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74" r:id="rId3"/>
    <p:sldId id="273" r:id="rId4"/>
    <p:sldId id="265" r:id="rId5"/>
    <p:sldId id="271" r:id="rId6"/>
    <p:sldId id="277" r:id="rId7"/>
  </p:sldIdLst>
  <p:sldSz cx="9906000" cy="6858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DC28A9"/>
    <a:srgbClr val="0070C0"/>
    <a:srgbClr val="004F8A"/>
    <a:srgbClr val="3D996F"/>
    <a:srgbClr val="66FF33"/>
    <a:srgbClr val="E77619"/>
    <a:srgbClr val="E6E6E6"/>
    <a:srgbClr val="7F7F7F"/>
    <a:srgbClr val="F6F6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3907" autoAdjust="0"/>
  </p:normalViewPr>
  <p:slideViewPr>
    <p:cSldViewPr snapToGrid="0">
      <p:cViewPr>
        <p:scale>
          <a:sx n="100" d="100"/>
          <a:sy n="100" d="100"/>
        </p:scale>
        <p:origin x="-300" y="9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5188" cy="501650"/>
          </a:xfrm>
          <a:prstGeom prst="rect">
            <a:avLst/>
          </a:prstGeom>
        </p:spPr>
        <p:txBody>
          <a:bodyPr vert="horz" lIns="89143" tIns="44571" rIns="89143" bIns="4457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975" y="7"/>
            <a:ext cx="2985188" cy="501650"/>
          </a:xfrm>
          <a:prstGeom prst="rect">
            <a:avLst/>
          </a:prstGeom>
        </p:spPr>
        <p:txBody>
          <a:bodyPr vert="horz" lIns="89143" tIns="44571" rIns="89143" bIns="44571" rtlCol="0"/>
          <a:lstStyle>
            <a:lvl1pPr algn="r">
              <a:defRPr sz="1200"/>
            </a:lvl1pPr>
          </a:lstStyle>
          <a:p>
            <a:fld id="{400981EC-D4DC-4189-884B-4C607FEFB3A6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43" tIns="44571" rIns="89143" bIns="4457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143" y="4822826"/>
            <a:ext cx="5511483" cy="3946525"/>
          </a:xfrm>
          <a:prstGeom prst="rect">
            <a:avLst/>
          </a:prstGeom>
        </p:spPr>
        <p:txBody>
          <a:bodyPr vert="horz" lIns="89143" tIns="44571" rIns="89143" bIns="445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0241"/>
            <a:ext cx="2985188" cy="501650"/>
          </a:xfrm>
          <a:prstGeom prst="rect">
            <a:avLst/>
          </a:prstGeom>
        </p:spPr>
        <p:txBody>
          <a:bodyPr vert="horz" lIns="89143" tIns="44571" rIns="89143" bIns="4457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975" y="9520241"/>
            <a:ext cx="2985188" cy="501650"/>
          </a:xfrm>
          <a:prstGeom prst="rect">
            <a:avLst/>
          </a:prstGeom>
        </p:spPr>
        <p:txBody>
          <a:bodyPr vert="horz" lIns="89143" tIns="44571" rIns="89143" bIns="44571" rtlCol="0" anchor="b"/>
          <a:lstStyle>
            <a:lvl1pPr algn="r">
              <a:defRPr sz="1200"/>
            </a:lvl1pPr>
          </a:lstStyle>
          <a:p>
            <a:fld id="{3E55A304-6E35-4FFF-86E4-CD4C47A0EC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0792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5A304-6E35-4FFF-86E4-CD4C47A0EC2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104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5A304-6E35-4FFF-86E4-CD4C47A0EC2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565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5A304-6E35-4FFF-86E4-CD4C47A0EC2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3772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5A304-6E35-4FFF-86E4-CD4C47A0EC2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7179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5A304-6E35-4FFF-86E4-CD4C47A0EC2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2337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0366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5749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7759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7256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4366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2703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895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7616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5750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32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744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AD5E-F249-4D82-B5E1-4FD5ECD40F40}" type="datetimeFigureOut">
              <a:rPr lang="en-GB" smtClean="0"/>
              <a:pPr/>
              <a:t>07/12/2018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90182-8F4E-4959-8819-27329E7B81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0548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outlook.live.com/owa/service.svc/s/GetFileAttachment?id=AQMkADAwATY0MDABLTk4N2MtODRlMS0wMAItMDAKAEYAAANghzpXyb6GSpuDq2rXid+lBwDxgxahDgNcRpr7WPYLweTYAAACAQ8AAADxgxahDgNcRpr7WPYLweTYAAIrwlmOAAAAARIAEAB9MwtdVCM9T6G9j8FZ4KkV&amp;X-OWA-CANARY=AMNqzv_N2EyEmr0OKNeJh_CfP8AMgdUYCelYlwpZ1u-Xqnvtui7RINeX0KYkuvQqWA14REDsSEU.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openxmlformats.org/officeDocument/2006/relationships/hyperlink" Target="https://outlook.live.com/owa/service.svc/s/GetFileAttachment?id=AQMkADAwATY0MDABLTk4N2MtODRlMS0wMAItMDAKAEYAAANghzpXyb6GSpuDq2rXid+lBwDxgxahDgNcRpr7WPYLweTYAAACAQ8AAADxgxahDgNcRpr7WPYLweTYAAIrwlmOAAAAARIAEACwqRKsw4PURK2GAV8R2Ys2&amp;X-OWA-CANARY=AMNqzv_N2EyEmr0OKNeJh_CfP8AMgdUYCelYlwpZ1u-Xqnvtui7RINeX0KYkuvQqWA14REDsSEU.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8.png"/><Relationship Id="rId5" Type="http://schemas.openxmlformats.org/officeDocument/2006/relationships/image" Target="../media/image1.jpeg"/><Relationship Id="rId10" Type="http://schemas.openxmlformats.org/officeDocument/2006/relationships/hyperlink" Target="http://www.flickr.com/photos/theresasthompson/2235201025/" TargetMode="Externa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990600" y="4171950"/>
            <a:ext cx="3438525" cy="2114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8222894"/>
              </p:ext>
            </p:extLst>
          </p:nvPr>
        </p:nvGraphicFramePr>
        <p:xfrm>
          <a:off x="8049675" y="2144350"/>
          <a:ext cx="1702088" cy="160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en-GB" sz="1050" u="none" strike="noStrike" dirty="0">
                        <a:effectLst/>
                      </a:endParaRPr>
                    </a:p>
                  </a:txBody>
                  <a:tcPr marL="85725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998476" y="2774532"/>
            <a:ext cx="1900149" cy="4176832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defRPr sz="1000"/>
            </a:pPr>
            <a:endParaRPr lang="en-GB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6232077"/>
              </p:ext>
            </p:extLst>
          </p:nvPr>
        </p:nvGraphicFramePr>
        <p:xfrm>
          <a:off x="5086350" y="876301"/>
          <a:ext cx="1981200" cy="600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00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cap="all" baseline="0" dirty="0">
                          <a:effectLst/>
                        </a:rPr>
                        <a:t>President: Garry Urwin</a:t>
                      </a:r>
                      <a:br>
                        <a:rPr lang="en-GB" sz="1050" u="none" strike="noStrike" cap="all" baseline="0" dirty="0">
                          <a:effectLst/>
                        </a:rPr>
                      </a:br>
                      <a:r>
                        <a:rPr lang="en-GB" sz="1050" u="none" strike="noStrike" cap="all" baseline="0" dirty="0">
                          <a:effectLst/>
                        </a:rPr>
                        <a:t>Vice Pres: Elizabeth Hardy</a:t>
                      </a:r>
                      <a:br>
                        <a:rPr lang="en-GB" sz="1050" u="none" strike="noStrike" cap="all" baseline="0" dirty="0">
                          <a:effectLst/>
                        </a:rPr>
                      </a:br>
                      <a:r>
                        <a:rPr lang="en-GB" sz="1050" u="none" strike="noStrike" cap="all" baseline="0" dirty="0">
                          <a:effectLst/>
                        </a:rPr>
                        <a:t>Secretary: Peter Burrows</a:t>
                      </a:r>
                      <a:endParaRPr lang="en-GB" sz="105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9398" y="138891"/>
            <a:ext cx="3288692" cy="4129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GB" sz="2400" dirty="0">
                <a:latin typeface="Cooper Black" panose="0208090404030B020404" pitchFamily="18" charset="0"/>
              </a:rPr>
              <a:t>PORTHOLE  #</a:t>
            </a:r>
            <a:r>
              <a:rPr lang="en-GB" sz="2400" dirty="0" smtClean="0">
                <a:latin typeface="Cooper Black" panose="0208090404030B020404" pitchFamily="18" charset="0"/>
              </a:rPr>
              <a:t>489</a:t>
            </a:r>
            <a:endParaRPr lang="en-GB" sz="2400" dirty="0">
              <a:latin typeface="Cooper Black" panose="0208090404030B0204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06118" y="137907"/>
            <a:ext cx="105281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latin typeface="Cooper Black" panose="0208090404030B020404" pitchFamily="18" charset="0"/>
              </a:rPr>
              <a:t>Nov/Dec</a:t>
            </a:r>
            <a:endParaRPr lang="en-GB" sz="1050" dirty="0">
              <a:latin typeface="Cooper Black" panose="0208090404030B020404" pitchFamily="18" charset="0"/>
            </a:endParaRPr>
          </a:p>
          <a:p>
            <a:pPr algn="r"/>
            <a:r>
              <a:rPr lang="en-GB" sz="1050" dirty="0">
                <a:latin typeface="Cooper Black" panose="0208090404030B020404" pitchFamily="18" charset="0"/>
              </a:rPr>
              <a:t>2018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89098" y="519896"/>
            <a:ext cx="4077208" cy="37446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 fontAlgn="b">
              <a:lnSpc>
                <a:spcPts val="1100"/>
              </a:lnSpc>
            </a:pPr>
            <a:r>
              <a:rPr lang="en-GB" sz="1050" dirty="0">
                <a:latin typeface="Cooper Black" panose="0208090404030B020404" pitchFamily="18" charset="0"/>
              </a:rPr>
              <a:t>The Rotary Club of the Island and Royal Manor of Portland {Register Charity Number: 1032098}</a:t>
            </a:r>
            <a:endParaRPr lang="en-GB" sz="105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910" y="128789"/>
            <a:ext cx="4812807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985520" y="126646"/>
            <a:ext cx="4784391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057441"/>
              </p:ext>
            </p:extLst>
          </p:nvPr>
        </p:nvGraphicFramePr>
        <p:xfrm>
          <a:off x="8030626" y="910870"/>
          <a:ext cx="1702087" cy="489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Meetings: Tuesdays 6:30pm, Including Guest </a:t>
                      </a:r>
                      <a:r>
                        <a:rPr lang="en-GB" sz="1050" u="none" strike="noStrike" dirty="0" smtClean="0">
                          <a:effectLst/>
                        </a:rPr>
                        <a:t>Night</a:t>
                      </a:r>
                    </a:p>
                    <a:p>
                      <a:pPr algn="ctr" fontAlgn="ctr"/>
                      <a:r>
                        <a:rPr lang="en-GB" sz="1050" u="none" strike="noStrike" dirty="0" smtClean="0">
                          <a:effectLst/>
                        </a:rPr>
                        <a:t> </a:t>
                      </a:r>
                      <a:r>
                        <a:rPr lang="en-GB" sz="1050" u="none" strike="noStrike" dirty="0">
                          <a:effectLst/>
                        </a:rPr>
                        <a:t>At the </a:t>
                      </a:r>
                      <a:r>
                        <a:rPr lang="en-GB" sz="1050" u="none" strike="noStrike" dirty="0" smtClean="0">
                          <a:effectLst/>
                        </a:rPr>
                        <a:t>AQUA SPORT </a:t>
                      </a:r>
                      <a:r>
                        <a:rPr lang="en-GB" sz="1050" u="none" strike="noStrike" dirty="0">
                          <a:effectLst/>
                        </a:rPr>
                        <a:t>HOTEL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3" name="irc_mi" descr="http://www.harrowrotary.org.uk/images/rotary-log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96" y="165919"/>
            <a:ext cx="409575" cy="4127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3370" t="3344" r="3370" b="4150"/>
          <a:stretch/>
        </p:blipFill>
        <p:spPr>
          <a:xfrm>
            <a:off x="4985466" y="136660"/>
            <a:ext cx="747654" cy="7476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6" name="Straight Connector 15"/>
          <p:cNvCxnSpPr/>
          <p:nvPr/>
        </p:nvCxnSpPr>
        <p:spPr>
          <a:xfrm>
            <a:off x="4973354" y="894703"/>
            <a:ext cx="47905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bigmac\Documents\Ian's Folder\Rotary\PORTHOLE\July Stuff\P10103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5458" y="-2553419"/>
            <a:ext cx="3600000" cy="2153481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153025" y="5585249"/>
            <a:ext cx="2533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3438527"/>
            <a:ext cx="28479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rgbClr val="002060"/>
              </a:solidFill>
            </a:endParaRPr>
          </a:p>
          <a:p>
            <a:pPr algn="ctr"/>
            <a:endParaRPr lang="en-GB" sz="2000" dirty="0" smtClean="0">
              <a:solidFill>
                <a:srgbClr val="00206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005851" y="2681168"/>
            <a:ext cx="1900149" cy="4176832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defRPr sz="1000"/>
            </a:pP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158251" y="2833568"/>
            <a:ext cx="1900149" cy="4176832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defRPr sz="1000"/>
            </a:pPr>
            <a:endParaRPr lang="en-GB" sz="1000" b="1" dirty="0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7CD2DE1-C1F0-4282-9962-589B464BA2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5424463" y="2800350"/>
            <a:ext cx="4081961" cy="3672000"/>
          </a:xfrm>
          <a:prstGeom prst="rect">
            <a:avLst/>
          </a:prstGeom>
        </p:spPr>
      </p:pic>
      <p:pic>
        <p:nvPicPr>
          <p:cNvPr id="25" name="Picture 24" descr="C:\Users\bigmac\AppData\Local\Microsoft\Windows\INetCache\IE\B3C0PC1Q\ornament_border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1600" y="1749300"/>
            <a:ext cx="320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bigmac\AppData\Local\Microsoft\Windows\INetCache\IE\B3C0PC1Q\Christmas_Bordernew8[1]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675" y="308700"/>
            <a:ext cx="2600325" cy="251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9150" y="1014346"/>
            <a:ext cx="1866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itchFamily="34" charset="0"/>
                <a:ea typeface="Times New Roman" pitchFamily="18" charset="0"/>
                <a:cs typeface="Calibri" pitchFamily="34" charset="0"/>
              </a:rPr>
              <a:t>Margaret and Alan send their best wishes for Christmas and the year to President Gary and all members and their families.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" pitchFamily="34" charset="0"/>
              <a:cs typeface="Arial" pitchFamily="34" charset="0"/>
            </a:endParaRPr>
          </a:p>
        </p:txBody>
      </p:sp>
      <p:pic>
        <p:nvPicPr>
          <p:cNvPr id="28" name="Picture 27" descr="Bruce.jpg"/>
          <p:cNvPicPr>
            <a:picLocks noChangeAspect="1"/>
          </p:cNvPicPr>
          <p:nvPr/>
        </p:nvPicPr>
        <p:blipFill>
          <a:blip r:embed="rId9" cstate="print">
            <a:lum contrast="40000"/>
          </a:blip>
          <a:stretch>
            <a:fillRect/>
          </a:stretch>
        </p:blipFill>
        <p:spPr>
          <a:xfrm>
            <a:off x="1171576" y="4876800"/>
            <a:ext cx="3133724" cy="1828800"/>
          </a:xfrm>
          <a:prstGeom prst="rect">
            <a:avLst/>
          </a:prstGeom>
        </p:spPr>
      </p:pic>
      <p:pic>
        <p:nvPicPr>
          <p:cNvPr id="30" name="Picture 29" descr="C:\Users\bigmac\AppData\Local\Microsoft\Windows\INetCache\IE\3IVINW4X\christmas_bells[1]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7332" y="5321775"/>
            <a:ext cx="125073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00050" y="3335338"/>
            <a:ext cx="2571750" cy="1370012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wardian Script ITC" charset="0"/>
                <a:cs typeface="Arial" pitchFamily="34" charset="0"/>
              </a:rPr>
              <a:t>Merry Christmas and another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wardian Script ITC" charset="0"/>
                <a:cs typeface="Arial" pitchFamily="34" charset="0"/>
              </a:rPr>
              <a:t>Happy New Year 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wardian Script ITC" charset="0"/>
                <a:cs typeface="Arial" pitchFamily="34" charset="0"/>
              </a:rPr>
              <a:t>having fun in Rotary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dwardian Script ITC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dwardian Script ITC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dwardian Script ITC" charset="0"/>
                <a:cs typeface="Arial" pitchFamily="34" charset="0"/>
              </a:rPr>
              <a:t>Love and Best Wishes Elizabeth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dwardian Script ITC" charset="0"/>
              <a:cs typeface="Arial" pitchFamily="34" charset="0"/>
            </a:endParaRPr>
          </a:p>
        </p:txBody>
      </p:sp>
      <p:pic>
        <p:nvPicPr>
          <p:cNvPr id="40" name="Picture 39" descr="C:\Users\bigmac\AppData\Local\Microsoft\Windows\INetCache\IE\B3C0PC1Q\12603-illustration-of-a-decorated-christmas-tree-pv[1]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25" y="4918800"/>
            <a:ext cx="10422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C:\Users\bigmac\AppData\Local\Microsoft\Windows\INetCache\IE\B3C0PC1Q\12603-illustration-of-a-decorated-christmas-tree-pv[1]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46100" y="4947375"/>
            <a:ext cx="10422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CCE05122018.jpg"/>
          <p:cNvPicPr/>
          <p:nvPr/>
        </p:nvPicPr>
        <p:blipFill>
          <a:blip r:embed="rId12" cstate="print"/>
          <a:srcRect r="53810" b="48601"/>
          <a:stretch>
            <a:fillRect/>
          </a:stretch>
        </p:blipFill>
        <p:spPr>
          <a:xfrm>
            <a:off x="3086100" y="633413"/>
            <a:ext cx="1781175" cy="250983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19450" y="3076575"/>
            <a:ext cx="1590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Chrissie &amp; Brian</a:t>
            </a:r>
            <a:endParaRPr lang="en-GB" sz="1600" dirty="0"/>
          </a:p>
        </p:txBody>
      </p:sp>
      <p:pic>
        <p:nvPicPr>
          <p:cNvPr id="35" name="Picture 34" descr="C:\Users\bigmac\AppData\Local\Microsoft\Windows\INetCache\IE\8PD7KYAQ\sheikh-tuhin-Christmas[1]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08310" y="3342975"/>
            <a:ext cx="1203429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igmac\AppData\Local\Microsoft\Windows\INetCache\IE\B3C0PC1Q\green-one-fancy-number-line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775" y="3067050"/>
            <a:ext cx="2381250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16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78"/>
          <p:cNvSpPr txBox="1"/>
          <p:nvPr/>
        </p:nvSpPr>
        <p:spPr>
          <a:xfrm>
            <a:off x="4962444" y="128753"/>
            <a:ext cx="1589731" cy="6566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GB" sz="900" b="1" i="1" dirty="0">
              <a:solidFill>
                <a:srgbClr val="004F8A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3929070"/>
              </p:ext>
            </p:extLst>
          </p:nvPr>
        </p:nvGraphicFramePr>
        <p:xfrm>
          <a:off x="6772275" y="4429591"/>
          <a:ext cx="2536241" cy="488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6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5570"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ooper Black" panose="0208090404030B0204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29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300"/>
                        </a:lnSpc>
                      </a:pPr>
                      <a:endParaRPr lang="en-GB" sz="1200" i="1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9734593" y="4276708"/>
            <a:ext cx="15043" cy="23553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79518" y="128789"/>
            <a:ext cx="4784391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utoShape 2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25141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5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48987" y="-5606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8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4205" y="-833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1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1718476" y="-6124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5" name="irc_mi" descr="http://www.harrowrotary.org.uk/images/rotary-logo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76" y="191552"/>
            <a:ext cx="409575" cy="4127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115910" y="128789"/>
            <a:ext cx="4812807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78213" y="900529"/>
            <a:ext cx="4852314" cy="2345352"/>
          </a:xfrm>
          <a:prstGeom prst="rect">
            <a:avLst/>
          </a:prstGeom>
        </p:spPr>
        <p:txBody>
          <a:bodyPr wrap="square" numCol="2" spcCol="90000">
            <a:noAutofit/>
          </a:bodyPr>
          <a:lstStyle/>
          <a:p>
            <a:pPr defTabSz="144000">
              <a:lnSpc>
                <a:spcPts val="1200"/>
              </a:lnSpc>
            </a:pPr>
            <a:r>
              <a:rPr lang="en-GB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	</a:t>
            </a:r>
            <a:endParaRPr lang="en-GB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1849" y="534214"/>
            <a:ext cx="1144961" cy="491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36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endParaRPr lang="en-GB" sz="36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86725" y="371475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Elizabeth giving the good news after the Treasure Hunt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2876" y="933451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66700" y="437778"/>
            <a:ext cx="454342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Like many people of my age, I have just received the notice that the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Government heating allowance payable to pensioners is on its way.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 amounts to £200, though half of it is paid to my wife even though I pay 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all the bills !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again, like many people, do not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really ​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need it but we accept it each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year without much thought. Others, perhaps less fortunate than us,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​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probably do need it and possibly could do with a little more. And so each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year we faintly wonder whether we should send it back or make a 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donation to charity of an equal amount . But we never do anything about it.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Recently I came across another person's solution to what he called a moral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dilemma. He was aware that about 75% of the cost of a bottle of whisky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goes to the government in tax. He has resolved that on receipt of the £200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(assuming that is he can get the wife's £100 from her) he will drive to his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local supermarket and spend £266.67 (75% of which is £200) on bottles of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whisky. In that way the government will get back in whisky duty the £200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 had paid him in heating allowance!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Should be a (very) merry Christmas - Alan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bigmac\AppData\Local\Microsoft\Windows\INetCache\IE\B3C0PC1Q\Ballantines_whisky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1574" y="5438775"/>
            <a:ext cx="2628901" cy="1257300"/>
          </a:xfrm>
          <a:prstGeom prst="rect">
            <a:avLst/>
          </a:prstGeom>
          <a:noFill/>
        </p:spPr>
      </p:pic>
      <p:pic>
        <p:nvPicPr>
          <p:cNvPr id="22" name="irc_mi" descr="http://www.harrowrotary.org.uk/images/rotary-logo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6" y="5830352"/>
            <a:ext cx="409575" cy="4127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irc_mi" descr="http://www.harrowrotary.org.uk/images/rotary-logo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51" y="5782727"/>
            <a:ext cx="409575" cy="4127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5153024" y="285750"/>
            <a:ext cx="4467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Sarah and Brian wish all Rotary friends and family a wonderful Christmastime. And a very happy and healthy New Year. 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9223" name="Picture 7" descr="C:\Users\bigmac\AppData\Local\Microsoft\Windows\INetCache\IE\KHB6WBLQ\karaoke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5222" y="1283589"/>
            <a:ext cx="4105656" cy="305028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286375" y="4572685"/>
            <a:ext cx="2152650" cy="1477328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Janet &amp; Lee would like to wish you all a very merry Christmas and a fabulous new year </a:t>
            </a:r>
            <a:endParaRPr lang="en-GB" dirty="0"/>
          </a:p>
        </p:txBody>
      </p:sp>
      <p:pic>
        <p:nvPicPr>
          <p:cNvPr id="23" name="Picture 22" descr="C:\Users\bigmac\AppData\Local\Microsoft\Windows\INetCache\IE\B3C0PC1Q\christmas00064[1]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0897" y="4594950"/>
            <a:ext cx="158505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0909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gmac\AppData\Local\Microsoft\Windows\INetCache\IE\KHB6WBLQ\christmas-baubles-in-line-11290786266QRh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5" y="4905375"/>
            <a:ext cx="4448175" cy="1714500"/>
          </a:xfrm>
          <a:prstGeom prst="rect">
            <a:avLst/>
          </a:prstGeom>
          <a:noFill/>
        </p:spPr>
      </p:pic>
      <p:pic>
        <p:nvPicPr>
          <p:cNvPr id="12" name="Picture 11" descr="C:\Users\bigmac\AppData\Local\Microsoft\Windows\INetCache\IE\8PD7KYAQ\cartoon-christmas-lights-border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6" y="2343150"/>
            <a:ext cx="4619624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bigmac\AppData\Local\Microsoft\Windows\INetCache\IE\8PD7KYAQ\Angel_Ornament_Border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9550"/>
            <a:ext cx="36671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76349" y="1645196"/>
            <a:ext cx="25622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dugi" pitchFamily="34" charset="0"/>
                <a:ea typeface="Gadugi" pitchFamily="34" charset="0"/>
                <a:cs typeface="Arial" pitchFamily="34" charset="0"/>
              </a:rPr>
              <a:t>“Christmas is a special time for family and friends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dugi" pitchFamily="34" charset="0"/>
              <a:ea typeface="Gadug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dugi" pitchFamily="34" charset="0"/>
                <a:ea typeface="Gadugi" pitchFamily="34" charset="0"/>
                <a:cs typeface="Arial" pitchFamily="34" charset="0"/>
              </a:rPr>
              <a:t>  So May Peace and Joy and Happiness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dugi" pitchFamily="34" charset="0"/>
              <a:ea typeface="Gadug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dugi" pitchFamily="34" charset="0"/>
                <a:ea typeface="Gadugi" pitchFamily="34" charset="0"/>
                <a:cs typeface="Arial" pitchFamily="34" charset="0"/>
              </a:rPr>
              <a:t>  Bring a love that never ends.”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dugi" pitchFamily="34" charset="0"/>
              <a:ea typeface="Gadug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dugi" pitchFamily="34" charset="0"/>
                <a:ea typeface="Gadugi" pitchFamily="34" charset="0"/>
                <a:cs typeface="Arial" pitchFamily="34" charset="0"/>
              </a:rPr>
              <a:t>  Sincere greetings to all, Julia.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9518" y="128789"/>
            <a:ext cx="4784391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25435" y="119264"/>
            <a:ext cx="4812807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irc_mi" descr="http://www.harrowrotary.org.uk/images/rotary-logo.jpg">
            <a:extLst>
              <a:ext uri="{FF2B5EF4-FFF2-40B4-BE49-F238E27FC236}">
                <a16:creationId xmlns:a16="http://schemas.microsoft.com/office/drawing/2014/main" xmlns="" id="{CB9E225A-0FC3-49D6-9AA4-257A2FA1D91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76" y="191552"/>
            <a:ext cx="409575" cy="4127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5052040" y="3588378"/>
            <a:ext cx="4762670" cy="261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400"/>
              </a:spcAft>
            </a:pPr>
            <a:r>
              <a:rPr lang="en-GB" sz="1300" dirty="0" smtClean="0">
                <a:solidFill>
                  <a:srgbClr val="DC28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sz="1300" dirty="0">
              <a:solidFill>
                <a:srgbClr val="DC28A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7774" y="2657474"/>
            <a:ext cx="458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5105400" y="6133070"/>
            <a:ext cx="4552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  </a:t>
            </a:r>
            <a:br>
              <a:rPr lang="en-GB" sz="1200" dirty="0" smtClean="0"/>
            </a:b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5467350" y="2695575"/>
            <a:ext cx="3876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Keith and Judy wish all their friends a Wonderful Happy Christmas and we hope you have a Healthy, Peaceful, </a:t>
            </a:r>
          </a:p>
          <a:p>
            <a:pPr algn="ctr"/>
            <a:r>
              <a:rPr lang="en-GB" dirty="0" smtClean="0"/>
              <a:t>Polio-free 2019.</a:t>
            </a:r>
            <a:endParaRPr lang="en-GB" dirty="0"/>
          </a:p>
        </p:txBody>
      </p:sp>
      <p:pic>
        <p:nvPicPr>
          <p:cNvPr id="13" name="Picture 12" descr="C:\Users\bigmac\AppData\Local\Microsoft\Windows\INetCache\IE\8PD7KYAQ\69716360_0dce96ec76[1]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08900" y="4271025"/>
            <a:ext cx="1288000" cy="17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067299" y="4299376"/>
            <a:ext cx="4600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x Brush"/>
                <a:ea typeface="Times New Roman" pitchFamily="18" charset="0"/>
                <a:cs typeface="Arial" pitchFamily="34" charset="0"/>
              </a:rPr>
              <a:t>    With best wishes for Christmas and the New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x Brush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x Brus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x Brush"/>
                <a:ea typeface="Times New Roman" pitchFamily="18" charset="0"/>
                <a:cs typeface="Arial" pitchFamily="34" charset="0"/>
              </a:rPr>
              <a:t>Year from Pat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ex Brush"/>
                <a:ea typeface="Times New Roman" pitchFamily="18" charset="0"/>
                <a:cs typeface="Arial" pitchFamily="34" charset="0"/>
              </a:rPr>
              <a:t>                    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4552950"/>
            <a:ext cx="2286000" cy="74295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2382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9D183C99-5338-499F-ACA2-01D1DF8920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  <a:ext uri="{837473B0-CC2E-450A-ABE3-18F120FF3D39}">
                <a1611:picAttrSrcUrl xmlns:lc="http://schemas.openxmlformats.org/drawingml/2006/lockedCanvas" xmlns="" xmlns:a1611="http://schemas.microsoft.com/office/drawing/2016/11/main" xmlns:xdr="http://schemas.openxmlformats.org/drawingml/2006/spreadsheetDrawing" r:id="rId10"/>
              </a:ext>
            </a:extLst>
          </a:blip>
          <a:stretch>
            <a:fillRect/>
          </a:stretch>
        </p:blipFill>
        <p:spPr>
          <a:xfrm>
            <a:off x="7627854" y="284079"/>
            <a:ext cx="1851191" cy="1851191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5324475" y="609600"/>
            <a:ext cx="1905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FROM SUE &amp; LOLA</a:t>
            </a:r>
          </a:p>
          <a:p>
            <a:pPr algn="ctr"/>
            <a:r>
              <a:rPr lang="en-GB" dirty="0" smtClean="0"/>
              <a:t>XX</a:t>
            </a:r>
            <a:endParaRPr lang="en-GB" dirty="0"/>
          </a:p>
        </p:txBody>
      </p:sp>
      <p:pic>
        <p:nvPicPr>
          <p:cNvPr id="21" name="Picture 20" descr="C:\Users\bigmac\AppData\Local\Microsoft\Windows\INetCache\IE\8PD7KYAQ\69716360_0dce96ec76[1]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0400" y="4232925"/>
            <a:ext cx="1288000" cy="17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5105400" y="5743575"/>
            <a:ext cx="3829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risten ITC" pitchFamily="66" charset="0"/>
              </a:rPr>
              <a:t>Merry Christmas + A Happy New Year</a:t>
            </a:r>
          </a:p>
          <a:p>
            <a:r>
              <a:rPr lang="en-GB" sz="1400" dirty="0" smtClean="0">
                <a:latin typeface="Kristen ITC" pitchFamily="66" charset="0"/>
              </a:rPr>
              <a:t>To all my Rotary friends and their families</a:t>
            </a:r>
          </a:p>
          <a:p>
            <a:r>
              <a:rPr lang="en-GB" sz="1400" dirty="0" smtClean="0">
                <a:latin typeface="Kristen ITC" pitchFamily="66" charset="0"/>
              </a:rPr>
              <a:t>From Diane and Dad (</a:t>
            </a:r>
            <a:r>
              <a:rPr lang="en-GB" sz="1400" smtClean="0">
                <a:latin typeface="Kristen ITC" pitchFamily="66" charset="0"/>
              </a:rPr>
              <a:t>Richard) XXXXX</a:t>
            </a:r>
            <a:endParaRPr lang="en-GB" dirty="0"/>
          </a:p>
        </p:txBody>
      </p:sp>
      <p:pic>
        <p:nvPicPr>
          <p:cNvPr id="27" name="Picture 26" descr="C:\Users\bigmac\AppData\Local\Microsoft\Windows\INetCache\IE\3IVINW4X\christmas_bells[1]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72525" y="5719763"/>
            <a:ext cx="9906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5450" y="4686552"/>
            <a:ext cx="1695450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Peter and Rosemary wish all their friends in Rotary a Merry Christmas and a very Happy New Year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19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bigmac\AppData\Local\Microsoft\Windows\INetCache\IE\KHB6WBLQ\2723634976_767442ce56_z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95438" y="3233738"/>
            <a:ext cx="18859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/>
          <p:nvPr/>
        </p:nvSpPr>
        <p:spPr>
          <a:xfrm>
            <a:off x="5030306" y="4200820"/>
            <a:ext cx="4875694" cy="1696263"/>
          </a:xfrm>
          <a:prstGeom prst="rect">
            <a:avLst/>
          </a:prstGeom>
          <a:solidFill>
            <a:srgbClr val="FFFF00">
              <a:alpha val="0"/>
            </a:srgb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GB" sz="1400" i="1" u="none" dirty="0" smtClean="0">
              <a:solidFill>
                <a:srgbClr val="FF0000"/>
              </a:solidFill>
            </a:endParaRPr>
          </a:p>
        </p:txBody>
      </p:sp>
      <p:sp>
        <p:nvSpPr>
          <p:cNvPr id="34" name="AutoShape 2" descr="Image result for CHRISTMAS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979518" y="128789"/>
            <a:ext cx="4784391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rc_mi" descr="http://www.harrowrotary.org.uk/images/rotary-logo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32" y="176239"/>
            <a:ext cx="424434" cy="4277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/>
        </p:nvSpPr>
        <p:spPr>
          <a:xfrm>
            <a:off x="163535" y="128789"/>
            <a:ext cx="4812807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0000">
            <a:off x="11340871" y="516306"/>
            <a:ext cx="6315075" cy="412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/>
          <a:srcRect t="4269"/>
          <a:stretch/>
        </p:blipFill>
        <p:spPr>
          <a:xfrm rot="578375">
            <a:off x="11475713" y="3129473"/>
            <a:ext cx="5934075" cy="2106345"/>
          </a:xfrm>
          <a:prstGeom prst="rect">
            <a:avLst/>
          </a:prstGeom>
        </p:spPr>
      </p:pic>
      <p:pic>
        <p:nvPicPr>
          <p:cNvPr id="12" name="Picture 11" descr="Mark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tretch>
            <a:fillRect/>
          </a:stretch>
        </p:blipFill>
        <p:spPr>
          <a:xfrm>
            <a:off x="371475" y="238125"/>
            <a:ext cx="4543425" cy="3143249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09625" y="3457771"/>
            <a:ext cx="35242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Best Wishes for Christmas and a Happy New Year to all members and families of Portland Rotary. We also wish the club a successful 2019. Mark &amp; 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Ruth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21 Just picking up Christmas tree.jpg"/>
          <p:cNvPicPr>
            <a:picLocks noChangeAspect="1"/>
          </p:cNvPicPr>
          <p:nvPr/>
        </p:nvPicPr>
        <p:blipFill>
          <a:blip r:embed="rId8" cstate="print">
            <a:lum bright="10000" contrast="20000"/>
          </a:blip>
          <a:stretch>
            <a:fillRect/>
          </a:stretch>
        </p:blipFill>
        <p:spPr>
          <a:xfrm>
            <a:off x="5086350" y="638175"/>
            <a:ext cx="4572000" cy="52006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5825" y="4657725"/>
            <a:ext cx="3343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WITH VERY BEST WISHES THIS CHRISTMAS AND A HEALTHY NEW YEAR TO ALL OUR ROTARY FRIENDS</a:t>
            </a:r>
          </a:p>
          <a:p>
            <a:pPr algn="ctr"/>
            <a:r>
              <a:rPr lang="en-GB" dirty="0" smtClean="0"/>
              <a:t>IAN &amp; JENNY </a:t>
            </a:r>
            <a:r>
              <a:rPr lang="en-GB" dirty="0" err="1" smtClean="0"/>
              <a:t>xxxx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600700" y="6067425"/>
            <a:ext cx="33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onotype Corsiva" pitchFamily="66" charset="0"/>
              </a:rPr>
              <a:t>Picture from Sarah</a:t>
            </a:r>
            <a:endParaRPr lang="en-GB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5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15125" y="6643687"/>
            <a:ext cx="180975" cy="8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4979518" y="128789"/>
            <a:ext cx="4784391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15910" y="128789"/>
            <a:ext cx="4812807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865568" y="4937538"/>
            <a:ext cx="1875174" cy="24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500"/>
              </a:spcBef>
              <a:spcAft>
                <a:spcPts val="30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5333999" y="4025407"/>
            <a:ext cx="43624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3" name="Picture 12" descr="Scan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0"/>
            <a:ext cx="9694077" cy="6858000"/>
          </a:xfrm>
          <a:prstGeom prst="rect">
            <a:avLst/>
          </a:prstGeom>
        </p:spPr>
      </p:pic>
      <p:pic>
        <p:nvPicPr>
          <p:cNvPr id="1026" name="Picture 2" descr="C:\Users\bigmac\AppData\Local\Microsoft\Windows\INetCache\IE\B3C0PC1Q\new_scrolly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990600"/>
            <a:ext cx="4552950" cy="2819400"/>
          </a:xfrm>
          <a:prstGeom prst="rect">
            <a:avLst/>
          </a:prstGeom>
          <a:noFill/>
        </p:spPr>
      </p:pic>
      <p:pic>
        <p:nvPicPr>
          <p:cNvPr id="1028" name="Picture 4" descr="C:\Users\bigmac\AppData\Local\Microsoft\Windows\INetCache\IE\B3C0PC1Q\new_scrolly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324225"/>
            <a:ext cx="451485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15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15125" y="6643687"/>
            <a:ext cx="180975" cy="8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015361" y="128789"/>
            <a:ext cx="4784391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15910" y="128789"/>
            <a:ext cx="4812807" cy="6606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14925" y="161924"/>
            <a:ext cx="46767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00026" y="871644"/>
            <a:ext cx="458152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igmac\AppData\Local\Microsoft\Windows\INetCache\IE\B3C0PC1Q\220px-PaulHarrisFellowPinAndSocietyHange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49" y="276225"/>
            <a:ext cx="1400175" cy="16192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851" y="119860"/>
            <a:ext cx="432435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Pat Shepherd 90</a:t>
            </a:r>
            <a:r>
              <a:rPr kumimoji="0" lang="en-GB" sz="1100" b="0" i="0" u="none" strike="noStrike" cap="all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GB" sz="1100" b="0" i="0" u="none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Birthday and Paul Harris Fellowship Award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Paul Harris Fellow Recognition acknowledges individuals who contribute, or who have made contributions made in their name to the Rotary Foundation of Rotary International.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It was established in 1957 to show appreciation for and encourage substantial contributions to what was then the foundations only program.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It has also been recognised as a club’s accolade to meritorious service to Rotary, the community and service above self.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Our latest recipient to gain this award, has been spoken about and written about by the late Hilda 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Swinney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who was a long-standing Dorset Echo Reporter on the Island.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Trained as a Chemist, an Engineer, a School Governor, Board of Visitors member at HMP The Verne for 19 years and of course Rotarian and member of the Dorset National Deaf Children’s Society.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Born in Southampton, our recipient for many years made a day trip to Portland, and little did he know he would return with his wife Sheila and his family of two sons and a daughter Paul, David and Sarah.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Pat Shepherd lived and worked on the Island, working for FOST and ARE and serving the community as a Rotarian. Pat Joined Portland Rotary in March 1985 left in 2006 and re-joined and has been an active member ever since, he can be seen with Father Christmas on Christmas morning delivering Christmas presents amongst other projects throughout the year.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Pats interests include building, flying and repairing radio-controlled model aircraft, classical music, reading and astronomy.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It gives me great pleasure to announce a worthy recipient and on his 90</a:t>
            </a:r>
            <a:r>
              <a:rPr kumimoji="0" lang="en-GB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Birthday, our latest Paul Harris Fellow.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give you…. Rotarian Pat Shepherd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1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(Speech given by Pres. Gary on Tuesday 27 November)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IMG_4334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 rot="5400000">
            <a:off x="6410324" y="566738"/>
            <a:ext cx="3695699" cy="2914651"/>
          </a:xfrm>
          <a:prstGeom prst="rect">
            <a:avLst/>
          </a:prstGeom>
        </p:spPr>
      </p:pic>
      <p:pic>
        <p:nvPicPr>
          <p:cNvPr id="17" name="Picture 16" descr="IMG_4321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tretch>
            <a:fillRect/>
          </a:stretch>
        </p:blipFill>
        <p:spPr>
          <a:xfrm rot="5400000">
            <a:off x="4886323" y="3938586"/>
            <a:ext cx="2728912" cy="2243139"/>
          </a:xfrm>
          <a:prstGeom prst="rect">
            <a:avLst/>
          </a:prstGeom>
        </p:spPr>
      </p:pic>
      <p:pic>
        <p:nvPicPr>
          <p:cNvPr id="18" name="Picture 17" descr="IMG_4339.JPG"/>
          <p:cNvPicPr>
            <a:picLocks noChangeAspect="1"/>
          </p:cNvPicPr>
          <p:nvPr/>
        </p:nvPicPr>
        <p:blipFill>
          <a:blip r:embed="rId6" cstate="print">
            <a:lum bright="20000" contrast="30000"/>
          </a:blip>
          <a:stretch>
            <a:fillRect/>
          </a:stretch>
        </p:blipFill>
        <p:spPr>
          <a:xfrm rot="5400000">
            <a:off x="7243761" y="4081466"/>
            <a:ext cx="2762251" cy="2047876"/>
          </a:xfrm>
          <a:prstGeom prst="rect">
            <a:avLst/>
          </a:prstGeom>
        </p:spPr>
      </p:pic>
      <p:pic>
        <p:nvPicPr>
          <p:cNvPr id="1028" name="Picture 4" descr="C:\Users\bigmac\AppData\Local\Microsoft\Windows\INetCache\IE\B3C0PC1Q\9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014538"/>
            <a:ext cx="1647825" cy="1557338"/>
          </a:xfrm>
          <a:prstGeom prst="rect">
            <a:avLst/>
          </a:prstGeom>
          <a:noFill/>
        </p:spPr>
      </p:pic>
      <p:pic>
        <p:nvPicPr>
          <p:cNvPr id="20" name="irc_mi" descr="http://www.harrowrotary.org.uk/images/rotary-logo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02" y="5914920"/>
            <a:ext cx="409575" cy="41275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815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9592</TotalTime>
  <Words>643</Words>
  <Application>Microsoft Office PowerPoint</Application>
  <PresentationFormat>A4 Paper (210x297 mm)</PresentationFormat>
  <Paragraphs>84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dunford</dc:creator>
  <cp:lastModifiedBy>bigmac</cp:lastModifiedBy>
  <cp:revision>1124</cp:revision>
  <cp:lastPrinted>2018-06-29T20:35:07Z</cp:lastPrinted>
  <dcterms:created xsi:type="dcterms:W3CDTF">2016-01-17T17:30:24Z</dcterms:created>
  <dcterms:modified xsi:type="dcterms:W3CDTF">2018-12-07T07:46:03Z</dcterms:modified>
</cp:coreProperties>
</file>