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69" r:id="rId5"/>
    <p:sldId id="260" r:id="rId6"/>
    <p:sldId id="261" r:id="rId7"/>
    <p:sldId id="258" r:id="rId8"/>
    <p:sldId id="259" r:id="rId9"/>
    <p:sldId id="265" r:id="rId10"/>
    <p:sldId id="262" r:id="rId11"/>
    <p:sldId id="263" r:id="rId12"/>
    <p:sldId id="266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4733B-DEEE-4034-A093-A74E70A4EBC3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7652E-0CC4-4550-BF40-7AF3C099B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48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B5BB986-0BB7-48CE-9E66-B20B6C1FBEB6}" type="slidenum">
              <a:rPr lang="en-GB" altLang="en-US" sz="1200"/>
              <a:pPr eaLnBrk="1" hangingPunct="1"/>
              <a:t>4</a:t>
            </a:fld>
            <a:endParaRPr lang="en-GB" altLang="en-US" sz="1200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425" y="3256360"/>
            <a:ext cx="7899400" cy="3087290"/>
          </a:xfrm>
        </p:spPr>
        <p:txBody>
          <a:bodyPr/>
          <a:lstStyle/>
          <a:p>
            <a:pPr eaLnBrk="1" hangingPunct="1"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1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3DC-3EC8-4507-9569-3D3CB5891A7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304-1EA9-43E8-93BF-2B273DB1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9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3DC-3EC8-4507-9569-3D3CB5891A7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304-1EA9-43E8-93BF-2B273DB1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00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3DC-3EC8-4507-9569-3D3CB5891A7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304-1EA9-43E8-93BF-2B273DB1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757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10972800" cy="5638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329FCFDA-7BFE-4B1D-A6D9-70B67D2314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36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3DC-3EC8-4507-9569-3D3CB5891A7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304-1EA9-43E8-93BF-2B273DB1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9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3DC-3EC8-4507-9569-3D3CB5891A7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304-1EA9-43E8-93BF-2B273DB1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10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3DC-3EC8-4507-9569-3D3CB5891A7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304-1EA9-43E8-93BF-2B273DB1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05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3DC-3EC8-4507-9569-3D3CB5891A7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304-1EA9-43E8-93BF-2B273DB1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3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3DC-3EC8-4507-9569-3D3CB5891A7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304-1EA9-43E8-93BF-2B273DB1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07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3DC-3EC8-4507-9569-3D3CB5891A7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304-1EA9-43E8-93BF-2B273DB1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87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3DC-3EC8-4507-9569-3D3CB5891A7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304-1EA9-43E8-93BF-2B273DB1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70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3DC-3EC8-4507-9569-3D3CB5891A7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304-1EA9-43E8-93BF-2B273DB1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88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8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453DC-3EC8-4507-9569-3D3CB5891A70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2E304-1EA9-43E8-93BF-2B273DB1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95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lesleycarcary@elderabuse.org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25366"/>
            <a:ext cx="9144000" cy="74488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Challenging harm &amp; abuse of older people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53667"/>
            <a:ext cx="8782929" cy="43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2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How can Action on Elder Abuse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34797" cy="4351338"/>
          </a:xfrm>
        </p:spPr>
        <p:txBody>
          <a:bodyPr>
            <a:normAutofit/>
          </a:bodyPr>
          <a:lstStyle/>
          <a:p>
            <a:r>
              <a:rPr lang="en-GB" sz="3600" dirty="0" err="1">
                <a:solidFill>
                  <a:schemeClr val="bg1"/>
                </a:solidFill>
              </a:rPr>
              <a:t>freephone</a:t>
            </a:r>
            <a:r>
              <a:rPr lang="en-GB" sz="3600" dirty="0">
                <a:solidFill>
                  <a:schemeClr val="bg1"/>
                </a:solidFill>
              </a:rPr>
              <a:t> confidential helpline</a:t>
            </a:r>
          </a:p>
          <a:p>
            <a:r>
              <a:rPr lang="en-GB" sz="3600" dirty="0">
                <a:solidFill>
                  <a:schemeClr val="bg1"/>
                </a:solidFill>
              </a:rPr>
              <a:t>information leaflets</a:t>
            </a:r>
          </a:p>
          <a:p>
            <a:r>
              <a:rPr lang="en-GB" sz="3600" dirty="0">
                <a:solidFill>
                  <a:schemeClr val="bg1"/>
                </a:solidFill>
              </a:rPr>
              <a:t>raising awareness of elder abuse</a:t>
            </a:r>
          </a:p>
          <a:p>
            <a:r>
              <a:rPr lang="en-GB" sz="3600" dirty="0">
                <a:solidFill>
                  <a:schemeClr val="bg1"/>
                </a:solidFill>
              </a:rPr>
              <a:t>information sessions and seminars</a:t>
            </a:r>
          </a:p>
          <a:p>
            <a:r>
              <a:rPr lang="en-GB" sz="3600" dirty="0">
                <a:solidFill>
                  <a:schemeClr val="bg1"/>
                </a:solidFill>
              </a:rPr>
              <a:t>lobbying and campaigning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8" y="1589649"/>
            <a:ext cx="3143211" cy="471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2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We can give advice on….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767646" cy="4351338"/>
          </a:xfrm>
        </p:spPr>
        <p:txBody>
          <a:bodyPr>
            <a:noAutofit/>
          </a:bodyPr>
          <a:lstStyle/>
          <a:p>
            <a:r>
              <a:rPr lang="en-GB" sz="3500" dirty="0">
                <a:solidFill>
                  <a:schemeClr val="bg1"/>
                </a:solidFill>
              </a:rPr>
              <a:t>how to spot abuse</a:t>
            </a:r>
          </a:p>
          <a:p>
            <a:r>
              <a:rPr lang="en-GB" sz="3500" dirty="0">
                <a:solidFill>
                  <a:schemeClr val="bg1"/>
                </a:solidFill>
              </a:rPr>
              <a:t>what to do about it</a:t>
            </a:r>
          </a:p>
          <a:p>
            <a:r>
              <a:rPr lang="en-GB" sz="3500" dirty="0">
                <a:solidFill>
                  <a:schemeClr val="bg1"/>
                </a:solidFill>
              </a:rPr>
              <a:t>the reporting process</a:t>
            </a:r>
          </a:p>
          <a:p>
            <a:r>
              <a:rPr lang="en-GB" sz="3500" dirty="0">
                <a:solidFill>
                  <a:schemeClr val="bg1"/>
                </a:solidFill>
              </a:rPr>
              <a:t>signposting to local </a:t>
            </a:r>
          </a:p>
          <a:p>
            <a:pPr marL="0" indent="0">
              <a:buNone/>
            </a:pPr>
            <a:r>
              <a:rPr lang="en-GB" sz="3500" dirty="0">
                <a:solidFill>
                  <a:schemeClr val="bg1"/>
                </a:solidFill>
              </a:rPr>
              <a:t>  support groups</a:t>
            </a:r>
          </a:p>
          <a:p>
            <a:pPr marL="0" indent="0">
              <a:buNone/>
            </a:pPr>
            <a:endParaRPr lang="en-GB" sz="3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500" dirty="0">
                <a:solidFill>
                  <a:schemeClr val="bg1"/>
                </a:solidFill>
              </a:rPr>
              <a:t>We can also just be someone to talk to or listen to your concerns.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95" y="1485030"/>
            <a:ext cx="5599528" cy="372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0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Interested in getting involved?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Seeking helpline volunteers in Fife</a:t>
            </a:r>
          </a:p>
          <a:p>
            <a:r>
              <a:rPr lang="en-GB" sz="4000" dirty="0">
                <a:solidFill>
                  <a:schemeClr val="bg1"/>
                </a:solidFill>
              </a:rPr>
              <a:t>Peer support projects for victims of elder abuse</a:t>
            </a:r>
          </a:p>
          <a:p>
            <a:r>
              <a:rPr lang="en-GB" sz="4000" dirty="0">
                <a:solidFill>
                  <a:schemeClr val="bg1"/>
                </a:solidFill>
              </a:rPr>
              <a:t>Help us spread the word!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50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5587" y="1031784"/>
            <a:ext cx="9144000" cy="4938709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Elder Abuse Helpline</a:t>
            </a:r>
          </a:p>
          <a:p>
            <a:endParaRPr lang="en-GB" sz="1100" dirty="0">
              <a:solidFill>
                <a:schemeClr val="bg1"/>
              </a:solidFill>
            </a:endParaRPr>
          </a:p>
          <a:p>
            <a:r>
              <a:rPr lang="en-GB" sz="5400" dirty="0">
                <a:solidFill>
                  <a:schemeClr val="bg1"/>
                </a:solidFill>
              </a:rPr>
              <a:t>0808 808 8141</a:t>
            </a:r>
          </a:p>
          <a:p>
            <a:pPr algn="l"/>
            <a:endParaRPr lang="en-GB" sz="3600" dirty="0">
              <a:solidFill>
                <a:schemeClr val="bg1"/>
              </a:solidFill>
            </a:endParaRPr>
          </a:p>
          <a:p>
            <a:pPr algn="l"/>
            <a:r>
              <a:rPr lang="en-GB" sz="3600" dirty="0">
                <a:solidFill>
                  <a:schemeClr val="bg1"/>
                </a:solidFill>
              </a:rPr>
              <a:t>Lesley Carcary</a:t>
            </a:r>
          </a:p>
          <a:p>
            <a:pPr algn="l"/>
            <a:r>
              <a:rPr lang="en-GB" sz="3600" dirty="0">
                <a:solidFill>
                  <a:schemeClr val="bg1"/>
                </a:solidFill>
              </a:rPr>
              <a:t>Director, Action on Elder Abuse Scotland</a:t>
            </a:r>
          </a:p>
          <a:p>
            <a:pPr algn="l"/>
            <a:r>
              <a:rPr lang="en-GB" sz="3600" dirty="0">
                <a:solidFill>
                  <a:schemeClr val="bg1"/>
                </a:solidFill>
                <a:hlinkClick r:id="rId2"/>
              </a:rPr>
              <a:t>lesleycarcary@elderabuse.org.uk</a:t>
            </a:r>
            <a:endParaRPr lang="en-GB" sz="3600" dirty="0">
              <a:solidFill>
                <a:schemeClr val="bg1"/>
              </a:solidFill>
            </a:endParaRPr>
          </a:p>
          <a:p>
            <a:pPr algn="l"/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4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8034"/>
            <a:ext cx="6561406" cy="5113111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Over 500,000 older people in the UK are abused each year</a:t>
            </a:r>
          </a:p>
          <a:p>
            <a:r>
              <a:rPr lang="en-GB" sz="3200" dirty="0">
                <a:solidFill>
                  <a:schemeClr val="bg1"/>
                </a:solidFill>
              </a:rPr>
              <a:t>The majority of victims are women over the age of 70</a:t>
            </a:r>
          </a:p>
          <a:p>
            <a:r>
              <a:rPr lang="en-GB" sz="3200" dirty="0">
                <a:solidFill>
                  <a:schemeClr val="bg1"/>
                </a:solidFill>
              </a:rPr>
              <a:t>5 common types of abuse: 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physical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sexual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psychological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financial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neglect</a:t>
            </a:r>
          </a:p>
          <a:p>
            <a:pPr marL="457200" lvl="1" indent="0"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lvl="1"/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2030" y="5641145"/>
            <a:ext cx="1063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3200" dirty="0">
                <a:solidFill>
                  <a:schemeClr val="bg1"/>
                </a:solidFill>
              </a:rPr>
              <a:t>Financial abuse and neglect most common types of abuse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6" y="656544"/>
            <a:ext cx="3642068" cy="48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3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What is ‘elder abuse?’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1449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1000" i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4000" i="1" dirty="0">
                <a:solidFill>
                  <a:schemeClr val="bg1"/>
                </a:solidFill>
                <a:cs typeface="Arial" panose="020B0604020202020204" pitchFamily="34" charset="0"/>
              </a:rPr>
              <a:t>Action on Elder Abuse definition:</a:t>
            </a:r>
          </a:p>
          <a:p>
            <a:pPr marL="0" indent="0">
              <a:buNone/>
            </a:pPr>
            <a:r>
              <a:rPr lang="en-US" altLang="ja-JP" sz="4000" i="1" dirty="0">
                <a:solidFill>
                  <a:schemeClr val="bg1"/>
                </a:solidFill>
                <a:cs typeface="Arial" panose="020B0604020202020204" pitchFamily="34" charset="0"/>
              </a:rPr>
              <a:t>	“Abuse is a single or repeated act or lack of </a:t>
            </a:r>
          </a:p>
          <a:p>
            <a:pPr marL="0" indent="0">
              <a:buNone/>
            </a:pPr>
            <a:r>
              <a:rPr lang="en-US" altLang="ja-JP" sz="4000" i="1" dirty="0">
                <a:solidFill>
                  <a:schemeClr val="bg1"/>
                </a:solidFill>
                <a:cs typeface="Arial" panose="020B0604020202020204" pitchFamily="34" charset="0"/>
              </a:rPr>
              <a:t>          appropriate action occurring within any </a:t>
            </a:r>
          </a:p>
          <a:p>
            <a:pPr marL="0" indent="0">
              <a:buNone/>
            </a:pPr>
            <a:r>
              <a:rPr lang="en-US" altLang="ja-JP" sz="4000" i="1" dirty="0">
                <a:solidFill>
                  <a:schemeClr val="bg1"/>
                </a:solidFill>
                <a:cs typeface="Arial" panose="020B0604020202020204" pitchFamily="34" charset="0"/>
              </a:rPr>
              <a:t>          relationship where there is an </a:t>
            </a:r>
            <a:r>
              <a:rPr lang="en-US" altLang="ja-JP" sz="4000" i="1" u="sng" dirty="0">
                <a:solidFill>
                  <a:schemeClr val="bg1"/>
                </a:solidFill>
                <a:cs typeface="Arial" panose="020B0604020202020204" pitchFamily="34" charset="0"/>
              </a:rPr>
              <a:t>expectation of </a:t>
            </a:r>
            <a:r>
              <a:rPr lang="en-US" altLang="ja-JP" sz="4000" i="1" dirty="0">
                <a:solidFill>
                  <a:schemeClr val="bg1"/>
                </a:solidFill>
                <a:cs typeface="Arial" panose="020B0604020202020204" pitchFamily="34" charset="0"/>
              </a:rPr>
              <a:t>	  </a:t>
            </a:r>
            <a:r>
              <a:rPr lang="en-US" altLang="ja-JP" sz="4000" i="1" u="sng" dirty="0">
                <a:solidFill>
                  <a:schemeClr val="bg1"/>
                </a:solidFill>
                <a:cs typeface="Arial" panose="020B0604020202020204" pitchFamily="34" charset="0"/>
              </a:rPr>
              <a:t>trust</a:t>
            </a:r>
            <a:r>
              <a:rPr lang="en-US" altLang="ja-JP" sz="4000" i="1" dirty="0">
                <a:solidFill>
                  <a:schemeClr val="bg1"/>
                </a:solidFill>
                <a:cs typeface="Arial" panose="020B0604020202020204" pitchFamily="34" charset="0"/>
              </a:rPr>
              <a:t>, which causes harm or distress to an 	   </a:t>
            </a:r>
          </a:p>
          <a:p>
            <a:pPr marL="0" indent="0">
              <a:buNone/>
            </a:pPr>
            <a:r>
              <a:rPr lang="en-US" altLang="ja-JP" sz="4000" i="1" dirty="0">
                <a:solidFill>
                  <a:schemeClr val="bg1"/>
                </a:solidFill>
                <a:cs typeface="Arial" panose="020B0604020202020204" pitchFamily="34" charset="0"/>
              </a:rPr>
              <a:t>          older person….”</a:t>
            </a:r>
          </a:p>
          <a:p>
            <a:pPr marL="0" indent="0">
              <a:buNone/>
            </a:pPr>
            <a:endParaRPr lang="en-US" sz="12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0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3"/>
          <p:cNvSpPr>
            <a:spLocks noChangeAspect="1" noChangeArrowheads="1" noTextEdit="1"/>
          </p:cNvSpPr>
          <p:nvPr/>
        </p:nvSpPr>
        <p:spPr bwMode="auto">
          <a:xfrm>
            <a:off x="1547020" y="1219200"/>
            <a:ext cx="79692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2551114" y="1985964"/>
            <a:ext cx="7197725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2551114" y="5465763"/>
            <a:ext cx="7197725" cy="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2551114" y="4968875"/>
            <a:ext cx="7197725" cy="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2551114" y="4471988"/>
            <a:ext cx="7197725" cy="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>
            <a:off x="2551114" y="3975100"/>
            <a:ext cx="7197725" cy="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Line 9"/>
          <p:cNvSpPr>
            <a:spLocks noChangeShapeType="1"/>
          </p:cNvSpPr>
          <p:nvPr/>
        </p:nvSpPr>
        <p:spPr bwMode="auto">
          <a:xfrm>
            <a:off x="2551114" y="3478213"/>
            <a:ext cx="7197725" cy="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9" name="Line 10"/>
          <p:cNvSpPr>
            <a:spLocks noChangeShapeType="1"/>
          </p:cNvSpPr>
          <p:nvPr/>
        </p:nvSpPr>
        <p:spPr bwMode="auto">
          <a:xfrm>
            <a:off x="2551114" y="2979738"/>
            <a:ext cx="7197725" cy="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90" name="Line 11"/>
          <p:cNvSpPr>
            <a:spLocks noChangeShapeType="1"/>
          </p:cNvSpPr>
          <p:nvPr/>
        </p:nvSpPr>
        <p:spPr bwMode="auto">
          <a:xfrm>
            <a:off x="2551114" y="2482850"/>
            <a:ext cx="7197725" cy="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91" name="Line 12"/>
          <p:cNvSpPr>
            <a:spLocks noChangeShapeType="1"/>
          </p:cNvSpPr>
          <p:nvPr/>
        </p:nvSpPr>
        <p:spPr bwMode="auto">
          <a:xfrm>
            <a:off x="2551114" y="1985963"/>
            <a:ext cx="7197725" cy="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92" name="Rectangle 13"/>
          <p:cNvSpPr>
            <a:spLocks noChangeArrowheads="1"/>
          </p:cNvSpPr>
          <p:nvPr/>
        </p:nvSpPr>
        <p:spPr bwMode="auto">
          <a:xfrm>
            <a:off x="2551114" y="1985964"/>
            <a:ext cx="7197725" cy="3976687"/>
          </a:xfrm>
          <a:prstGeom prst="rect">
            <a:avLst/>
          </a:prstGeom>
          <a:noFill/>
          <a:ln w="7938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093" name="Line 14"/>
          <p:cNvSpPr>
            <a:spLocks noChangeShapeType="1"/>
          </p:cNvSpPr>
          <p:nvPr/>
        </p:nvSpPr>
        <p:spPr bwMode="auto">
          <a:xfrm>
            <a:off x="2551113" y="1985964"/>
            <a:ext cx="0" cy="397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94" name="Line 15"/>
          <p:cNvSpPr>
            <a:spLocks noChangeShapeType="1"/>
          </p:cNvSpPr>
          <p:nvPr/>
        </p:nvSpPr>
        <p:spPr bwMode="auto">
          <a:xfrm>
            <a:off x="2513013" y="596265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95" name="Line 16"/>
          <p:cNvSpPr>
            <a:spLocks noChangeShapeType="1"/>
          </p:cNvSpPr>
          <p:nvPr/>
        </p:nvSpPr>
        <p:spPr bwMode="auto">
          <a:xfrm>
            <a:off x="2513013" y="5465763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96" name="Line 17"/>
          <p:cNvSpPr>
            <a:spLocks noChangeShapeType="1"/>
          </p:cNvSpPr>
          <p:nvPr/>
        </p:nvSpPr>
        <p:spPr bwMode="auto">
          <a:xfrm>
            <a:off x="2513013" y="496887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97" name="Line 18"/>
          <p:cNvSpPr>
            <a:spLocks noChangeShapeType="1"/>
          </p:cNvSpPr>
          <p:nvPr/>
        </p:nvSpPr>
        <p:spPr bwMode="auto">
          <a:xfrm>
            <a:off x="2513013" y="4471988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98" name="Line 19"/>
          <p:cNvSpPr>
            <a:spLocks noChangeShapeType="1"/>
          </p:cNvSpPr>
          <p:nvPr/>
        </p:nvSpPr>
        <p:spPr bwMode="auto">
          <a:xfrm>
            <a:off x="2513013" y="397510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99" name="Line 20"/>
          <p:cNvSpPr>
            <a:spLocks noChangeShapeType="1"/>
          </p:cNvSpPr>
          <p:nvPr/>
        </p:nvSpPr>
        <p:spPr bwMode="auto">
          <a:xfrm>
            <a:off x="2513013" y="3478213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100" name="Line 21"/>
          <p:cNvSpPr>
            <a:spLocks noChangeShapeType="1"/>
          </p:cNvSpPr>
          <p:nvPr/>
        </p:nvSpPr>
        <p:spPr bwMode="auto">
          <a:xfrm>
            <a:off x="2513013" y="2979738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101" name="Line 22"/>
          <p:cNvSpPr>
            <a:spLocks noChangeShapeType="1"/>
          </p:cNvSpPr>
          <p:nvPr/>
        </p:nvSpPr>
        <p:spPr bwMode="auto">
          <a:xfrm>
            <a:off x="2513013" y="248285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102" name="Line 23"/>
          <p:cNvSpPr>
            <a:spLocks noChangeShapeType="1"/>
          </p:cNvSpPr>
          <p:nvPr/>
        </p:nvSpPr>
        <p:spPr bwMode="auto">
          <a:xfrm>
            <a:off x="2513013" y="1985963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103" name="Line 24"/>
          <p:cNvSpPr>
            <a:spLocks noChangeShapeType="1"/>
          </p:cNvSpPr>
          <p:nvPr/>
        </p:nvSpPr>
        <p:spPr bwMode="auto">
          <a:xfrm>
            <a:off x="2551114" y="5962650"/>
            <a:ext cx="7197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104" name="Line 25"/>
          <p:cNvSpPr>
            <a:spLocks noChangeShapeType="1"/>
          </p:cNvSpPr>
          <p:nvPr/>
        </p:nvSpPr>
        <p:spPr bwMode="auto">
          <a:xfrm flipV="1">
            <a:off x="2551113" y="5962651"/>
            <a:ext cx="0" cy="60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105" name="Line 26"/>
          <p:cNvSpPr>
            <a:spLocks noChangeShapeType="1"/>
          </p:cNvSpPr>
          <p:nvPr/>
        </p:nvSpPr>
        <p:spPr bwMode="auto">
          <a:xfrm flipV="1">
            <a:off x="3989388" y="5962651"/>
            <a:ext cx="0" cy="60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106" name="Line 27"/>
          <p:cNvSpPr>
            <a:spLocks noChangeShapeType="1"/>
          </p:cNvSpPr>
          <p:nvPr/>
        </p:nvSpPr>
        <p:spPr bwMode="auto">
          <a:xfrm flipV="1">
            <a:off x="5429250" y="5962651"/>
            <a:ext cx="0" cy="60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107" name="Line 28"/>
          <p:cNvSpPr>
            <a:spLocks noChangeShapeType="1"/>
          </p:cNvSpPr>
          <p:nvPr/>
        </p:nvSpPr>
        <p:spPr bwMode="auto">
          <a:xfrm flipV="1">
            <a:off x="6869113" y="5962651"/>
            <a:ext cx="0" cy="60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108" name="Line 29"/>
          <p:cNvSpPr>
            <a:spLocks noChangeShapeType="1"/>
          </p:cNvSpPr>
          <p:nvPr/>
        </p:nvSpPr>
        <p:spPr bwMode="auto">
          <a:xfrm flipV="1">
            <a:off x="8308975" y="5962651"/>
            <a:ext cx="0" cy="60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109" name="Line 30"/>
          <p:cNvSpPr>
            <a:spLocks noChangeShapeType="1"/>
          </p:cNvSpPr>
          <p:nvPr/>
        </p:nvSpPr>
        <p:spPr bwMode="auto">
          <a:xfrm flipV="1">
            <a:off x="9748838" y="5962651"/>
            <a:ext cx="0" cy="60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110" name="Rectangle 31"/>
          <p:cNvSpPr>
            <a:spLocks noChangeArrowheads="1"/>
          </p:cNvSpPr>
          <p:nvPr/>
        </p:nvSpPr>
        <p:spPr bwMode="auto">
          <a:xfrm>
            <a:off x="2981325" y="509867"/>
            <a:ext cx="46990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800" b="1" dirty="0">
                <a:solidFill>
                  <a:schemeClr val="bg1"/>
                </a:solidFill>
                <a:latin typeface="+mn-lt"/>
              </a:rPr>
              <a:t>The Abusers</a:t>
            </a:r>
          </a:p>
        </p:txBody>
      </p:sp>
      <p:sp>
        <p:nvSpPr>
          <p:cNvPr id="46111" name="Rectangle 32"/>
          <p:cNvSpPr>
            <a:spLocks noChangeArrowheads="1"/>
          </p:cNvSpPr>
          <p:nvPr/>
        </p:nvSpPr>
        <p:spPr bwMode="auto">
          <a:xfrm>
            <a:off x="2401888" y="5903914"/>
            <a:ext cx="641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0</a:t>
            </a:r>
            <a:endParaRPr lang="en-GB" altLang="en-US" sz="1800"/>
          </a:p>
        </p:txBody>
      </p:sp>
      <p:sp>
        <p:nvSpPr>
          <p:cNvPr id="46112" name="Rectangle 33"/>
          <p:cNvSpPr>
            <a:spLocks noChangeArrowheads="1"/>
          </p:cNvSpPr>
          <p:nvPr/>
        </p:nvSpPr>
        <p:spPr bwMode="auto">
          <a:xfrm>
            <a:off x="2401888" y="5407026"/>
            <a:ext cx="641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5</a:t>
            </a:r>
            <a:endParaRPr lang="en-GB" altLang="en-US" sz="1800"/>
          </a:p>
        </p:txBody>
      </p:sp>
      <p:sp>
        <p:nvSpPr>
          <p:cNvPr id="46113" name="Rectangle 34"/>
          <p:cNvSpPr>
            <a:spLocks noChangeArrowheads="1"/>
          </p:cNvSpPr>
          <p:nvPr/>
        </p:nvSpPr>
        <p:spPr bwMode="auto">
          <a:xfrm>
            <a:off x="2343150" y="4910139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10</a:t>
            </a:r>
            <a:endParaRPr lang="en-GB" altLang="en-US" sz="1800"/>
          </a:p>
        </p:txBody>
      </p:sp>
      <p:sp>
        <p:nvSpPr>
          <p:cNvPr id="46114" name="Rectangle 35"/>
          <p:cNvSpPr>
            <a:spLocks noChangeArrowheads="1"/>
          </p:cNvSpPr>
          <p:nvPr/>
        </p:nvSpPr>
        <p:spPr bwMode="auto">
          <a:xfrm>
            <a:off x="2343150" y="4411664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15</a:t>
            </a:r>
            <a:endParaRPr lang="en-GB" altLang="en-US" sz="1800"/>
          </a:p>
        </p:txBody>
      </p:sp>
      <p:sp>
        <p:nvSpPr>
          <p:cNvPr id="46115" name="Rectangle 36"/>
          <p:cNvSpPr>
            <a:spLocks noChangeArrowheads="1"/>
          </p:cNvSpPr>
          <p:nvPr/>
        </p:nvSpPr>
        <p:spPr bwMode="auto">
          <a:xfrm>
            <a:off x="2343150" y="3914776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20</a:t>
            </a:r>
            <a:endParaRPr lang="en-GB" altLang="en-US" sz="1800"/>
          </a:p>
        </p:txBody>
      </p:sp>
      <p:sp>
        <p:nvSpPr>
          <p:cNvPr id="46116" name="Rectangle 37"/>
          <p:cNvSpPr>
            <a:spLocks noChangeArrowheads="1"/>
          </p:cNvSpPr>
          <p:nvPr/>
        </p:nvSpPr>
        <p:spPr bwMode="auto">
          <a:xfrm>
            <a:off x="2343150" y="3417889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25</a:t>
            </a:r>
            <a:endParaRPr lang="en-GB" altLang="en-US" sz="1800"/>
          </a:p>
        </p:txBody>
      </p:sp>
      <p:sp>
        <p:nvSpPr>
          <p:cNvPr id="46117" name="Rectangle 38"/>
          <p:cNvSpPr>
            <a:spLocks noChangeArrowheads="1"/>
          </p:cNvSpPr>
          <p:nvPr/>
        </p:nvSpPr>
        <p:spPr bwMode="auto">
          <a:xfrm>
            <a:off x="2343150" y="2921001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30</a:t>
            </a:r>
            <a:endParaRPr lang="en-GB" altLang="en-US" sz="1800"/>
          </a:p>
        </p:txBody>
      </p:sp>
      <p:sp>
        <p:nvSpPr>
          <p:cNvPr id="46118" name="Rectangle 39"/>
          <p:cNvSpPr>
            <a:spLocks noChangeArrowheads="1"/>
          </p:cNvSpPr>
          <p:nvPr/>
        </p:nvSpPr>
        <p:spPr bwMode="auto">
          <a:xfrm>
            <a:off x="2343150" y="2424114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35</a:t>
            </a:r>
            <a:endParaRPr lang="en-GB" altLang="en-US" sz="1800"/>
          </a:p>
        </p:txBody>
      </p:sp>
      <p:sp>
        <p:nvSpPr>
          <p:cNvPr id="46119" name="Rectangle 40"/>
          <p:cNvSpPr>
            <a:spLocks noChangeArrowheads="1"/>
          </p:cNvSpPr>
          <p:nvPr/>
        </p:nvSpPr>
        <p:spPr bwMode="auto">
          <a:xfrm>
            <a:off x="2343150" y="1927226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40</a:t>
            </a:r>
            <a:endParaRPr lang="en-GB" altLang="en-US" sz="1800"/>
          </a:p>
        </p:txBody>
      </p:sp>
      <p:grpSp>
        <p:nvGrpSpPr>
          <p:cNvPr id="46120" name="Group 41"/>
          <p:cNvGrpSpPr>
            <a:grpSpLocks/>
          </p:cNvGrpSpPr>
          <p:nvPr/>
        </p:nvGrpSpPr>
        <p:grpSpPr bwMode="auto">
          <a:xfrm>
            <a:off x="2959101" y="2120901"/>
            <a:ext cx="839788" cy="4321174"/>
            <a:chOff x="904" y="1336"/>
            <a:chExt cx="529" cy="2722"/>
          </a:xfrm>
        </p:grpSpPr>
        <p:sp>
          <p:nvSpPr>
            <p:cNvPr id="46141" name="Rectangle 42"/>
            <p:cNvSpPr>
              <a:spLocks noChangeArrowheads="1"/>
            </p:cNvSpPr>
            <p:nvPr/>
          </p:nvSpPr>
          <p:spPr bwMode="auto">
            <a:xfrm>
              <a:off x="918" y="1564"/>
              <a:ext cx="364" cy="2192"/>
            </a:xfrm>
            <a:prstGeom prst="rect">
              <a:avLst/>
            </a:prstGeom>
            <a:solidFill>
              <a:srgbClr val="FF0000"/>
            </a:soli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46142" name="Rectangle 43"/>
            <p:cNvSpPr>
              <a:spLocks noChangeArrowheads="1"/>
            </p:cNvSpPr>
            <p:nvPr/>
          </p:nvSpPr>
          <p:spPr bwMode="auto">
            <a:xfrm>
              <a:off x="1026" y="1336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chemeClr val="bg1"/>
                  </a:solidFill>
                </a:rPr>
                <a:t>35</a:t>
              </a:r>
            </a:p>
          </p:txBody>
        </p:sp>
        <p:sp>
          <p:nvSpPr>
            <p:cNvPr id="46143" name="Rectangle 44"/>
            <p:cNvSpPr>
              <a:spLocks noChangeArrowheads="1"/>
            </p:cNvSpPr>
            <p:nvPr/>
          </p:nvSpPr>
          <p:spPr bwMode="auto">
            <a:xfrm>
              <a:off x="904" y="3864"/>
              <a:ext cx="52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chemeClr val="bg1"/>
                  </a:solidFill>
                </a:rPr>
                <a:t>Partner</a:t>
              </a:r>
            </a:p>
          </p:txBody>
        </p:sp>
      </p:grpSp>
      <p:grpSp>
        <p:nvGrpSpPr>
          <p:cNvPr id="46121" name="Group 45"/>
          <p:cNvGrpSpPr>
            <a:grpSpLocks/>
          </p:cNvGrpSpPr>
          <p:nvPr/>
        </p:nvGrpSpPr>
        <p:grpSpPr bwMode="auto">
          <a:xfrm>
            <a:off x="4175128" y="2205039"/>
            <a:ext cx="1450977" cy="4237036"/>
            <a:chOff x="1670" y="1389"/>
            <a:chExt cx="914" cy="2669"/>
          </a:xfrm>
        </p:grpSpPr>
        <p:sp>
          <p:nvSpPr>
            <p:cNvPr id="46138" name="Rectangle 46"/>
            <p:cNvSpPr>
              <a:spLocks noChangeArrowheads="1"/>
            </p:cNvSpPr>
            <p:nvPr/>
          </p:nvSpPr>
          <p:spPr bwMode="auto">
            <a:xfrm>
              <a:off x="1825" y="1690"/>
              <a:ext cx="364" cy="206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6139" name="Rectangle 47"/>
            <p:cNvSpPr>
              <a:spLocks noChangeArrowheads="1"/>
            </p:cNvSpPr>
            <p:nvPr/>
          </p:nvSpPr>
          <p:spPr bwMode="auto">
            <a:xfrm>
              <a:off x="1946" y="1389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chemeClr val="bg1"/>
                  </a:solidFill>
                </a:rPr>
                <a:t>33</a:t>
              </a:r>
            </a:p>
          </p:txBody>
        </p:sp>
        <p:sp>
          <p:nvSpPr>
            <p:cNvPr id="46140" name="Rectangle 48"/>
            <p:cNvSpPr>
              <a:spLocks noChangeArrowheads="1"/>
            </p:cNvSpPr>
            <p:nvPr/>
          </p:nvSpPr>
          <p:spPr bwMode="auto">
            <a:xfrm>
              <a:off x="1670" y="3864"/>
              <a:ext cx="9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chemeClr val="bg1"/>
                  </a:solidFill>
                </a:rPr>
                <a:t>Other</a:t>
              </a:r>
              <a:r>
                <a:rPr lang="en-GB" altLang="en-US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GB" altLang="en-US" sz="2000" dirty="0">
                  <a:solidFill>
                    <a:schemeClr val="bg1"/>
                  </a:solidFill>
                </a:rPr>
                <a:t>family </a:t>
              </a:r>
            </a:p>
          </p:txBody>
        </p:sp>
      </p:grpSp>
      <p:grpSp>
        <p:nvGrpSpPr>
          <p:cNvPr id="46122" name="Group 49"/>
          <p:cNvGrpSpPr>
            <a:grpSpLocks/>
          </p:cNvGrpSpPr>
          <p:nvPr/>
        </p:nvGrpSpPr>
        <p:grpSpPr bwMode="auto">
          <a:xfrm>
            <a:off x="5708275" y="4652964"/>
            <a:ext cx="1168401" cy="1789111"/>
            <a:chOff x="2610" y="2931"/>
            <a:chExt cx="736" cy="1127"/>
          </a:xfrm>
        </p:grpSpPr>
        <p:sp>
          <p:nvSpPr>
            <p:cNvPr id="46135" name="Rectangle 50"/>
            <p:cNvSpPr>
              <a:spLocks noChangeArrowheads="1"/>
            </p:cNvSpPr>
            <p:nvPr/>
          </p:nvSpPr>
          <p:spPr bwMode="auto">
            <a:xfrm>
              <a:off x="2731" y="3191"/>
              <a:ext cx="365" cy="565"/>
            </a:xfrm>
            <a:prstGeom prst="rect">
              <a:avLst/>
            </a:prstGeom>
            <a:solidFill>
              <a:srgbClr val="FFFF00"/>
            </a:soli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6136" name="Rectangle 51"/>
            <p:cNvSpPr>
              <a:spLocks noChangeArrowheads="1"/>
            </p:cNvSpPr>
            <p:nvPr/>
          </p:nvSpPr>
          <p:spPr bwMode="auto">
            <a:xfrm>
              <a:off x="2880" y="293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46137" name="Rectangle 52"/>
            <p:cNvSpPr>
              <a:spLocks noChangeArrowheads="1"/>
            </p:cNvSpPr>
            <p:nvPr/>
          </p:nvSpPr>
          <p:spPr bwMode="auto">
            <a:xfrm>
              <a:off x="2610" y="3864"/>
              <a:ext cx="7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chemeClr val="bg1"/>
                  </a:solidFill>
                </a:rPr>
                <a:t>Paid</a:t>
              </a:r>
              <a:r>
                <a:rPr lang="en-GB" altLang="en-US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GB" altLang="en-US" sz="2000" dirty="0">
                  <a:solidFill>
                    <a:schemeClr val="bg1"/>
                  </a:solidFill>
                </a:rPr>
                <a:t>carer</a:t>
              </a:r>
            </a:p>
          </p:txBody>
        </p:sp>
      </p:grpSp>
      <p:grpSp>
        <p:nvGrpSpPr>
          <p:cNvPr id="46123" name="Group 53"/>
          <p:cNvGrpSpPr>
            <a:grpSpLocks/>
          </p:cNvGrpSpPr>
          <p:nvPr/>
        </p:nvGrpSpPr>
        <p:grpSpPr bwMode="auto">
          <a:xfrm>
            <a:off x="7299325" y="5229225"/>
            <a:ext cx="741363" cy="1212850"/>
            <a:chOff x="3638" y="3294"/>
            <a:chExt cx="467" cy="764"/>
          </a:xfrm>
        </p:grpSpPr>
        <p:sp>
          <p:nvSpPr>
            <p:cNvPr id="46132" name="Rectangle 54"/>
            <p:cNvSpPr>
              <a:spLocks noChangeArrowheads="1"/>
            </p:cNvSpPr>
            <p:nvPr/>
          </p:nvSpPr>
          <p:spPr bwMode="auto">
            <a:xfrm>
              <a:off x="3638" y="3569"/>
              <a:ext cx="365" cy="187"/>
            </a:xfrm>
            <a:prstGeom prst="rect">
              <a:avLst/>
            </a:prstGeom>
            <a:solidFill>
              <a:srgbClr val="00FF00"/>
            </a:soli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6133" name="Rectangle 55"/>
            <p:cNvSpPr>
              <a:spLocks noChangeArrowheads="1"/>
            </p:cNvSpPr>
            <p:nvPr/>
          </p:nvSpPr>
          <p:spPr bwMode="auto">
            <a:xfrm>
              <a:off x="3807" y="3294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6134" name="Rectangle 56"/>
            <p:cNvSpPr>
              <a:spLocks noChangeArrowheads="1"/>
            </p:cNvSpPr>
            <p:nvPr/>
          </p:nvSpPr>
          <p:spPr bwMode="auto">
            <a:xfrm>
              <a:off x="3647" y="3864"/>
              <a:ext cx="45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chemeClr val="bg1"/>
                  </a:solidFill>
                </a:rPr>
                <a:t>Friend</a:t>
              </a:r>
            </a:p>
          </p:txBody>
        </p:sp>
      </p:grpSp>
      <p:grpSp>
        <p:nvGrpSpPr>
          <p:cNvPr id="46124" name="Group 57"/>
          <p:cNvGrpSpPr>
            <a:grpSpLocks/>
          </p:cNvGrpSpPr>
          <p:nvPr/>
        </p:nvGrpSpPr>
        <p:grpSpPr bwMode="auto">
          <a:xfrm>
            <a:off x="8353426" y="3617915"/>
            <a:ext cx="1730375" cy="3071813"/>
            <a:chOff x="4302" y="2279"/>
            <a:chExt cx="1090" cy="1935"/>
          </a:xfrm>
        </p:grpSpPr>
        <p:sp>
          <p:nvSpPr>
            <p:cNvPr id="46128" name="Rectangle 58"/>
            <p:cNvSpPr>
              <a:spLocks noChangeArrowheads="1"/>
            </p:cNvSpPr>
            <p:nvPr/>
          </p:nvSpPr>
          <p:spPr bwMode="auto">
            <a:xfrm>
              <a:off x="4545" y="2503"/>
              <a:ext cx="365" cy="1253"/>
            </a:xfrm>
            <a:prstGeom prst="rect">
              <a:avLst/>
            </a:prstGeom>
            <a:solidFill>
              <a:srgbClr val="000000"/>
            </a:soli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6129" name="Rectangle 59"/>
            <p:cNvSpPr>
              <a:spLocks noChangeArrowheads="1"/>
            </p:cNvSpPr>
            <p:nvPr/>
          </p:nvSpPr>
          <p:spPr bwMode="auto">
            <a:xfrm>
              <a:off x="4656" y="2279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46130" name="Rectangle 60"/>
            <p:cNvSpPr>
              <a:spLocks noChangeArrowheads="1"/>
            </p:cNvSpPr>
            <p:nvPr/>
          </p:nvSpPr>
          <p:spPr bwMode="auto">
            <a:xfrm>
              <a:off x="4302" y="3864"/>
              <a:ext cx="97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chemeClr val="bg1"/>
                  </a:solidFill>
                </a:rPr>
                <a:t>Neighbours &amp;</a:t>
              </a:r>
            </a:p>
          </p:txBody>
        </p:sp>
        <p:sp>
          <p:nvSpPr>
            <p:cNvPr id="46131" name="Rectangle 61"/>
            <p:cNvSpPr>
              <a:spLocks noChangeArrowheads="1"/>
            </p:cNvSpPr>
            <p:nvPr/>
          </p:nvSpPr>
          <p:spPr bwMode="auto">
            <a:xfrm>
              <a:off x="4332" y="4020"/>
              <a:ext cx="10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chemeClr val="bg1"/>
                  </a:solidFill>
                </a:rPr>
                <a:t>Acquaintances</a:t>
              </a:r>
            </a:p>
          </p:txBody>
        </p:sp>
      </p:grpSp>
      <p:sp>
        <p:nvSpPr>
          <p:cNvPr id="46125" name="Rectangle 62"/>
          <p:cNvSpPr>
            <a:spLocks noChangeArrowheads="1"/>
          </p:cNvSpPr>
          <p:nvPr/>
        </p:nvSpPr>
        <p:spPr bwMode="auto">
          <a:xfrm rot="-5400000">
            <a:off x="1936283" y="3648534"/>
            <a:ext cx="3189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%</a:t>
            </a:r>
            <a:endParaRPr lang="en-GB" altLang="en-US" sz="2800" dirty="0">
              <a:solidFill>
                <a:schemeClr val="bg1"/>
              </a:solidFill>
            </a:endParaRPr>
          </a:p>
        </p:txBody>
      </p:sp>
      <p:sp>
        <p:nvSpPr>
          <p:cNvPr id="399423" name="Text Box 63"/>
          <p:cNvSpPr txBox="1">
            <a:spLocks noChangeArrowheads="1"/>
          </p:cNvSpPr>
          <p:nvPr/>
        </p:nvSpPr>
        <p:spPr bwMode="auto">
          <a:xfrm>
            <a:off x="212726" y="2825970"/>
            <a:ext cx="16356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% of all respondents who had experienced abuse in the last year</a:t>
            </a:r>
          </a:p>
        </p:txBody>
      </p:sp>
      <p:sp>
        <p:nvSpPr>
          <p:cNvPr id="2" name="Rectangle 1"/>
          <p:cNvSpPr/>
          <p:nvPr/>
        </p:nvSpPr>
        <p:spPr>
          <a:xfrm>
            <a:off x="715075" y="1123732"/>
            <a:ext cx="10288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a typeface="ＭＳ Ｐゴシック" charset="0"/>
                <a:cs typeface="Arial" charset="0"/>
              </a:rPr>
              <a:t>UK Study of Abuse and Neglect of Older People - 2007</a:t>
            </a:r>
          </a:p>
        </p:txBody>
      </p:sp>
    </p:spTree>
    <p:extLst>
      <p:ext uri="{BB962C8B-B14F-4D97-AF65-F5344CB8AC3E}">
        <p14:creationId xmlns:p14="http://schemas.microsoft.com/office/powerpoint/2010/main" val="144961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Financial abuse / harm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898745" cy="425501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sz="3500" dirty="0">
                <a:solidFill>
                  <a:schemeClr val="bg1"/>
                </a:solidFill>
              </a:rPr>
              <a:t>May include:</a:t>
            </a:r>
          </a:p>
          <a:p>
            <a:r>
              <a:rPr lang="en-GB" sz="3500" dirty="0">
                <a:solidFill>
                  <a:schemeClr val="bg1"/>
                </a:solidFill>
              </a:rPr>
              <a:t>theft</a:t>
            </a:r>
          </a:p>
          <a:p>
            <a:r>
              <a:rPr lang="en-GB" sz="3500" dirty="0">
                <a:solidFill>
                  <a:schemeClr val="bg1"/>
                </a:solidFill>
              </a:rPr>
              <a:t>fraud, forgery or embezzlement </a:t>
            </a:r>
          </a:p>
          <a:p>
            <a:pPr fontAlgn="base"/>
            <a:r>
              <a:rPr lang="en-GB" sz="3500" dirty="0">
                <a:solidFill>
                  <a:schemeClr val="bg1"/>
                </a:solidFill>
              </a:rPr>
              <a:t>feeling under pressure to hand </a:t>
            </a:r>
          </a:p>
          <a:p>
            <a:pPr marL="0" indent="0" fontAlgn="base">
              <a:buNone/>
            </a:pPr>
            <a:r>
              <a:rPr lang="en-GB" sz="3500" dirty="0">
                <a:solidFill>
                  <a:schemeClr val="bg1"/>
                </a:solidFill>
              </a:rPr>
              <a:t>  over money or possessions </a:t>
            </a:r>
          </a:p>
          <a:p>
            <a:pPr fontAlgn="base"/>
            <a:r>
              <a:rPr lang="en-GB" sz="3500" dirty="0">
                <a:solidFill>
                  <a:schemeClr val="bg1"/>
                </a:solidFill>
              </a:rPr>
              <a:t>exploitation of property or welfare benefits</a:t>
            </a:r>
          </a:p>
          <a:p>
            <a:pPr fontAlgn="base"/>
            <a:r>
              <a:rPr lang="en-GB" sz="3500" dirty="0">
                <a:solidFill>
                  <a:schemeClr val="bg1"/>
                </a:solidFill>
              </a:rPr>
              <a:t>stopping someone getting their money or possessions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40" y="734096"/>
            <a:ext cx="4507605" cy="316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0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Neglect (intentional)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</a:rPr>
              <a:t>Failing to provide basis necessities, such as:</a:t>
            </a:r>
          </a:p>
          <a:p>
            <a:r>
              <a:rPr lang="en-GB" sz="3600" dirty="0">
                <a:solidFill>
                  <a:schemeClr val="bg1"/>
                </a:solidFill>
              </a:rPr>
              <a:t>food, clothing, hygiene, heating and mental stimulation</a:t>
            </a:r>
          </a:p>
          <a:p>
            <a:r>
              <a:rPr lang="en-GB" sz="3600" dirty="0">
                <a:solidFill>
                  <a:schemeClr val="bg1"/>
                </a:solidFill>
              </a:rPr>
              <a:t>denying medical or physical care, medication, or access to a doctor or other services</a:t>
            </a:r>
          </a:p>
          <a:p>
            <a:r>
              <a:rPr lang="en-GB" sz="3600" dirty="0">
                <a:solidFill>
                  <a:schemeClr val="bg1"/>
                </a:solidFill>
              </a:rPr>
              <a:t>denying privacy or dignity</a:t>
            </a:r>
          </a:p>
        </p:txBody>
      </p:sp>
    </p:spTree>
    <p:extLst>
      <p:ext uri="{BB962C8B-B14F-4D97-AF65-F5344CB8AC3E}">
        <p14:creationId xmlns:p14="http://schemas.microsoft.com/office/powerpoint/2010/main" val="222465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Physical &amp; sexual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278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May include:</a:t>
            </a:r>
          </a:p>
          <a:p>
            <a:r>
              <a:rPr lang="en-GB" sz="3200" dirty="0">
                <a:solidFill>
                  <a:schemeClr val="bg1"/>
                </a:solidFill>
              </a:rPr>
              <a:t>physical injury or mistreatment</a:t>
            </a:r>
          </a:p>
          <a:p>
            <a:r>
              <a:rPr lang="en-GB" sz="3200" dirty="0">
                <a:solidFill>
                  <a:schemeClr val="bg1"/>
                </a:solidFill>
              </a:rPr>
              <a:t>over-medication or withholding of drugs</a:t>
            </a:r>
          </a:p>
          <a:p>
            <a:r>
              <a:rPr lang="en-GB" sz="3200" dirty="0">
                <a:solidFill>
                  <a:schemeClr val="bg1"/>
                </a:solidFill>
              </a:rPr>
              <a:t>sexual assault</a:t>
            </a:r>
          </a:p>
          <a:p>
            <a:r>
              <a:rPr lang="en-GB" sz="3200" dirty="0">
                <a:solidFill>
                  <a:schemeClr val="bg1"/>
                </a:solidFill>
              </a:rPr>
              <a:t>rape</a:t>
            </a:r>
          </a:p>
          <a:p>
            <a:r>
              <a:rPr lang="en-GB" sz="3200" dirty="0">
                <a:solidFill>
                  <a:schemeClr val="bg1"/>
                </a:solidFill>
              </a:rPr>
              <a:t>sexual harassment</a:t>
            </a: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Physical and sexual abuse are always </a:t>
            </a:r>
            <a:r>
              <a:rPr lang="en-GB" sz="3200" b="1" i="1" u="sng" dirty="0">
                <a:solidFill>
                  <a:schemeClr val="bg1"/>
                </a:solidFill>
              </a:rPr>
              <a:t>crimes</a:t>
            </a:r>
            <a:r>
              <a:rPr lang="en-GB" sz="3200" dirty="0">
                <a:solidFill>
                  <a:schemeClr val="bg1"/>
                </a:solidFill>
              </a:rPr>
              <a:t>, but are not always prosecuted.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68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309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Psychological / emotional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4351"/>
            <a:ext cx="38497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</a:rPr>
              <a:t>May include:</a:t>
            </a:r>
          </a:p>
          <a:p>
            <a:r>
              <a:rPr lang="en-GB" sz="3600" dirty="0">
                <a:solidFill>
                  <a:schemeClr val="bg1"/>
                </a:solidFill>
              </a:rPr>
              <a:t>threatening</a:t>
            </a:r>
          </a:p>
          <a:p>
            <a:r>
              <a:rPr lang="en-GB" sz="3600" dirty="0">
                <a:solidFill>
                  <a:schemeClr val="bg1"/>
                </a:solidFill>
              </a:rPr>
              <a:t>bullying</a:t>
            </a:r>
          </a:p>
          <a:p>
            <a:r>
              <a:rPr lang="en-GB" sz="3600" dirty="0">
                <a:solidFill>
                  <a:schemeClr val="bg1"/>
                </a:solidFill>
              </a:rPr>
              <a:t>isolating</a:t>
            </a:r>
          </a:p>
          <a:p>
            <a:r>
              <a:rPr lang="en-GB" sz="3600" dirty="0">
                <a:solidFill>
                  <a:schemeClr val="bg1"/>
                </a:solidFill>
              </a:rPr>
              <a:t>shouting</a:t>
            </a:r>
          </a:p>
          <a:p>
            <a:r>
              <a:rPr lang="en-GB" sz="3600" dirty="0">
                <a:solidFill>
                  <a:schemeClr val="bg1"/>
                </a:solidFill>
              </a:rPr>
              <a:t>blackmailing</a:t>
            </a:r>
          </a:p>
          <a:p>
            <a:r>
              <a:rPr lang="en-GB" sz="3600" dirty="0">
                <a:solidFill>
                  <a:schemeClr val="bg1"/>
                </a:solidFill>
              </a:rPr>
              <a:t>blaming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59" y="1724351"/>
            <a:ext cx="5925312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5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Staying safe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7558825" cy="4639570"/>
          </a:xfrm>
        </p:spPr>
        <p:txBody>
          <a:bodyPr>
            <a:normAutofit lnSpcReduction="10000"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reporting to council or other agency</a:t>
            </a:r>
          </a:p>
          <a:p>
            <a:r>
              <a:rPr lang="en-GB" sz="3600" dirty="0">
                <a:solidFill>
                  <a:schemeClr val="bg1"/>
                </a:solidFill>
              </a:rPr>
              <a:t>legal issues – wills, power of 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</a:rPr>
              <a:t>  attorney, property, </a:t>
            </a:r>
            <a:r>
              <a:rPr lang="en-GB" sz="3600" dirty="0" err="1">
                <a:solidFill>
                  <a:schemeClr val="bg1"/>
                </a:solidFill>
              </a:rPr>
              <a:t>etc</a:t>
            </a:r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money matters </a:t>
            </a:r>
          </a:p>
          <a:p>
            <a:r>
              <a:rPr lang="en-GB" sz="3600" dirty="0">
                <a:solidFill>
                  <a:schemeClr val="bg1"/>
                </a:solidFill>
              </a:rPr>
              <a:t>neglect - housing and care needs</a:t>
            </a:r>
          </a:p>
          <a:p>
            <a:r>
              <a:rPr lang="en-GB" sz="3600" dirty="0">
                <a:solidFill>
                  <a:schemeClr val="bg1"/>
                </a:solidFill>
              </a:rPr>
              <a:t>keeping safe from doorstep crime</a:t>
            </a:r>
          </a:p>
          <a:p>
            <a:r>
              <a:rPr lang="en-GB" sz="3600" dirty="0">
                <a:solidFill>
                  <a:schemeClr val="bg1"/>
                </a:solidFill>
              </a:rPr>
              <a:t>domestic abuse</a:t>
            </a:r>
          </a:p>
          <a:p>
            <a:r>
              <a:rPr lang="en-GB" sz="3600" dirty="0">
                <a:solidFill>
                  <a:schemeClr val="bg1"/>
                </a:solidFill>
              </a:rPr>
              <a:t>staying connected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77" y="1708614"/>
            <a:ext cx="3462872" cy="46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15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9958</TotalTime>
  <Words>381</Words>
  <Application>Microsoft Office PowerPoint</Application>
  <PresentationFormat>Widescreen</PresentationFormat>
  <Paragraphs>106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PGothic</vt:lpstr>
      <vt:lpstr>MS PGothic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What is ‘elder abuse?’</vt:lpstr>
      <vt:lpstr>PowerPoint Presentation</vt:lpstr>
      <vt:lpstr>Financial abuse / harm</vt:lpstr>
      <vt:lpstr>Neglect (intentional)</vt:lpstr>
      <vt:lpstr>Physical &amp; sexual abuse</vt:lpstr>
      <vt:lpstr>Psychological / emotional abuse</vt:lpstr>
      <vt:lpstr>Staying safe</vt:lpstr>
      <vt:lpstr>How can Action on Elder Abuse help?</vt:lpstr>
      <vt:lpstr>We can give advice on….</vt:lpstr>
      <vt:lpstr>Interested in getting involved?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AEA-15</dc:creator>
  <cp:lastModifiedBy>Douglas</cp:lastModifiedBy>
  <cp:revision>16</cp:revision>
  <dcterms:created xsi:type="dcterms:W3CDTF">2015-08-17T14:08:31Z</dcterms:created>
  <dcterms:modified xsi:type="dcterms:W3CDTF">2016-04-05T17:23:46Z</dcterms:modified>
</cp:coreProperties>
</file>