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7" r:id="rId4"/>
    <p:sldId id="265" r:id="rId5"/>
    <p:sldId id="258" r:id="rId6"/>
    <p:sldId id="260" r:id="rId7"/>
    <p:sldId id="261" r:id="rId8"/>
    <p:sldId id="262" r:id="rId9"/>
    <p:sldId id="263" r:id="rId10"/>
    <p:sldId id="259" r:id="rId11"/>
    <p:sldId id="264" r:id="rId12"/>
  </p:sldIdLst>
  <p:sldSz cx="12192000" cy="6858000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0C7A0A9-3ED3-40A3-AECA-067B53AFECD1}" type="datetimeFigureOut">
              <a:rPr lang="sv-SE" smtClean="0"/>
              <a:t>2015-09-01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463C7BC-758C-4AB5-81FE-787FA1D62B1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717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7BC-758C-4AB5-81FE-787FA1D62B1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846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9967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416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1352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820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138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340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1329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5634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2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2443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1782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6176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5913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243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185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676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06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13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84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2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5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AEE4-AA6C-434D-B6D5-F775525FB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33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2015-09-02--05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A949E-D612-4085-A8F4-3C96CCF094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810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10815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Södertälje Rotary Club </a:t>
            </a:r>
            <a:r>
              <a:rPr lang="sv-SE" sz="3200" b="1" dirty="0" err="1" smtClean="0">
                <a:solidFill>
                  <a:srgbClr val="FF0000"/>
                </a:solidFill>
              </a:rPr>
              <a:t>visiting</a:t>
            </a:r>
            <a:r>
              <a:rPr lang="sv-SE" sz="3200" b="1" dirty="0" smtClean="0">
                <a:solidFill>
                  <a:srgbClr val="FF0000"/>
                </a:solidFill>
              </a:rPr>
              <a:t> </a:t>
            </a:r>
            <a:r>
              <a:rPr lang="sv-SE" sz="3200" b="1" dirty="0" err="1" smtClean="0">
                <a:solidFill>
                  <a:srgbClr val="FF0000"/>
                </a:solidFill>
              </a:rPr>
              <a:t>Beckenham</a:t>
            </a:r>
            <a:r>
              <a:rPr lang="sv-SE" sz="3200" b="1" dirty="0" smtClean="0">
                <a:solidFill>
                  <a:srgbClr val="FF0000"/>
                </a:solidFill>
              </a:rPr>
              <a:t> Rotary Club September 2-5 2015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5263659" y="2211005"/>
            <a:ext cx="2250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 smtClean="0"/>
              <a:t>Who</a:t>
            </a:r>
            <a:r>
              <a:rPr lang="sv-SE" sz="2400" dirty="0" smtClean="0"/>
              <a:t> </a:t>
            </a:r>
            <a:r>
              <a:rPr lang="sv-SE" sz="2400" dirty="0" err="1" smtClean="0"/>
              <a:t>we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endParaRPr lang="sv-SE" sz="2400" dirty="0" smtClean="0"/>
          </a:p>
          <a:p>
            <a:r>
              <a:rPr lang="sv-SE" sz="2400" dirty="0" smtClean="0"/>
              <a:t>Södertälje</a:t>
            </a:r>
          </a:p>
          <a:p>
            <a:r>
              <a:rPr lang="sv-SE" sz="2400" dirty="0" smtClean="0"/>
              <a:t>Club </a:t>
            </a:r>
            <a:r>
              <a:rPr lang="sv-SE" sz="2400" dirty="0" err="1" smtClean="0"/>
              <a:t>merge</a:t>
            </a:r>
            <a:endParaRPr lang="sv-SE" sz="2400" dirty="0" smtClean="0"/>
          </a:p>
          <a:p>
            <a:r>
              <a:rPr lang="sv-SE" sz="2400" dirty="0" err="1" smtClean="0"/>
              <a:t>Members</a:t>
            </a:r>
            <a:endParaRPr lang="sv-SE" sz="2400" dirty="0" smtClean="0"/>
          </a:p>
          <a:p>
            <a:r>
              <a:rPr lang="sv-SE" sz="2400" dirty="0" smtClean="0"/>
              <a:t>Club board</a:t>
            </a:r>
          </a:p>
          <a:p>
            <a:r>
              <a:rPr lang="sv-SE" sz="2400" dirty="0" err="1" smtClean="0"/>
              <a:t>Committees</a:t>
            </a:r>
            <a:endParaRPr lang="sv-SE" sz="2400" dirty="0" smtClean="0"/>
          </a:p>
          <a:p>
            <a:r>
              <a:rPr lang="sv-SE" sz="2400" dirty="0" smtClean="0"/>
              <a:t>Projects</a:t>
            </a:r>
          </a:p>
          <a:p>
            <a:r>
              <a:rPr lang="sv-SE" sz="2400" dirty="0" err="1"/>
              <a:t>Twinning</a:t>
            </a:r>
            <a:r>
              <a:rPr lang="sv-SE" sz="2400" dirty="0"/>
              <a:t> </a:t>
            </a:r>
            <a:r>
              <a:rPr lang="sv-SE" sz="2400" dirty="0" err="1"/>
              <a:t>clubs</a:t>
            </a:r>
            <a:endParaRPr lang="sv-SE" sz="2400" dirty="0"/>
          </a:p>
          <a:p>
            <a:r>
              <a:rPr lang="sv-SE" sz="2400" dirty="0" smtClean="0"/>
              <a:t>Vision</a:t>
            </a:r>
          </a:p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4548556" y="1627964"/>
            <a:ext cx="3399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Presentation </a:t>
            </a:r>
            <a:r>
              <a:rPr lang="sv-SE" sz="2800" dirty="0" err="1" smtClean="0"/>
              <a:t>outline</a:t>
            </a:r>
            <a:endParaRPr lang="sv-SE" sz="2800" dirty="0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940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VISION FOR 2015-16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10</a:t>
            </a:fld>
            <a:endParaRPr lang="sv-SE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317315" y="1503123"/>
            <a:ext cx="8350685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solidFill>
                  <a:srgbClr val="FF0000"/>
                </a:solidFill>
              </a:rPr>
              <a:t>The </a:t>
            </a:r>
            <a:r>
              <a:rPr lang="sv-SE" sz="2400" b="1" dirty="0" err="1" smtClean="0">
                <a:solidFill>
                  <a:srgbClr val="FF0000"/>
                </a:solidFill>
              </a:rPr>
              <a:t>two</a:t>
            </a:r>
            <a:r>
              <a:rPr lang="sv-SE" sz="2400" b="1" dirty="0" smtClean="0">
                <a:solidFill>
                  <a:srgbClr val="FF0000"/>
                </a:solidFill>
              </a:rPr>
              <a:t>-club-</a:t>
            </a:r>
            <a:r>
              <a:rPr lang="sv-SE" sz="2400" b="1" dirty="0" err="1" smtClean="0">
                <a:solidFill>
                  <a:srgbClr val="FF0000"/>
                </a:solidFill>
              </a:rPr>
              <a:t>merger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will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turn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out</a:t>
            </a:r>
            <a:r>
              <a:rPr lang="sv-SE" sz="2400" b="1" dirty="0" smtClean="0">
                <a:solidFill>
                  <a:srgbClr val="FF0000"/>
                </a:solidFill>
              </a:rPr>
              <a:t> to be </a:t>
            </a:r>
            <a:r>
              <a:rPr lang="sv-SE" sz="2400" b="1" dirty="0" err="1" smtClean="0">
                <a:solidFill>
                  <a:srgbClr val="FF0000"/>
                </a:solidFill>
              </a:rPr>
              <a:t>successful</a:t>
            </a:r>
            <a:r>
              <a:rPr lang="sv-SE" sz="2400" b="1" dirty="0" smtClean="0">
                <a:solidFill>
                  <a:srgbClr val="FF0000"/>
                </a:solidFill>
              </a:rPr>
              <a:t>:  </a:t>
            </a:r>
            <a:r>
              <a:rPr lang="sv-SE" sz="2400" b="1" dirty="0" err="1" smtClean="0">
                <a:solidFill>
                  <a:srgbClr val="FF0000"/>
                </a:solidFill>
              </a:rPr>
              <a:t>members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will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feel</a:t>
            </a:r>
            <a:r>
              <a:rPr lang="sv-SE" sz="2400" b="1" dirty="0" smtClean="0">
                <a:solidFill>
                  <a:srgbClr val="FF0000"/>
                </a:solidFill>
              </a:rPr>
              <a:t> at </a:t>
            </a:r>
            <a:r>
              <a:rPr lang="sv-SE" sz="2400" b="1" dirty="0" err="1" smtClean="0">
                <a:solidFill>
                  <a:srgbClr val="FF0000"/>
                </a:solidFill>
              </a:rPr>
              <a:t>home</a:t>
            </a:r>
            <a:r>
              <a:rPr lang="sv-SE" sz="2400" b="1" dirty="0" smtClean="0">
                <a:solidFill>
                  <a:srgbClr val="FF0000"/>
                </a:solidFill>
              </a:rPr>
              <a:t> and </a:t>
            </a:r>
            <a:r>
              <a:rPr lang="sv-SE" sz="2400" b="1" dirty="0" err="1" smtClean="0">
                <a:solidFill>
                  <a:srgbClr val="FF0000"/>
                </a:solidFill>
              </a:rPr>
              <a:t>proud</a:t>
            </a:r>
            <a:endParaRPr lang="sv-SE" sz="2400" b="1" dirty="0" smtClean="0">
              <a:solidFill>
                <a:srgbClr val="FF0000"/>
              </a:solidFill>
            </a:endParaRPr>
          </a:p>
          <a:p>
            <a:endParaRPr lang="sv-SE" sz="2400" b="1" dirty="0">
              <a:solidFill>
                <a:srgbClr val="FF0000"/>
              </a:solidFill>
            </a:endParaRPr>
          </a:p>
          <a:p>
            <a:r>
              <a:rPr lang="sv-SE" sz="2400" b="1" dirty="0" smtClean="0">
                <a:solidFill>
                  <a:srgbClr val="FF0000"/>
                </a:solidFill>
              </a:rPr>
              <a:t>At </a:t>
            </a:r>
            <a:r>
              <a:rPr lang="sv-SE" sz="2400" b="1" dirty="0" err="1" smtClean="0">
                <a:solidFill>
                  <a:srgbClr val="FF0000"/>
                </a:solidFill>
              </a:rPr>
              <a:t>least</a:t>
            </a:r>
            <a:r>
              <a:rPr lang="sv-SE" sz="2400" b="1" dirty="0" smtClean="0">
                <a:solidFill>
                  <a:srgbClr val="FF0000"/>
                </a:solidFill>
              </a:rPr>
              <a:t> 50% </a:t>
            </a:r>
            <a:r>
              <a:rPr lang="sv-SE" sz="2400" b="1" dirty="0" err="1" smtClean="0">
                <a:solidFill>
                  <a:srgbClr val="FF0000"/>
                </a:solidFill>
              </a:rPr>
              <a:t>of</a:t>
            </a:r>
            <a:r>
              <a:rPr lang="sv-SE" sz="2400" b="1" dirty="0" smtClean="0">
                <a:solidFill>
                  <a:srgbClr val="FF0000"/>
                </a:solidFill>
              </a:rPr>
              <a:t> the </a:t>
            </a:r>
            <a:r>
              <a:rPr lang="sv-SE" sz="2400" b="1" dirty="0" err="1" smtClean="0">
                <a:solidFill>
                  <a:srgbClr val="FF0000"/>
                </a:solidFill>
              </a:rPr>
              <a:t>members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are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involved</a:t>
            </a:r>
            <a:r>
              <a:rPr lang="sv-SE" sz="2400" b="1" dirty="0" smtClean="0">
                <a:solidFill>
                  <a:srgbClr val="FF0000"/>
                </a:solidFill>
              </a:rPr>
              <a:t> in club </a:t>
            </a:r>
            <a:r>
              <a:rPr lang="sv-SE" sz="2400" b="1" dirty="0" err="1" smtClean="0">
                <a:solidFill>
                  <a:srgbClr val="FF0000"/>
                </a:solidFill>
              </a:rPr>
              <a:t>activities</a:t>
            </a:r>
            <a:endParaRPr lang="sv-SE" sz="2400" b="1" dirty="0">
              <a:solidFill>
                <a:srgbClr val="FF0000"/>
              </a:solidFill>
            </a:endParaRPr>
          </a:p>
          <a:p>
            <a:endParaRPr lang="sv-SE" sz="2400" b="1" dirty="0" smtClean="0">
              <a:solidFill>
                <a:srgbClr val="FF0000"/>
              </a:solidFill>
            </a:endParaRPr>
          </a:p>
          <a:p>
            <a:r>
              <a:rPr lang="sv-SE" sz="2400" b="1" dirty="0" smtClean="0">
                <a:solidFill>
                  <a:srgbClr val="FF0000"/>
                </a:solidFill>
              </a:rPr>
              <a:t>The </a:t>
            </a:r>
            <a:r>
              <a:rPr lang="sv-SE" sz="2400" b="1" dirty="0" err="1" smtClean="0">
                <a:solidFill>
                  <a:srgbClr val="FF0000"/>
                </a:solidFill>
              </a:rPr>
              <a:t>number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of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members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will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grow</a:t>
            </a:r>
            <a:r>
              <a:rPr lang="sv-SE" sz="2400" b="1" dirty="0" smtClean="0">
                <a:solidFill>
                  <a:srgbClr val="FF0000"/>
                </a:solidFill>
              </a:rPr>
              <a:t> to 60</a:t>
            </a:r>
          </a:p>
          <a:p>
            <a:endParaRPr lang="sv-SE" sz="2400" b="1" dirty="0">
              <a:solidFill>
                <a:srgbClr val="FF0000"/>
              </a:solidFill>
            </a:endParaRPr>
          </a:p>
          <a:p>
            <a:r>
              <a:rPr lang="sv-SE" sz="2400" b="1" dirty="0" smtClean="0">
                <a:solidFill>
                  <a:srgbClr val="FF0000"/>
                </a:solidFill>
              </a:rPr>
              <a:t>The </a:t>
            </a:r>
            <a:r>
              <a:rPr lang="sv-SE" sz="2400" b="1" dirty="0" err="1" smtClean="0">
                <a:solidFill>
                  <a:srgbClr val="FF0000"/>
                </a:solidFill>
              </a:rPr>
              <a:t>number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of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women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members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will</a:t>
            </a:r>
            <a:r>
              <a:rPr lang="sv-SE" sz="2400" b="1" dirty="0" smtClean="0">
                <a:solidFill>
                  <a:srgbClr val="FF0000"/>
                </a:solidFill>
              </a:rPr>
              <a:t> be at </a:t>
            </a:r>
            <a:r>
              <a:rPr lang="sv-SE" sz="2400" b="1" dirty="0" err="1" smtClean="0">
                <a:solidFill>
                  <a:srgbClr val="FF0000"/>
                </a:solidFill>
              </a:rPr>
              <a:t>least</a:t>
            </a:r>
            <a:r>
              <a:rPr lang="sv-SE" sz="2400" b="1" dirty="0" smtClean="0">
                <a:solidFill>
                  <a:srgbClr val="FF0000"/>
                </a:solidFill>
              </a:rPr>
              <a:t> 25%</a:t>
            </a:r>
          </a:p>
          <a:p>
            <a:endParaRPr lang="sv-SE" sz="2400" b="1" dirty="0">
              <a:solidFill>
                <a:srgbClr val="FF0000"/>
              </a:solidFill>
            </a:endParaRPr>
          </a:p>
          <a:p>
            <a:r>
              <a:rPr lang="sv-SE" sz="2400" b="1" dirty="0" err="1" smtClean="0">
                <a:solidFill>
                  <a:srgbClr val="FF0000"/>
                </a:solidFill>
              </a:rPr>
              <a:t>Twinning</a:t>
            </a:r>
            <a:r>
              <a:rPr lang="sv-SE" sz="2400" b="1" dirty="0" smtClean="0">
                <a:solidFill>
                  <a:srgbClr val="FF0000"/>
                </a:solidFill>
              </a:rPr>
              <a:t> club </a:t>
            </a:r>
            <a:r>
              <a:rPr lang="sv-SE" sz="2400" b="1" dirty="0" err="1" smtClean="0">
                <a:solidFill>
                  <a:srgbClr val="FF0000"/>
                </a:solidFill>
              </a:rPr>
              <a:t>contacts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will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grow</a:t>
            </a:r>
            <a:r>
              <a:rPr lang="sv-SE" sz="2400" b="1" dirty="0" smtClean="0">
                <a:solidFill>
                  <a:srgbClr val="FF0000"/>
                </a:solidFill>
              </a:rPr>
              <a:t> and </a:t>
            </a:r>
            <a:r>
              <a:rPr lang="sv-SE" sz="2400" b="1" dirty="0" err="1" smtClean="0">
                <a:solidFill>
                  <a:srgbClr val="FF0000"/>
                </a:solidFill>
              </a:rPr>
              <a:t>include</a:t>
            </a:r>
            <a:r>
              <a:rPr lang="sv-SE" sz="2400" b="1" dirty="0" smtClean="0">
                <a:solidFill>
                  <a:srgbClr val="FF0000"/>
                </a:solidFill>
              </a:rPr>
              <a:t> common </a:t>
            </a:r>
            <a:r>
              <a:rPr lang="sv-SE" sz="2400" b="1" dirty="0" err="1" smtClean="0">
                <a:solidFill>
                  <a:srgbClr val="FF0000"/>
                </a:solidFill>
              </a:rPr>
              <a:t>activities</a:t>
            </a:r>
            <a:r>
              <a:rPr lang="sv-SE" sz="2400" b="1" dirty="0" smtClean="0">
                <a:solidFill>
                  <a:srgbClr val="FF0000"/>
                </a:solidFill>
              </a:rPr>
              <a:t>  </a:t>
            </a:r>
            <a:endParaRPr lang="sv-S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0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WHO WE ARE</a:t>
            </a:r>
            <a:endParaRPr lang="sv-SE" sz="3200" b="1" dirty="0">
              <a:solidFill>
                <a:srgbClr val="FF0000"/>
              </a:solidFill>
            </a:endParaRPr>
          </a:p>
        </p:txBody>
      </p:sp>
      <p:grpSp>
        <p:nvGrpSpPr>
          <p:cNvPr id="15" name="Grupp 14"/>
          <p:cNvGrpSpPr/>
          <p:nvPr/>
        </p:nvGrpSpPr>
        <p:grpSpPr>
          <a:xfrm>
            <a:off x="2871940" y="3107175"/>
            <a:ext cx="2063648" cy="2428005"/>
            <a:chOff x="1563078" y="1716201"/>
            <a:chExt cx="1502019" cy="1813035"/>
          </a:xfrm>
        </p:grpSpPr>
        <p:pic>
          <p:nvPicPr>
            <p:cNvPr id="3" name="Bildobjekt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8068" y="1716201"/>
              <a:ext cx="901700" cy="1193800"/>
            </a:xfrm>
            <a:prstGeom prst="rect">
              <a:avLst/>
            </a:prstGeom>
          </p:spPr>
        </p:pic>
        <p:sp>
          <p:nvSpPr>
            <p:cNvPr id="10" name="textruta 9"/>
            <p:cNvSpPr txBox="1"/>
            <p:nvPr/>
          </p:nvSpPr>
          <p:spPr>
            <a:xfrm>
              <a:off x="1563078" y="2977662"/>
              <a:ext cx="1502019" cy="551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Inga Lundblad </a:t>
              </a:r>
            </a:p>
            <a:p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Past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past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president</a:t>
              </a:r>
            </a:p>
            <a:p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Book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reading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project</a:t>
              </a:r>
              <a:endParaRPr lang="sv-SE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upp 15"/>
          <p:cNvGrpSpPr/>
          <p:nvPr/>
        </p:nvGrpSpPr>
        <p:grpSpPr>
          <a:xfrm>
            <a:off x="5314221" y="2346927"/>
            <a:ext cx="1445509" cy="2555276"/>
            <a:chOff x="3247292" y="1636346"/>
            <a:chExt cx="1079500" cy="2140581"/>
          </a:xfrm>
        </p:grpSpPr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8714" y="1636346"/>
              <a:ext cx="928077" cy="1233015"/>
            </a:xfrm>
            <a:prstGeom prst="rect">
              <a:avLst/>
            </a:prstGeom>
          </p:spPr>
        </p:pic>
        <p:sp>
          <p:nvSpPr>
            <p:cNvPr id="11" name="textruta 10"/>
            <p:cNvSpPr txBox="1"/>
            <p:nvPr/>
          </p:nvSpPr>
          <p:spPr>
            <a:xfrm>
              <a:off x="3247292" y="2977662"/>
              <a:ext cx="1079500" cy="799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Peter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Viridén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Past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president</a:t>
              </a:r>
            </a:p>
            <a:p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Archives</a:t>
              </a:r>
              <a:endParaRPr lang="sv-SE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Wife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Kerstin</a:t>
              </a:r>
              <a:endParaRPr lang="sv-SE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upp 16"/>
          <p:cNvGrpSpPr/>
          <p:nvPr/>
        </p:nvGrpSpPr>
        <p:grpSpPr>
          <a:xfrm>
            <a:off x="7390430" y="1995397"/>
            <a:ext cx="1630728" cy="2529365"/>
            <a:chOff x="4660410" y="1675561"/>
            <a:chExt cx="1261698" cy="2090761"/>
          </a:xfrm>
        </p:grpSpPr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5688" y="1675561"/>
              <a:ext cx="901700" cy="1193800"/>
            </a:xfrm>
            <a:prstGeom prst="rect">
              <a:avLst/>
            </a:prstGeom>
          </p:spPr>
        </p:pic>
        <p:sp>
          <p:nvSpPr>
            <p:cNvPr id="12" name="textruta 11"/>
            <p:cNvSpPr txBox="1"/>
            <p:nvPr/>
          </p:nvSpPr>
          <p:spPr>
            <a:xfrm>
              <a:off x="4660410" y="2977662"/>
              <a:ext cx="1261698" cy="788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Torgny Carlsson Bukavu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project</a:t>
              </a:r>
              <a:endParaRPr lang="sv-SE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Wife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Meggi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Bergström</a:t>
              </a:r>
              <a:endParaRPr lang="sv-SE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upp 17"/>
          <p:cNvGrpSpPr/>
          <p:nvPr/>
        </p:nvGrpSpPr>
        <p:grpSpPr>
          <a:xfrm>
            <a:off x="9544207" y="1456146"/>
            <a:ext cx="1638364" cy="2832105"/>
            <a:chOff x="6027368" y="1675561"/>
            <a:chExt cx="1202595" cy="2218086"/>
          </a:xfrm>
        </p:grpSpPr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8645" y="1675561"/>
              <a:ext cx="901700" cy="1193800"/>
            </a:xfrm>
            <a:prstGeom prst="rect">
              <a:avLst/>
            </a:prstGeom>
          </p:spPr>
        </p:pic>
        <p:sp>
          <p:nvSpPr>
            <p:cNvPr id="13" name="textruta 12"/>
            <p:cNvSpPr txBox="1"/>
            <p:nvPr/>
          </p:nvSpPr>
          <p:spPr>
            <a:xfrm>
              <a:off x="6027368" y="2977662"/>
              <a:ext cx="1202595" cy="915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Vigo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Löfcrantz</a:t>
              </a:r>
              <a:endParaRPr lang="sv-SE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Youth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and International </a:t>
              </a:r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matters</a:t>
              </a:r>
              <a:endParaRPr lang="sv-SE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Wife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Gunilla</a:t>
              </a:r>
              <a:endParaRPr lang="sv-SE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upp 18"/>
          <p:cNvGrpSpPr/>
          <p:nvPr/>
        </p:nvGrpSpPr>
        <p:grpSpPr>
          <a:xfrm>
            <a:off x="976244" y="3900316"/>
            <a:ext cx="1752602" cy="2405130"/>
            <a:chOff x="7335224" y="1675561"/>
            <a:chExt cx="1257318" cy="1879260"/>
          </a:xfrm>
        </p:grpSpPr>
        <p:pic>
          <p:nvPicPr>
            <p:cNvPr id="9" name="Bildobjekt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1602" y="1675561"/>
              <a:ext cx="1013912" cy="1193800"/>
            </a:xfrm>
            <a:prstGeom prst="rect">
              <a:avLst/>
            </a:prstGeom>
          </p:spPr>
        </p:pic>
        <p:sp>
          <p:nvSpPr>
            <p:cNvPr id="14" name="textruta 13"/>
            <p:cNvSpPr txBox="1"/>
            <p:nvPr/>
          </p:nvSpPr>
          <p:spPr>
            <a:xfrm>
              <a:off x="7335224" y="2977662"/>
              <a:ext cx="1257318" cy="577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Åke Persson President 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2015-16</a:t>
              </a:r>
            </a:p>
            <a:p>
              <a:r>
                <a:rPr lang="sv-SE" sz="1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Wife</a:t>
              </a:r>
              <a:r>
                <a:rPr lang="sv-S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Margareta</a:t>
              </a:r>
              <a:endParaRPr lang="sv-SE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20" name="Platshållare för bildnumm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2</a:t>
            </a:fld>
            <a:endParaRPr lang="sv-SE" dirty="0"/>
          </a:p>
        </p:txBody>
      </p:sp>
      <p:pic>
        <p:nvPicPr>
          <p:cNvPr id="21" name="Picture 4" descr="ROTARY yellow whee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SÖDERTÄLJE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3</a:t>
            </a:fld>
            <a:endParaRPr lang="sv-SE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11" y="2302672"/>
            <a:ext cx="6366977" cy="391976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024" y="2304748"/>
            <a:ext cx="4721053" cy="3885034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7227519" y="1734619"/>
            <a:ext cx="4632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solidFill>
                  <a:srgbClr val="FF0000"/>
                </a:solidFill>
              </a:rPr>
              <a:t>90 000+ </a:t>
            </a:r>
            <a:r>
              <a:rPr lang="sv-SE" sz="2400" b="1" dirty="0" err="1" smtClean="0">
                <a:solidFill>
                  <a:srgbClr val="FF0000"/>
                </a:solidFill>
              </a:rPr>
              <a:t>citizens</a:t>
            </a:r>
            <a:r>
              <a:rPr lang="sv-SE" sz="2400" b="1" dirty="0" smtClean="0">
                <a:solidFill>
                  <a:srgbClr val="FF0000"/>
                </a:solidFill>
              </a:rPr>
              <a:t>. 50% immigrants</a:t>
            </a:r>
            <a:endParaRPr lang="sv-SE" sz="2400" b="1" dirty="0">
              <a:solidFill>
                <a:srgbClr val="FF0000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1579427" y="1734618"/>
            <a:ext cx="34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solidFill>
                  <a:srgbClr val="FF0000"/>
                </a:solidFill>
              </a:rPr>
              <a:t>35 km SW </a:t>
            </a:r>
            <a:r>
              <a:rPr lang="sv-SE" sz="2400" b="1" dirty="0" err="1" smtClean="0">
                <a:solidFill>
                  <a:srgbClr val="FF0000"/>
                </a:solidFill>
              </a:rPr>
              <a:t>of</a:t>
            </a:r>
            <a:r>
              <a:rPr lang="sv-SE" sz="2400" b="1" dirty="0" smtClean="0">
                <a:solidFill>
                  <a:srgbClr val="FF0000"/>
                </a:solidFill>
              </a:rPr>
              <a:t> Stockholm</a:t>
            </a:r>
            <a:endParaRPr lang="sv-S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CLUB MERGE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4</a:t>
            </a:fld>
            <a:endParaRPr lang="sv-SE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8053751" y="1732489"/>
            <a:ext cx="172329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Järna R.C.</a:t>
            </a:r>
          </a:p>
          <a:p>
            <a:r>
              <a:rPr lang="sv-SE" sz="1400" b="1" dirty="0" err="1" smtClean="0"/>
              <a:t>Chartered</a:t>
            </a:r>
            <a:r>
              <a:rPr lang="sv-SE" sz="1400" b="1" dirty="0" smtClean="0"/>
              <a:t> 1973</a:t>
            </a:r>
            <a:endParaRPr lang="sv-SE" sz="1400" b="1" dirty="0"/>
          </a:p>
        </p:txBody>
      </p:sp>
      <p:sp>
        <p:nvSpPr>
          <p:cNvPr id="8" name="textruta 7"/>
          <p:cNvSpPr txBox="1"/>
          <p:nvPr/>
        </p:nvSpPr>
        <p:spPr>
          <a:xfrm>
            <a:off x="9888412" y="1732489"/>
            <a:ext cx="160606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Nykvarn R.C.</a:t>
            </a:r>
          </a:p>
          <a:p>
            <a:r>
              <a:rPr lang="sv-SE" sz="1400" b="1" dirty="0" err="1" smtClean="0"/>
              <a:t>Chartered</a:t>
            </a:r>
            <a:r>
              <a:rPr lang="sv-SE" sz="1400" b="1" dirty="0" smtClean="0"/>
              <a:t> 1986</a:t>
            </a:r>
            <a:endParaRPr lang="sv-SE" sz="1400" b="1" dirty="0"/>
          </a:p>
        </p:txBody>
      </p:sp>
      <p:sp>
        <p:nvSpPr>
          <p:cNvPr id="9" name="textruta 8"/>
          <p:cNvSpPr txBox="1"/>
          <p:nvPr/>
        </p:nvSpPr>
        <p:spPr>
          <a:xfrm>
            <a:off x="662354" y="1732490"/>
            <a:ext cx="160606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Södertälje R.C.</a:t>
            </a:r>
          </a:p>
          <a:p>
            <a:r>
              <a:rPr lang="sv-SE" sz="1400" b="1" dirty="0" err="1" smtClean="0"/>
              <a:t>Chartered</a:t>
            </a:r>
            <a:r>
              <a:rPr lang="sv-SE" sz="1400" b="1" dirty="0" smtClean="0"/>
              <a:t> 1943</a:t>
            </a:r>
            <a:endParaRPr lang="sv-SE" sz="1400" b="1" dirty="0"/>
          </a:p>
        </p:txBody>
      </p:sp>
      <p:sp>
        <p:nvSpPr>
          <p:cNvPr id="10" name="textruta 9"/>
          <p:cNvSpPr txBox="1"/>
          <p:nvPr/>
        </p:nvSpPr>
        <p:spPr>
          <a:xfrm>
            <a:off x="5164013" y="1732489"/>
            <a:ext cx="247356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Södertälje-Mälaren R.C.</a:t>
            </a:r>
          </a:p>
          <a:p>
            <a:r>
              <a:rPr lang="sv-SE" sz="1400" b="1" dirty="0" err="1" smtClean="0"/>
              <a:t>Chartered</a:t>
            </a:r>
            <a:r>
              <a:rPr lang="sv-SE" sz="1400" b="1" dirty="0" smtClean="0"/>
              <a:t> 1972</a:t>
            </a:r>
            <a:endParaRPr lang="sv-SE" sz="1400" b="1" dirty="0"/>
          </a:p>
        </p:txBody>
      </p:sp>
      <p:sp>
        <p:nvSpPr>
          <p:cNvPr id="11" name="textruta 10"/>
          <p:cNvSpPr txBox="1"/>
          <p:nvPr/>
        </p:nvSpPr>
        <p:spPr>
          <a:xfrm>
            <a:off x="2514598" y="1732490"/>
            <a:ext cx="247356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Södertälje Östra R.C.</a:t>
            </a:r>
          </a:p>
          <a:p>
            <a:r>
              <a:rPr lang="sv-SE" sz="1400" b="1" dirty="0" err="1" smtClean="0"/>
              <a:t>Chartered</a:t>
            </a:r>
            <a:r>
              <a:rPr lang="sv-SE" sz="1400" b="1" dirty="0" smtClean="0"/>
              <a:t> 1966</a:t>
            </a:r>
            <a:endParaRPr lang="sv-SE" sz="1400" b="1" dirty="0"/>
          </a:p>
        </p:txBody>
      </p:sp>
      <p:sp>
        <p:nvSpPr>
          <p:cNvPr id="12" name="textruta 11"/>
          <p:cNvSpPr txBox="1"/>
          <p:nvPr/>
        </p:nvSpPr>
        <p:spPr>
          <a:xfrm>
            <a:off x="2239751" y="4902536"/>
            <a:ext cx="2595297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Södertälje R.C.</a:t>
            </a:r>
          </a:p>
          <a:p>
            <a:r>
              <a:rPr lang="sv-SE" b="1" dirty="0" err="1" smtClean="0"/>
              <a:t>Chartered</a:t>
            </a:r>
            <a:r>
              <a:rPr lang="sv-SE" b="1" dirty="0" smtClean="0"/>
              <a:t> 1943</a:t>
            </a:r>
            <a:endParaRPr lang="sv-SE" b="1" dirty="0"/>
          </a:p>
        </p:txBody>
      </p:sp>
      <p:sp>
        <p:nvSpPr>
          <p:cNvPr id="14" name="textruta 13"/>
          <p:cNvSpPr txBox="1"/>
          <p:nvPr/>
        </p:nvSpPr>
        <p:spPr>
          <a:xfrm>
            <a:off x="2801816" y="3470028"/>
            <a:ext cx="14419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b="1" dirty="0" err="1" smtClean="0"/>
              <a:t>July</a:t>
            </a:r>
            <a:r>
              <a:rPr lang="sv-SE" b="1" dirty="0" smtClean="0"/>
              <a:t> 1, 2015</a:t>
            </a:r>
            <a:endParaRPr lang="sv-SE" b="1" dirty="0"/>
          </a:p>
        </p:txBody>
      </p:sp>
      <p:sp>
        <p:nvSpPr>
          <p:cNvPr id="15" name="Höger 14"/>
          <p:cNvSpPr/>
          <p:nvPr/>
        </p:nvSpPr>
        <p:spPr>
          <a:xfrm rot="2294144">
            <a:off x="1611409" y="2616867"/>
            <a:ext cx="1407215" cy="668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Höger 15"/>
          <p:cNvSpPr/>
          <p:nvPr/>
        </p:nvSpPr>
        <p:spPr>
          <a:xfrm rot="8629345">
            <a:off x="4253877" y="2714865"/>
            <a:ext cx="1451910" cy="647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Höger 16"/>
          <p:cNvSpPr/>
          <p:nvPr/>
        </p:nvSpPr>
        <p:spPr>
          <a:xfrm rot="5400000">
            <a:off x="3062655" y="4041935"/>
            <a:ext cx="920259" cy="650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852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MEMBERS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5</a:t>
            </a:fld>
            <a:endParaRPr lang="sv-SE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731317" y="2052983"/>
            <a:ext cx="6700782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solidFill>
                  <a:srgbClr val="FF0000"/>
                </a:solidFill>
              </a:rPr>
              <a:t>Södertälje Rotary Club 2015-09-02</a:t>
            </a:r>
          </a:p>
          <a:p>
            <a:endParaRPr lang="sv-SE" sz="2800" b="1" dirty="0" smtClean="0">
              <a:solidFill>
                <a:srgbClr val="FF0000"/>
              </a:solidFill>
            </a:endParaRPr>
          </a:p>
          <a:p>
            <a:pPr>
              <a:tabLst>
                <a:tab pos="6188075" algn="r"/>
              </a:tabLst>
            </a:pPr>
            <a:r>
              <a:rPr lang="sv-SE" sz="2800" b="1" dirty="0" err="1" smtClean="0">
                <a:solidFill>
                  <a:srgbClr val="FF0000"/>
                </a:solidFill>
              </a:rPr>
              <a:t>Number</a:t>
            </a:r>
            <a:r>
              <a:rPr lang="sv-SE" sz="2800" b="1" dirty="0" smtClean="0">
                <a:solidFill>
                  <a:srgbClr val="FF0000"/>
                </a:solidFill>
              </a:rPr>
              <a:t> </a:t>
            </a:r>
            <a:r>
              <a:rPr lang="sv-SE" sz="2800" b="1" dirty="0" err="1" smtClean="0">
                <a:solidFill>
                  <a:srgbClr val="FF0000"/>
                </a:solidFill>
              </a:rPr>
              <a:t>of</a:t>
            </a:r>
            <a:r>
              <a:rPr lang="sv-SE" sz="2800" b="1" dirty="0" smtClean="0">
                <a:solidFill>
                  <a:srgbClr val="FF0000"/>
                </a:solidFill>
              </a:rPr>
              <a:t> </a:t>
            </a:r>
            <a:r>
              <a:rPr lang="sv-SE" sz="2800" b="1" dirty="0" err="1" smtClean="0">
                <a:solidFill>
                  <a:srgbClr val="FF0000"/>
                </a:solidFill>
              </a:rPr>
              <a:t>members</a:t>
            </a:r>
            <a:r>
              <a:rPr lang="sv-SE" sz="2800" b="1" dirty="0" smtClean="0">
                <a:solidFill>
                  <a:srgbClr val="FF0000"/>
                </a:solidFill>
              </a:rPr>
              <a:t>: 	56</a:t>
            </a:r>
          </a:p>
          <a:p>
            <a:pPr>
              <a:tabLst>
                <a:tab pos="6188075" algn="r"/>
              </a:tabLst>
            </a:pPr>
            <a:r>
              <a:rPr lang="sv-SE" sz="2800" b="1" dirty="0" err="1" smtClean="0">
                <a:solidFill>
                  <a:srgbClr val="FF0000"/>
                </a:solidFill>
              </a:rPr>
              <a:t>Number</a:t>
            </a:r>
            <a:r>
              <a:rPr lang="sv-SE" sz="2800" b="1" dirty="0" smtClean="0">
                <a:solidFill>
                  <a:srgbClr val="FF0000"/>
                </a:solidFill>
              </a:rPr>
              <a:t> </a:t>
            </a:r>
            <a:r>
              <a:rPr lang="sv-SE" sz="2800" b="1" dirty="0" err="1" smtClean="0">
                <a:solidFill>
                  <a:srgbClr val="FF0000"/>
                </a:solidFill>
              </a:rPr>
              <a:t>of</a:t>
            </a:r>
            <a:r>
              <a:rPr lang="sv-SE" sz="2800" b="1" dirty="0" smtClean="0">
                <a:solidFill>
                  <a:srgbClr val="FF0000"/>
                </a:solidFill>
              </a:rPr>
              <a:t> </a:t>
            </a:r>
            <a:r>
              <a:rPr lang="sv-SE" sz="2800" b="1" dirty="0" err="1" smtClean="0">
                <a:solidFill>
                  <a:srgbClr val="FF0000"/>
                </a:solidFill>
              </a:rPr>
              <a:t>women</a:t>
            </a:r>
            <a:r>
              <a:rPr lang="sv-SE" sz="2800" b="1" dirty="0" smtClean="0">
                <a:solidFill>
                  <a:srgbClr val="FF0000"/>
                </a:solidFill>
              </a:rPr>
              <a:t> 	12 (21%)</a:t>
            </a:r>
          </a:p>
        </p:txBody>
      </p:sp>
    </p:spTree>
    <p:extLst>
      <p:ext uri="{BB962C8B-B14F-4D97-AF65-F5344CB8AC3E}">
        <p14:creationId xmlns:p14="http://schemas.microsoft.com/office/powerpoint/2010/main" val="6308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CLUB BOARD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6</a:t>
            </a:fld>
            <a:endParaRPr lang="sv-SE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894637" y="1774034"/>
            <a:ext cx="6236837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55610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President  	Åke Persson</a:t>
            </a:r>
          </a:p>
          <a:p>
            <a:pPr>
              <a:tabLst>
                <a:tab pos="55610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Vice president  	Vigo </a:t>
            </a:r>
            <a:r>
              <a:rPr lang="sv-SE" sz="2400" b="1" dirty="0" err="1" smtClean="0">
                <a:solidFill>
                  <a:srgbClr val="FF0000"/>
                </a:solidFill>
              </a:rPr>
              <a:t>Löfcrantz</a:t>
            </a:r>
            <a:endParaRPr lang="sv-SE" sz="2400" b="1" dirty="0" smtClean="0">
              <a:solidFill>
                <a:srgbClr val="FF0000"/>
              </a:solidFill>
            </a:endParaRPr>
          </a:p>
          <a:p>
            <a:pPr>
              <a:tabLst>
                <a:tab pos="5561013" algn="r"/>
              </a:tabLst>
            </a:pPr>
            <a:r>
              <a:rPr lang="sv-SE" sz="2400" b="1" dirty="0" err="1" smtClean="0">
                <a:solidFill>
                  <a:srgbClr val="FF0000"/>
                </a:solidFill>
              </a:rPr>
              <a:t>Past</a:t>
            </a:r>
            <a:r>
              <a:rPr lang="sv-SE" sz="2400" b="1" dirty="0" smtClean="0">
                <a:solidFill>
                  <a:srgbClr val="FF0000"/>
                </a:solidFill>
              </a:rPr>
              <a:t> president #1 	Peter </a:t>
            </a:r>
            <a:r>
              <a:rPr lang="sv-SE" sz="2400" b="1" dirty="0" err="1" smtClean="0">
                <a:solidFill>
                  <a:srgbClr val="FF0000"/>
                </a:solidFill>
              </a:rPr>
              <a:t>Viridén</a:t>
            </a:r>
            <a:endParaRPr lang="sv-SE" sz="2400" b="1" dirty="0" smtClean="0">
              <a:solidFill>
                <a:srgbClr val="FF0000"/>
              </a:solidFill>
            </a:endParaRPr>
          </a:p>
          <a:p>
            <a:pPr>
              <a:tabLst>
                <a:tab pos="5561013" algn="r"/>
              </a:tabLst>
            </a:pPr>
            <a:r>
              <a:rPr lang="sv-SE" sz="2400" b="1" dirty="0" err="1">
                <a:solidFill>
                  <a:srgbClr val="FF0000"/>
                </a:solidFill>
              </a:rPr>
              <a:t>Past</a:t>
            </a:r>
            <a:r>
              <a:rPr lang="sv-SE" sz="2400" b="1" dirty="0">
                <a:solidFill>
                  <a:srgbClr val="FF0000"/>
                </a:solidFill>
              </a:rPr>
              <a:t> president </a:t>
            </a:r>
            <a:r>
              <a:rPr lang="sv-SE" sz="2400" b="1" dirty="0" smtClean="0">
                <a:solidFill>
                  <a:srgbClr val="FF0000"/>
                </a:solidFill>
              </a:rPr>
              <a:t>#2  	Anders </a:t>
            </a:r>
            <a:r>
              <a:rPr lang="sv-SE" sz="2400" b="1" dirty="0" err="1" smtClean="0">
                <a:solidFill>
                  <a:srgbClr val="FF0000"/>
                </a:solidFill>
              </a:rPr>
              <a:t>Granéli</a:t>
            </a:r>
            <a:endParaRPr lang="sv-SE" sz="2400" b="1" dirty="0" smtClean="0">
              <a:solidFill>
                <a:srgbClr val="FF0000"/>
              </a:solidFill>
            </a:endParaRPr>
          </a:p>
          <a:p>
            <a:pPr>
              <a:tabLst>
                <a:tab pos="5561013" algn="r"/>
              </a:tabLst>
            </a:pPr>
            <a:r>
              <a:rPr lang="sv-SE" sz="2400" b="1" dirty="0" err="1" smtClean="0">
                <a:solidFill>
                  <a:srgbClr val="FF0000"/>
                </a:solidFill>
              </a:rPr>
              <a:t>Incoming</a:t>
            </a:r>
            <a:r>
              <a:rPr lang="sv-SE" sz="2400" b="1" dirty="0" smtClean="0">
                <a:solidFill>
                  <a:srgbClr val="FF0000"/>
                </a:solidFill>
              </a:rPr>
              <a:t> president  	Conny Åkerblom</a:t>
            </a:r>
          </a:p>
          <a:p>
            <a:pPr>
              <a:tabLst>
                <a:tab pos="5561013" algn="r"/>
              </a:tabLst>
            </a:pPr>
            <a:r>
              <a:rPr lang="sv-SE" sz="2400" b="1" dirty="0" err="1" smtClean="0">
                <a:solidFill>
                  <a:srgbClr val="FF0000"/>
                </a:solidFill>
              </a:rPr>
              <a:t>Secretary</a:t>
            </a:r>
            <a:r>
              <a:rPr lang="sv-SE" sz="2400" b="1" dirty="0" smtClean="0">
                <a:solidFill>
                  <a:srgbClr val="FF0000"/>
                </a:solidFill>
              </a:rPr>
              <a:t>  	Jan Bergström</a:t>
            </a:r>
          </a:p>
          <a:p>
            <a:pPr>
              <a:tabLst>
                <a:tab pos="55610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Treasurer  	Bengt Sjögren</a:t>
            </a:r>
          </a:p>
          <a:p>
            <a:pPr>
              <a:tabLst>
                <a:tab pos="55610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Club administrator	Bo Gallon</a:t>
            </a:r>
            <a:endParaRPr lang="sv-S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8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COMMITTEES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7</a:t>
            </a:fld>
            <a:endParaRPr lang="sv-SE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404998" y="1329525"/>
            <a:ext cx="777866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74406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Club administration	</a:t>
            </a:r>
            <a:r>
              <a:rPr lang="sv-SE" sz="2400" b="1" dirty="0" err="1" smtClean="0">
                <a:solidFill>
                  <a:srgbClr val="FF0000"/>
                </a:solidFill>
              </a:rPr>
              <a:t>Chair</a:t>
            </a:r>
            <a:r>
              <a:rPr lang="sv-SE" sz="2400" b="1" dirty="0" smtClean="0">
                <a:solidFill>
                  <a:srgbClr val="FF0000"/>
                </a:solidFill>
              </a:rPr>
              <a:t>: Bo Gallon</a:t>
            </a:r>
          </a:p>
          <a:p>
            <a:pPr>
              <a:tabLst>
                <a:tab pos="6462713" algn="r"/>
                <a:tab pos="6638925" algn="r"/>
              </a:tabLst>
            </a:pPr>
            <a:r>
              <a:rPr lang="sv-SE" sz="2000" b="1" dirty="0" smtClean="0">
                <a:solidFill>
                  <a:srgbClr val="FF0000"/>
                </a:solidFill>
              </a:rPr>
              <a:t>Program, social events, tours</a:t>
            </a:r>
            <a:endParaRPr lang="sv-SE" sz="2000" b="1" dirty="0">
              <a:solidFill>
                <a:srgbClr val="FF0000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2404998" y="2291529"/>
            <a:ext cx="777866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7440613" algn="r"/>
              </a:tabLst>
            </a:pPr>
            <a:r>
              <a:rPr lang="sv-SE" sz="2400" b="1" dirty="0" err="1" smtClean="0">
                <a:solidFill>
                  <a:srgbClr val="FF0000"/>
                </a:solidFill>
              </a:rPr>
              <a:t>Membership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committee</a:t>
            </a:r>
            <a:r>
              <a:rPr lang="sv-SE" sz="2400" b="1" dirty="0" smtClean="0">
                <a:solidFill>
                  <a:srgbClr val="FF0000"/>
                </a:solidFill>
              </a:rPr>
              <a:t>	</a:t>
            </a:r>
            <a:r>
              <a:rPr lang="sv-SE" sz="2400" b="1" dirty="0" err="1" smtClean="0">
                <a:solidFill>
                  <a:srgbClr val="FF0000"/>
                </a:solidFill>
              </a:rPr>
              <a:t>Chair</a:t>
            </a:r>
            <a:r>
              <a:rPr lang="sv-SE" sz="2400" b="1" dirty="0" smtClean="0">
                <a:solidFill>
                  <a:srgbClr val="FF0000"/>
                </a:solidFill>
              </a:rPr>
              <a:t>: Karin Eklind</a:t>
            </a:r>
          </a:p>
          <a:p>
            <a:pPr>
              <a:tabLst>
                <a:tab pos="6462713" algn="r"/>
                <a:tab pos="6638925" algn="r"/>
              </a:tabLst>
            </a:pPr>
            <a:r>
              <a:rPr lang="sv-SE" sz="2000" b="1" dirty="0" err="1" smtClean="0">
                <a:solidFill>
                  <a:srgbClr val="FF0000"/>
                </a:solidFill>
              </a:rPr>
              <a:t>Recruiting</a:t>
            </a:r>
            <a:r>
              <a:rPr lang="sv-SE" sz="2000" b="1" dirty="0" smtClean="0">
                <a:solidFill>
                  <a:srgbClr val="FF0000"/>
                </a:solidFill>
              </a:rPr>
              <a:t>, </a:t>
            </a:r>
            <a:r>
              <a:rPr lang="sv-SE" sz="2000" b="1" dirty="0" err="1" smtClean="0">
                <a:solidFill>
                  <a:srgbClr val="FF0000"/>
                </a:solidFill>
              </a:rPr>
              <a:t>member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care</a:t>
            </a:r>
            <a:endParaRPr lang="sv-SE" sz="2000" b="1" dirty="0">
              <a:solidFill>
                <a:srgbClr val="FF0000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2404998" y="3261992"/>
            <a:ext cx="777866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7353300" algn="r"/>
              </a:tabLst>
            </a:pPr>
            <a:r>
              <a:rPr lang="sv-SE" sz="2400" b="1" dirty="0" err="1" smtClean="0">
                <a:solidFill>
                  <a:srgbClr val="FF0000"/>
                </a:solidFill>
              </a:rPr>
              <a:t>Society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sevices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committee</a:t>
            </a:r>
            <a:r>
              <a:rPr lang="sv-SE" sz="2400" b="1" dirty="0" smtClean="0">
                <a:solidFill>
                  <a:srgbClr val="FF0000"/>
                </a:solidFill>
              </a:rPr>
              <a:t>	</a:t>
            </a:r>
            <a:r>
              <a:rPr lang="sv-SE" sz="2400" b="1" dirty="0" err="1" smtClean="0">
                <a:solidFill>
                  <a:srgbClr val="FF0000"/>
                </a:solidFill>
              </a:rPr>
              <a:t>Chair</a:t>
            </a:r>
            <a:r>
              <a:rPr lang="sv-SE" sz="2400" b="1" dirty="0" smtClean="0">
                <a:solidFill>
                  <a:srgbClr val="FF0000"/>
                </a:solidFill>
              </a:rPr>
              <a:t>: Inga Lundblad</a:t>
            </a:r>
          </a:p>
          <a:p>
            <a:pPr>
              <a:tabLst>
                <a:tab pos="6462713" algn="r"/>
                <a:tab pos="6638925" algn="r"/>
              </a:tabLst>
            </a:pPr>
            <a:r>
              <a:rPr lang="sv-SE" sz="2000" b="1" dirty="0" err="1" smtClean="0">
                <a:solidFill>
                  <a:srgbClr val="FF0000"/>
                </a:solidFill>
              </a:rPr>
              <a:t>Local</a:t>
            </a:r>
            <a:r>
              <a:rPr lang="sv-SE" sz="2000" b="1" dirty="0" smtClean="0">
                <a:solidFill>
                  <a:srgbClr val="FF0000"/>
                </a:solidFill>
              </a:rPr>
              <a:t> and international </a:t>
            </a:r>
            <a:r>
              <a:rPr lang="sv-SE" sz="2000" b="1" dirty="0" err="1" smtClean="0">
                <a:solidFill>
                  <a:srgbClr val="FF0000"/>
                </a:solidFill>
              </a:rPr>
              <a:t>projects</a:t>
            </a:r>
            <a:endParaRPr lang="sv-SE" sz="2000" b="1" dirty="0">
              <a:solidFill>
                <a:srgbClr val="FF0000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2404998" y="4190080"/>
            <a:ext cx="777866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74406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Profession </a:t>
            </a:r>
            <a:r>
              <a:rPr lang="sv-SE" sz="2400" b="1" dirty="0" err="1" smtClean="0">
                <a:solidFill>
                  <a:srgbClr val="FF0000"/>
                </a:solidFill>
              </a:rPr>
              <a:t>committee</a:t>
            </a:r>
            <a:r>
              <a:rPr lang="sv-SE" sz="2400" b="1" dirty="0" smtClean="0">
                <a:solidFill>
                  <a:srgbClr val="FF0000"/>
                </a:solidFill>
              </a:rPr>
              <a:t>	</a:t>
            </a:r>
            <a:r>
              <a:rPr lang="sv-SE" sz="2400" b="1" dirty="0" err="1" smtClean="0">
                <a:solidFill>
                  <a:srgbClr val="FF0000"/>
                </a:solidFill>
              </a:rPr>
              <a:t>Chair</a:t>
            </a:r>
            <a:r>
              <a:rPr lang="sv-SE" sz="2400" b="1" dirty="0" smtClean="0">
                <a:solidFill>
                  <a:srgbClr val="FF0000"/>
                </a:solidFill>
              </a:rPr>
              <a:t>: Kennedy </a:t>
            </a:r>
            <a:r>
              <a:rPr lang="sv-SE" sz="2400" b="1" dirty="0" err="1" smtClean="0">
                <a:solidFill>
                  <a:srgbClr val="FF0000"/>
                </a:solidFill>
              </a:rPr>
              <a:t>Cankalp</a:t>
            </a:r>
            <a:endParaRPr lang="sv-SE" sz="2400" b="1" dirty="0" smtClean="0">
              <a:solidFill>
                <a:srgbClr val="FF0000"/>
              </a:solidFill>
            </a:endParaRPr>
          </a:p>
          <a:p>
            <a:pPr>
              <a:tabLst>
                <a:tab pos="6462713" algn="r"/>
                <a:tab pos="6638925" algn="r"/>
              </a:tabLst>
            </a:pPr>
            <a:r>
              <a:rPr lang="sv-SE" sz="2000" b="1" dirty="0" smtClean="0">
                <a:solidFill>
                  <a:srgbClr val="FF0000"/>
                </a:solidFill>
              </a:rPr>
              <a:t>Information to </a:t>
            </a:r>
            <a:r>
              <a:rPr lang="sv-SE" sz="2000" b="1" dirty="0" err="1" smtClean="0">
                <a:solidFill>
                  <a:srgbClr val="FF0000"/>
                </a:solidFill>
              </a:rPr>
              <a:t>high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school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classes</a:t>
            </a:r>
            <a:endParaRPr lang="sv-SE" sz="2000" b="1" dirty="0">
              <a:solidFill>
                <a:srgbClr val="FF0000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2404998" y="5164610"/>
            <a:ext cx="777866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7440613" algn="r"/>
              </a:tabLst>
            </a:pPr>
            <a:r>
              <a:rPr lang="sv-SE" sz="2400" b="1" dirty="0" err="1" smtClean="0">
                <a:solidFill>
                  <a:srgbClr val="FF0000"/>
                </a:solidFill>
              </a:rPr>
              <a:t>Youth</a:t>
            </a:r>
            <a:r>
              <a:rPr lang="sv-SE" sz="2400" b="1" dirty="0" smtClean="0">
                <a:solidFill>
                  <a:srgbClr val="FF0000"/>
                </a:solidFill>
              </a:rPr>
              <a:t> and international </a:t>
            </a:r>
            <a:r>
              <a:rPr lang="sv-SE" sz="2400" b="1" dirty="0" err="1" smtClean="0">
                <a:solidFill>
                  <a:srgbClr val="FF0000"/>
                </a:solidFill>
              </a:rPr>
              <a:t>committee</a:t>
            </a:r>
            <a:r>
              <a:rPr lang="sv-SE" sz="2400" b="1" dirty="0" smtClean="0">
                <a:solidFill>
                  <a:srgbClr val="FF0000"/>
                </a:solidFill>
              </a:rPr>
              <a:t>	</a:t>
            </a:r>
            <a:r>
              <a:rPr lang="sv-SE" sz="2400" b="1" dirty="0" err="1" smtClean="0">
                <a:solidFill>
                  <a:srgbClr val="FF0000"/>
                </a:solidFill>
              </a:rPr>
              <a:t>Chair</a:t>
            </a:r>
            <a:r>
              <a:rPr lang="sv-SE" sz="2400" b="1" dirty="0" smtClean="0">
                <a:solidFill>
                  <a:srgbClr val="FF0000"/>
                </a:solidFill>
              </a:rPr>
              <a:t>: Vigo </a:t>
            </a:r>
            <a:r>
              <a:rPr lang="sv-SE" sz="2400" b="1" dirty="0" err="1" smtClean="0">
                <a:solidFill>
                  <a:srgbClr val="FF0000"/>
                </a:solidFill>
              </a:rPr>
              <a:t>Löfcrantz</a:t>
            </a:r>
            <a:endParaRPr lang="sv-SE" sz="2400" b="1" dirty="0" smtClean="0">
              <a:solidFill>
                <a:srgbClr val="FF0000"/>
              </a:solidFill>
            </a:endParaRPr>
          </a:p>
          <a:p>
            <a:pPr>
              <a:tabLst>
                <a:tab pos="7440613" algn="r"/>
              </a:tabLst>
            </a:pPr>
            <a:r>
              <a:rPr lang="sv-SE" sz="2000" b="1" dirty="0" smtClean="0">
                <a:solidFill>
                  <a:srgbClr val="FF0000"/>
                </a:solidFill>
              </a:rPr>
              <a:t>Student </a:t>
            </a:r>
            <a:r>
              <a:rPr lang="sv-SE" sz="2000" b="1" dirty="0" err="1" smtClean="0">
                <a:solidFill>
                  <a:srgbClr val="FF0000"/>
                </a:solidFill>
              </a:rPr>
              <a:t>exchange</a:t>
            </a:r>
            <a:r>
              <a:rPr lang="sv-SE" sz="2000" b="1" dirty="0" smtClean="0">
                <a:solidFill>
                  <a:srgbClr val="FF0000"/>
                </a:solidFill>
              </a:rPr>
              <a:t>, </a:t>
            </a:r>
            <a:r>
              <a:rPr lang="sv-SE" sz="2000" b="1" dirty="0" err="1" smtClean="0">
                <a:solidFill>
                  <a:srgbClr val="FF0000"/>
                </a:solidFill>
              </a:rPr>
              <a:t>twinning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clubs</a:t>
            </a:r>
            <a:endParaRPr lang="sv-S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2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PROJECTS</a:t>
            </a:r>
            <a:endParaRPr lang="sv-SE" sz="3200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8</a:t>
            </a:fld>
            <a:endParaRPr lang="sv-SE"/>
          </a:p>
        </p:txBody>
      </p:sp>
      <p:pic>
        <p:nvPicPr>
          <p:cNvPr id="6" name="Picture 4" descr="ROTARY yellow whe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1979111" y="1465545"/>
            <a:ext cx="853022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83423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LAV in Bukavu, Eastern Congo	Project </a:t>
            </a:r>
            <a:r>
              <a:rPr lang="sv-SE" sz="2400" b="1" dirty="0" err="1" smtClean="0">
                <a:solidFill>
                  <a:srgbClr val="FF0000"/>
                </a:solidFill>
              </a:rPr>
              <a:t>leader</a:t>
            </a:r>
            <a:r>
              <a:rPr lang="sv-SE" sz="2400" b="1" dirty="0" smtClean="0">
                <a:solidFill>
                  <a:srgbClr val="FF0000"/>
                </a:solidFill>
              </a:rPr>
              <a:t>: Torgny Carlsson</a:t>
            </a:r>
          </a:p>
          <a:p>
            <a:pPr>
              <a:tabLst>
                <a:tab pos="8342313" algn="r"/>
              </a:tabLst>
            </a:pPr>
            <a:r>
              <a:rPr lang="sv-SE" sz="2000" b="1" dirty="0" err="1" smtClean="0">
                <a:solidFill>
                  <a:srgbClr val="FF0000"/>
                </a:solidFill>
              </a:rPr>
              <a:t>Education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>
                <a:solidFill>
                  <a:srgbClr val="FF0000"/>
                </a:solidFill>
              </a:rPr>
              <a:t>support to </a:t>
            </a:r>
            <a:r>
              <a:rPr lang="sv-SE" sz="2000" b="1" dirty="0" err="1">
                <a:solidFill>
                  <a:srgbClr val="FF0000"/>
                </a:solidFill>
              </a:rPr>
              <a:t>war</a:t>
            </a:r>
            <a:r>
              <a:rPr lang="sv-SE" sz="2000" b="1" dirty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time</a:t>
            </a:r>
            <a:r>
              <a:rPr lang="sv-SE" sz="2000" b="1" dirty="0" smtClean="0">
                <a:solidFill>
                  <a:srgbClr val="FF0000"/>
                </a:solidFill>
              </a:rPr>
              <a:t> traumatic </a:t>
            </a:r>
            <a:r>
              <a:rPr lang="sv-SE" sz="2000" b="1" dirty="0" err="1" smtClean="0">
                <a:solidFill>
                  <a:srgbClr val="FF0000"/>
                </a:solidFill>
              </a:rPr>
              <a:t>children</a:t>
            </a:r>
            <a:endParaRPr lang="sv-SE" sz="2000" b="1" dirty="0">
              <a:solidFill>
                <a:srgbClr val="FF0000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1979111" y="2428123"/>
            <a:ext cx="853022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83423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Book </a:t>
            </a:r>
            <a:r>
              <a:rPr lang="sv-SE" sz="2400" b="1" dirty="0" err="1" smtClean="0">
                <a:solidFill>
                  <a:srgbClr val="FF0000"/>
                </a:solidFill>
              </a:rPr>
              <a:t>reading</a:t>
            </a:r>
            <a:r>
              <a:rPr lang="sv-SE" sz="2400" b="1" dirty="0" smtClean="0">
                <a:solidFill>
                  <a:srgbClr val="FF0000"/>
                </a:solidFill>
              </a:rPr>
              <a:t>, Södertälje	Project </a:t>
            </a:r>
            <a:r>
              <a:rPr lang="sv-SE" sz="2400" b="1" dirty="0" err="1" smtClean="0">
                <a:solidFill>
                  <a:srgbClr val="FF0000"/>
                </a:solidFill>
              </a:rPr>
              <a:t>leader</a:t>
            </a:r>
            <a:r>
              <a:rPr lang="sv-SE" sz="2400" b="1" dirty="0" smtClean="0">
                <a:solidFill>
                  <a:srgbClr val="FF0000"/>
                </a:solidFill>
              </a:rPr>
              <a:t>: Inga Lundblad</a:t>
            </a:r>
          </a:p>
          <a:p>
            <a:pPr>
              <a:tabLst>
                <a:tab pos="8342313" algn="r"/>
              </a:tabLst>
            </a:pPr>
            <a:r>
              <a:rPr lang="sv-SE" sz="2000" b="1" dirty="0" smtClean="0">
                <a:solidFill>
                  <a:srgbClr val="FF0000"/>
                </a:solidFill>
              </a:rPr>
              <a:t>Reading support to </a:t>
            </a:r>
            <a:r>
              <a:rPr lang="sv-SE" sz="2000" b="1" dirty="0" err="1" smtClean="0">
                <a:solidFill>
                  <a:srgbClr val="FF0000"/>
                </a:solidFill>
              </a:rPr>
              <a:t>children</a:t>
            </a:r>
            <a:r>
              <a:rPr lang="sv-SE" sz="2000" b="1" dirty="0" smtClean="0">
                <a:solidFill>
                  <a:srgbClr val="FF0000"/>
                </a:solidFill>
              </a:rPr>
              <a:t> in 2nd and 3rd </a:t>
            </a:r>
            <a:r>
              <a:rPr lang="sv-SE" sz="2000" b="1" dirty="0" err="1" smtClean="0">
                <a:solidFill>
                  <a:srgbClr val="FF0000"/>
                </a:solidFill>
              </a:rPr>
              <a:t>classes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with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many</a:t>
            </a:r>
            <a:r>
              <a:rPr lang="sv-SE" sz="2000" b="1" dirty="0" smtClean="0">
                <a:solidFill>
                  <a:srgbClr val="FF0000"/>
                </a:solidFill>
              </a:rPr>
              <a:t> immigrants </a:t>
            </a:r>
            <a:endParaRPr lang="sv-SE" sz="2000" b="1" dirty="0">
              <a:solidFill>
                <a:srgbClr val="FF0000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1979111" y="3420639"/>
            <a:ext cx="853022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8342313" algn="r"/>
              </a:tabLst>
            </a:pPr>
            <a:r>
              <a:rPr lang="sv-SE" sz="2400" b="1" dirty="0" smtClean="0">
                <a:solidFill>
                  <a:srgbClr val="FF0000"/>
                </a:solidFill>
              </a:rPr>
              <a:t>El </a:t>
            </a:r>
            <a:r>
              <a:rPr lang="sv-SE" sz="2400" b="1" dirty="0" err="1" smtClean="0">
                <a:solidFill>
                  <a:srgbClr val="FF0000"/>
                </a:solidFill>
              </a:rPr>
              <a:t>Sistema</a:t>
            </a:r>
            <a:r>
              <a:rPr lang="sv-SE" sz="2400" b="1" dirty="0" smtClean="0">
                <a:solidFill>
                  <a:srgbClr val="FF0000"/>
                </a:solidFill>
              </a:rPr>
              <a:t>, Södertälje	Project </a:t>
            </a:r>
            <a:r>
              <a:rPr lang="sv-SE" sz="2400" b="1" dirty="0" err="1" smtClean="0">
                <a:solidFill>
                  <a:srgbClr val="FF0000"/>
                </a:solidFill>
              </a:rPr>
              <a:t>leader</a:t>
            </a:r>
            <a:r>
              <a:rPr lang="sv-SE" sz="2400" b="1" dirty="0" smtClean="0">
                <a:solidFill>
                  <a:srgbClr val="FF0000"/>
                </a:solidFill>
              </a:rPr>
              <a:t>: Inga Lundblad</a:t>
            </a:r>
          </a:p>
          <a:p>
            <a:pPr>
              <a:tabLst>
                <a:tab pos="8342313" algn="r"/>
              </a:tabLst>
            </a:pPr>
            <a:r>
              <a:rPr lang="sv-SE" sz="2000" b="1" dirty="0" err="1" smtClean="0">
                <a:solidFill>
                  <a:srgbClr val="FF0000"/>
                </a:solidFill>
              </a:rPr>
              <a:t>Development</a:t>
            </a:r>
            <a:r>
              <a:rPr lang="sv-SE" sz="2000" b="1" dirty="0" smtClean="0">
                <a:solidFill>
                  <a:srgbClr val="FF0000"/>
                </a:solidFill>
              </a:rPr>
              <a:t> and integration by </a:t>
            </a:r>
            <a:r>
              <a:rPr lang="sv-SE" sz="2000" b="1" dirty="0" err="1" smtClean="0">
                <a:solidFill>
                  <a:srgbClr val="FF0000"/>
                </a:solidFill>
              </a:rPr>
              <a:t>learning</a:t>
            </a:r>
            <a:r>
              <a:rPr lang="sv-SE" sz="2000" b="1" dirty="0" smtClean="0">
                <a:solidFill>
                  <a:srgbClr val="FF0000"/>
                </a:solidFill>
              </a:rPr>
              <a:t> to play </a:t>
            </a:r>
            <a:r>
              <a:rPr lang="sv-SE" sz="2000" b="1" dirty="0" err="1" smtClean="0">
                <a:solidFill>
                  <a:srgbClr val="FF0000"/>
                </a:solidFill>
              </a:rPr>
              <a:t>music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together</a:t>
            </a:r>
            <a:endParaRPr lang="sv-SE" sz="2000" b="1" dirty="0">
              <a:solidFill>
                <a:srgbClr val="FF0000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1979111" y="4401256"/>
            <a:ext cx="853022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8342313" algn="r"/>
              </a:tabLst>
            </a:pPr>
            <a:r>
              <a:rPr lang="sv-SE" sz="2400" b="1" dirty="0" err="1" smtClean="0">
                <a:solidFill>
                  <a:srgbClr val="FF0000"/>
                </a:solidFill>
              </a:rPr>
              <a:t>Math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groups</a:t>
            </a:r>
            <a:r>
              <a:rPr lang="sv-SE" sz="2400" b="1" dirty="0" smtClean="0">
                <a:solidFill>
                  <a:srgbClr val="FF0000"/>
                </a:solidFill>
              </a:rPr>
              <a:t>, Södertälje	Project </a:t>
            </a:r>
            <a:r>
              <a:rPr lang="sv-SE" sz="2400" b="1" dirty="0" err="1" smtClean="0">
                <a:solidFill>
                  <a:srgbClr val="FF0000"/>
                </a:solidFill>
              </a:rPr>
              <a:t>leader</a:t>
            </a:r>
            <a:r>
              <a:rPr lang="sv-SE" sz="2400" b="1" dirty="0" smtClean="0">
                <a:solidFill>
                  <a:srgbClr val="FF0000"/>
                </a:solidFill>
              </a:rPr>
              <a:t>: Anders </a:t>
            </a:r>
            <a:r>
              <a:rPr lang="sv-SE" sz="2400" b="1" dirty="0" err="1" smtClean="0">
                <a:solidFill>
                  <a:srgbClr val="FF0000"/>
                </a:solidFill>
              </a:rPr>
              <a:t>Granéli</a:t>
            </a:r>
            <a:endParaRPr lang="sv-SE" sz="2400" b="1" dirty="0" smtClean="0">
              <a:solidFill>
                <a:srgbClr val="FF0000"/>
              </a:solidFill>
            </a:endParaRPr>
          </a:p>
          <a:p>
            <a:pPr>
              <a:tabLst>
                <a:tab pos="8342313" algn="r"/>
              </a:tabLst>
            </a:pPr>
            <a:r>
              <a:rPr lang="sv-SE" sz="2000" b="1" dirty="0" err="1" smtClean="0">
                <a:solidFill>
                  <a:srgbClr val="FF0000"/>
                </a:solidFill>
              </a:rPr>
              <a:t>Mathematics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home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sv-SE" sz="2000" b="1" dirty="0" err="1" smtClean="0">
                <a:solidFill>
                  <a:srgbClr val="FF0000"/>
                </a:solidFill>
              </a:rPr>
              <a:t>work</a:t>
            </a:r>
            <a:r>
              <a:rPr lang="sv-SE" sz="2000" b="1" dirty="0" smtClean="0">
                <a:solidFill>
                  <a:srgbClr val="FF0000"/>
                </a:solidFill>
              </a:rPr>
              <a:t> support</a:t>
            </a:r>
            <a:endParaRPr lang="sv-S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10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24486"/>
            <a:ext cx="9144000" cy="729883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0000"/>
                </a:solidFill>
              </a:rPr>
              <a:t>TWINNING CLUBS</a:t>
            </a:r>
            <a:endParaRPr lang="sv-SE" sz="3200" b="1" dirty="0">
              <a:solidFill>
                <a:srgbClr val="FF0000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794" y="1955655"/>
            <a:ext cx="5739923" cy="355419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51" y="1955655"/>
            <a:ext cx="4977887" cy="355419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2015-09-02--05</a:t>
            </a:r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Södertälje R.C. visit to Beckenham R.C.</a:t>
            </a:r>
            <a:endParaRPr 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4AEE4-AA6C-434D-B6D5-F775525FB551}" type="slidenum">
              <a:rPr lang="sv-SE" smtClean="0"/>
              <a:t>9</a:t>
            </a:fld>
            <a:endParaRPr lang="sv-SE"/>
          </a:p>
        </p:txBody>
      </p:sp>
      <p:pic>
        <p:nvPicPr>
          <p:cNvPr id="9" name="Picture 4" descr="ROTARY yellow whee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32747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347</Words>
  <Application>Microsoft Office PowerPoint</Application>
  <PresentationFormat>Bredbild</PresentationFormat>
  <Paragraphs>118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Anpassad formgivning</vt:lpstr>
      <vt:lpstr>Södertälje Rotary Club visiting Beckenham Rotary Club September 2-5 2015</vt:lpstr>
      <vt:lpstr>WHO WE ARE</vt:lpstr>
      <vt:lpstr>SÖDERTÄLJE</vt:lpstr>
      <vt:lpstr>CLUB MERGE</vt:lpstr>
      <vt:lpstr>MEMBERS</vt:lpstr>
      <vt:lpstr>CLUB BOARD</vt:lpstr>
      <vt:lpstr>COMMITTEES</vt:lpstr>
      <vt:lpstr>PROJECTS</vt:lpstr>
      <vt:lpstr>TWINNING CLUBS</vt:lpstr>
      <vt:lpstr>VISION FOR 2015-16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Södertälje Rotaryklubb</dc:title>
  <dc:creator>Åke Persson</dc:creator>
  <cp:lastModifiedBy>Åke Persson</cp:lastModifiedBy>
  <cp:revision>40</cp:revision>
  <cp:lastPrinted>2015-09-01T09:28:58Z</cp:lastPrinted>
  <dcterms:created xsi:type="dcterms:W3CDTF">2015-08-28T10:32:09Z</dcterms:created>
  <dcterms:modified xsi:type="dcterms:W3CDTF">2015-09-01T18:28:05Z</dcterms:modified>
</cp:coreProperties>
</file>