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33" r:id="rId2"/>
    <p:sldMasterId id="2147483735" r:id="rId3"/>
  </p:sldMasterIdLst>
  <p:notesMasterIdLst>
    <p:notesMasterId r:id="rId24"/>
  </p:notesMasterIdLst>
  <p:sldIdLst>
    <p:sldId id="256" r:id="rId4"/>
    <p:sldId id="257" r:id="rId5"/>
    <p:sldId id="258" r:id="rId6"/>
    <p:sldId id="259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89" r:id="rId16"/>
    <p:sldId id="290" r:id="rId17"/>
    <p:sldId id="291" r:id="rId18"/>
    <p:sldId id="298" r:id="rId19"/>
    <p:sldId id="302" r:id="rId20"/>
    <p:sldId id="296" r:id="rId21"/>
    <p:sldId id="297" r:id="rId22"/>
    <p:sldId id="29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73946" autoAdjust="0"/>
  </p:normalViewPr>
  <p:slideViewPr>
    <p:cSldViewPr snapToGrid="0">
      <p:cViewPr varScale="1">
        <p:scale>
          <a:sx n="85" d="100"/>
          <a:sy n="85" d="100"/>
        </p:scale>
        <p:origin x="-237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11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538D4-57E3-4DCF-8828-F999B52BC8AF}" type="datetimeFigureOut">
              <a:rPr lang="en-GB" smtClean="0"/>
              <a:pPr/>
              <a:t>08/12/2015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CF715-9591-446E-8119-2C00C83ABD6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86650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C1FDEC4-9095-4421-9C09-60624FA4B574}" type="datetime1">
              <a:rPr lang="en-US" smtClean="0">
                <a:solidFill>
                  <a:srgbClr val="000000"/>
                </a:solidFill>
              </a:rPr>
              <a:pPr/>
              <a:t>12/8/2015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983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A72FDC-E587-4FA6-91EA-56A5335C38E2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983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4375481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826" tIns="48413" rIns="96826" bIns="48413"/>
          <a:lstStyle/>
          <a:p>
            <a:pPr defTabSz="9683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dirty="0">
                <a:solidFill>
                  <a:prstClr val="black"/>
                </a:solidFill>
                <a:latin typeface="Tahoma" pitchFamily="34" charset="0"/>
              </a:rPr>
              <a:t>Vision Facilitation Presentation</a:t>
            </a:r>
          </a:p>
        </p:txBody>
      </p:sp>
      <p:sp>
        <p:nvSpPr>
          <p:cNvPr id="67587" name="Rectangle 3"/>
          <p:cNvSpPr txBox="1">
            <a:spLocks noGrp="1" noChangeArrowheads="1"/>
          </p:cNvSpPr>
          <p:nvPr/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26" tIns="48413" rIns="96826" bIns="48413"/>
          <a:lstStyle>
            <a:lvl1pPr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11B99915-D2F8-4813-93AD-DD52BE28716F}" type="datetime1">
              <a:rPr lang="en-US" altLang="en-US" sz="1300" smtClean="0">
                <a:solidFill>
                  <a:prstClr val="black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12/8/2015</a:t>
            </a:fld>
            <a:endParaRPr lang="en-US" altLang="en-US" sz="1300" dirty="0" smtClean="0">
              <a:solidFill>
                <a:prstClr val="black"/>
              </a:solidFill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7588" name="Rectangle 7"/>
          <p:cNvSpPr txBox="1">
            <a:spLocks noGrp="1" noChangeArrowheads="1"/>
          </p:cNvSpPr>
          <p:nvPr/>
        </p:nvSpPr>
        <p:spPr bwMode="auto">
          <a:xfrm>
            <a:off x="3851275" y="9459913"/>
            <a:ext cx="29464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26" tIns="48413" rIns="96826" bIns="48413" anchor="b"/>
          <a:lstStyle>
            <a:lvl1pPr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CF229235-7584-49A8-81F5-F362C263836E}" type="slidenum">
              <a:rPr lang="en-US" altLang="en-US" sz="1300" smtClean="0">
                <a:solidFill>
                  <a:prstClr val="black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 sz="1300" dirty="0" smtClean="0">
              <a:solidFill>
                <a:prstClr val="black"/>
              </a:solidFill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75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6125"/>
            <a:ext cx="4962525" cy="37226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759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6463"/>
            <a:ext cx="5438775" cy="446563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dirty="0" smtClean="0"/>
              <a:t>Specially designed to ensure that everyone has a say, not just  the usual few who take the lead. Everyone’s idea has the same value. There are no bad ideas.</a:t>
            </a:r>
          </a:p>
          <a:p>
            <a:pPr eaLnBrk="1" hangingPunct="1"/>
            <a:endParaRPr lang="en-GB" altLang="en-US" dirty="0" smtClean="0"/>
          </a:p>
          <a:p>
            <a:pPr eaLnBrk="1" hangingPunct="1"/>
            <a:r>
              <a:rPr lang="en-GB" altLang="en-US" dirty="0" smtClean="0"/>
              <a:t>Up to 4 hours.  Possibilities are weekends or early evening.</a:t>
            </a:r>
          </a:p>
          <a:p>
            <a:pPr eaLnBrk="1" hangingPunct="1"/>
            <a:endParaRPr lang="en-GB" altLang="en-US" dirty="0" smtClean="0"/>
          </a:p>
          <a:p>
            <a:pPr eaLnBrk="1" hangingPunct="1"/>
            <a:r>
              <a:rPr lang="en-GB" altLang="en-US" dirty="0" smtClean="0"/>
              <a:t>It is a methodology to get the journey moving. “When will we know when we’ve arrived?” </a:t>
            </a:r>
          </a:p>
          <a:p>
            <a:pPr eaLnBrk="1" hangingPunct="1"/>
            <a:r>
              <a:rPr lang="en-GB" altLang="en-US" dirty="0" smtClean="0"/>
              <a:t>Output belongs to the club, facilitators should not share their views as it is a bottom up process of sharing ideas</a:t>
            </a:r>
          </a:p>
          <a:p>
            <a:pPr eaLnBrk="1" hangingPunct="1"/>
            <a:r>
              <a:rPr lang="en-GB" altLang="en-US" dirty="0" smtClean="0"/>
              <a:t>Experience shows that it benefits everyone and silences “Chaos Corner”</a:t>
            </a:r>
          </a:p>
          <a:p>
            <a:pPr eaLnBrk="1" hangingPunct="1"/>
            <a:endParaRPr lang="en-GB" altLang="en-US" dirty="0" smtClean="0"/>
          </a:p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2729428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826" tIns="48413" rIns="96826" bIns="48413"/>
          <a:lstStyle/>
          <a:p>
            <a:pPr defTabSz="9683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dirty="0">
                <a:solidFill>
                  <a:prstClr val="black"/>
                </a:solidFill>
                <a:latin typeface="Tahoma" pitchFamily="34" charset="0"/>
              </a:rPr>
              <a:t>Vision Facilitation Presentation</a:t>
            </a:r>
          </a:p>
        </p:txBody>
      </p:sp>
      <p:sp>
        <p:nvSpPr>
          <p:cNvPr id="68611" name="Rectangle 3"/>
          <p:cNvSpPr txBox="1">
            <a:spLocks noGrp="1" noChangeArrowheads="1"/>
          </p:cNvSpPr>
          <p:nvPr/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26" tIns="48413" rIns="96826" bIns="48413"/>
          <a:lstStyle>
            <a:lvl1pPr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4D8933C1-F9E9-46EF-A731-3EB4156B5874}" type="datetime1">
              <a:rPr lang="en-US" altLang="en-US" sz="1300" smtClean="0">
                <a:solidFill>
                  <a:prstClr val="black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12/8/2015</a:t>
            </a:fld>
            <a:endParaRPr lang="en-US" altLang="en-US" sz="1300" dirty="0" smtClean="0">
              <a:solidFill>
                <a:prstClr val="black"/>
              </a:solidFill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8612" name="Rectangle 7"/>
          <p:cNvSpPr txBox="1">
            <a:spLocks noGrp="1" noChangeArrowheads="1"/>
          </p:cNvSpPr>
          <p:nvPr/>
        </p:nvSpPr>
        <p:spPr bwMode="auto">
          <a:xfrm>
            <a:off x="3851275" y="9459913"/>
            <a:ext cx="29464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26" tIns="48413" rIns="96826" bIns="48413" anchor="b"/>
          <a:lstStyle>
            <a:lvl1pPr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C21550DE-8AA1-4FB4-8A36-52B29AF876E0}" type="slidenum">
              <a:rPr lang="en-US" altLang="en-US" sz="1300" smtClean="0">
                <a:solidFill>
                  <a:prstClr val="black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 sz="1300" dirty="0" smtClean="0">
              <a:solidFill>
                <a:prstClr val="black"/>
              </a:solidFill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86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6125"/>
            <a:ext cx="4962525" cy="37226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86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6463"/>
            <a:ext cx="5438775" cy="446563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6959987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826" tIns="48413" rIns="96826" bIns="48413"/>
          <a:lstStyle/>
          <a:p>
            <a:pPr defTabSz="9683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dirty="0">
                <a:solidFill>
                  <a:prstClr val="black"/>
                </a:solidFill>
                <a:latin typeface="Tahoma" pitchFamily="34" charset="0"/>
              </a:rPr>
              <a:t>Vision Facilitation Presentation</a:t>
            </a:r>
          </a:p>
        </p:txBody>
      </p:sp>
      <p:sp>
        <p:nvSpPr>
          <p:cNvPr id="69635" name="Rectangle 3"/>
          <p:cNvSpPr txBox="1">
            <a:spLocks noGrp="1" noChangeArrowheads="1"/>
          </p:cNvSpPr>
          <p:nvPr/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26" tIns="48413" rIns="96826" bIns="48413"/>
          <a:lstStyle>
            <a:lvl1pPr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B29FE691-70E3-483B-BE67-30F44D96C007}" type="datetime1">
              <a:rPr lang="en-US" altLang="en-US" sz="1300" smtClean="0">
                <a:solidFill>
                  <a:prstClr val="black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12/8/2015</a:t>
            </a:fld>
            <a:endParaRPr lang="en-US" altLang="en-US" sz="1300" dirty="0" smtClean="0">
              <a:solidFill>
                <a:prstClr val="black"/>
              </a:solidFill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9636" name="Rectangle 7"/>
          <p:cNvSpPr txBox="1">
            <a:spLocks noGrp="1" noChangeArrowheads="1"/>
          </p:cNvSpPr>
          <p:nvPr/>
        </p:nvSpPr>
        <p:spPr bwMode="auto">
          <a:xfrm>
            <a:off x="3851275" y="9459913"/>
            <a:ext cx="29464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26" tIns="48413" rIns="96826" bIns="48413" anchor="b"/>
          <a:lstStyle>
            <a:lvl1pPr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8BB7BE99-1EEA-4771-AAC7-E945B080B3E6}" type="slidenum">
              <a:rPr lang="en-US" altLang="en-US" sz="1300" smtClean="0">
                <a:solidFill>
                  <a:prstClr val="black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 sz="1300" dirty="0" smtClean="0">
              <a:solidFill>
                <a:prstClr val="black"/>
              </a:solidFill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96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8050" y="747713"/>
            <a:ext cx="4979988" cy="37338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29163"/>
            <a:ext cx="4987925" cy="448151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Club vision is a living management tool, it defines a shared commitment among those present this evening that you</a:t>
            </a:r>
            <a:r>
              <a:rPr lang="ja-JP" altLang="en-US" dirty="0" smtClean="0"/>
              <a:t>’</a:t>
            </a:r>
            <a:r>
              <a:rPr lang="en-US" altLang="ja-JP" dirty="0" smtClean="0"/>
              <a:t>ll be able to share and take to the rest of your members in time.  Provided it</a:t>
            </a:r>
            <a:r>
              <a:rPr lang="ja-JP" altLang="en-US" dirty="0" smtClean="0"/>
              <a:t>’</a:t>
            </a:r>
            <a:r>
              <a:rPr lang="en-US" altLang="ja-JP" dirty="0" smtClean="0"/>
              <a:t>s a Long Term direction, our hope is your planning will go out five years to 2017.  Provide and carry a framework to establish goals and objectives and optimize the resources that are not just here in the room but internationally as well.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2735060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826" tIns="48413" rIns="96826" bIns="48413"/>
          <a:lstStyle/>
          <a:p>
            <a:pPr defTabSz="9683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dirty="0">
                <a:solidFill>
                  <a:prstClr val="black"/>
                </a:solidFill>
                <a:latin typeface="Tahoma" pitchFamily="34" charset="0"/>
              </a:rPr>
              <a:t>Vision Facilitation Presentation</a:t>
            </a:r>
          </a:p>
        </p:txBody>
      </p:sp>
      <p:sp>
        <p:nvSpPr>
          <p:cNvPr id="90115" name="Rectangle 3"/>
          <p:cNvSpPr txBox="1">
            <a:spLocks noGrp="1" noChangeArrowheads="1"/>
          </p:cNvSpPr>
          <p:nvPr/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26" tIns="48413" rIns="96826" bIns="48413"/>
          <a:lstStyle>
            <a:lvl1pPr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4F7B3227-6418-47E9-93AC-83E5C5841718}" type="datetime1">
              <a:rPr lang="en-US" altLang="en-US" sz="1300" smtClean="0">
                <a:solidFill>
                  <a:prstClr val="black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12/8/2015</a:t>
            </a:fld>
            <a:endParaRPr lang="en-US" altLang="en-US" sz="1300" dirty="0" smtClean="0">
              <a:solidFill>
                <a:prstClr val="black"/>
              </a:solidFill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0116" name="Rectangle 7"/>
          <p:cNvSpPr txBox="1">
            <a:spLocks noGrp="1" noChangeArrowheads="1"/>
          </p:cNvSpPr>
          <p:nvPr/>
        </p:nvSpPr>
        <p:spPr bwMode="auto">
          <a:xfrm>
            <a:off x="3851275" y="9459913"/>
            <a:ext cx="29464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26" tIns="48413" rIns="96826" bIns="48413" anchor="b"/>
          <a:lstStyle>
            <a:lvl1pPr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1EF8585F-5E3E-43BA-908E-5F589D844D1C}" type="slidenum">
              <a:rPr lang="en-US" altLang="en-US" sz="1300" smtClean="0">
                <a:solidFill>
                  <a:prstClr val="black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 sz="1300" dirty="0" smtClean="0">
              <a:solidFill>
                <a:prstClr val="black"/>
              </a:solidFill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01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6125"/>
            <a:ext cx="4962525" cy="37226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01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6463"/>
            <a:ext cx="5438775" cy="446563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2848643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826" tIns="48413" rIns="96826" bIns="48413"/>
          <a:lstStyle/>
          <a:p>
            <a:pPr defTabSz="9683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dirty="0">
                <a:solidFill>
                  <a:prstClr val="black"/>
                </a:solidFill>
                <a:latin typeface="Tahoma" pitchFamily="34" charset="0"/>
              </a:rPr>
              <a:t>Vision Facilitation Presentation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26" tIns="48413" rIns="96826" bIns="48413"/>
          <a:lstStyle>
            <a:lvl1pPr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94A260F6-547A-4074-BDF9-24AFC8A91621}" type="datetime1">
              <a:rPr lang="en-US" altLang="en-US" sz="1300" smtClean="0">
                <a:solidFill>
                  <a:prstClr val="black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12/8/2015</a:t>
            </a:fld>
            <a:endParaRPr lang="en-US" altLang="en-US" sz="1300" dirty="0" smtClean="0">
              <a:solidFill>
                <a:prstClr val="black"/>
              </a:solidFill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1140" name="Rectangle 7"/>
          <p:cNvSpPr txBox="1">
            <a:spLocks noGrp="1" noChangeArrowheads="1"/>
          </p:cNvSpPr>
          <p:nvPr/>
        </p:nvSpPr>
        <p:spPr bwMode="auto">
          <a:xfrm>
            <a:off x="3851275" y="9459913"/>
            <a:ext cx="29464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26" tIns="48413" rIns="96826" bIns="48413" anchor="b"/>
          <a:lstStyle>
            <a:lvl1pPr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04F43D9D-30EC-40FD-A211-827712C05AFB}" type="slidenum">
              <a:rPr lang="en-US" altLang="en-US" sz="1300" smtClean="0">
                <a:solidFill>
                  <a:prstClr val="black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en-US" sz="1300" dirty="0" smtClean="0">
              <a:solidFill>
                <a:prstClr val="black"/>
              </a:solidFill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11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6125"/>
            <a:ext cx="4962525" cy="37226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11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6463"/>
            <a:ext cx="5438775" cy="446563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2764914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826" tIns="48413" rIns="96826" bIns="48413"/>
          <a:lstStyle/>
          <a:p>
            <a:pPr defTabSz="9683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dirty="0">
                <a:solidFill>
                  <a:prstClr val="black"/>
                </a:solidFill>
                <a:latin typeface="Tahoma" pitchFamily="34" charset="0"/>
              </a:rPr>
              <a:t>Vision Facilitation Presentation</a:t>
            </a:r>
          </a:p>
        </p:txBody>
      </p:sp>
      <p:sp>
        <p:nvSpPr>
          <p:cNvPr id="92163" name="Rectangle 3"/>
          <p:cNvSpPr txBox="1">
            <a:spLocks noGrp="1" noChangeArrowheads="1"/>
          </p:cNvSpPr>
          <p:nvPr/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26" tIns="48413" rIns="96826" bIns="48413"/>
          <a:lstStyle>
            <a:lvl1pPr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3312479D-329F-42BD-8781-55EA3F8D2C89}" type="datetime1">
              <a:rPr lang="en-US" altLang="en-US" sz="1300" smtClean="0">
                <a:solidFill>
                  <a:prstClr val="black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12/8/2015</a:t>
            </a:fld>
            <a:endParaRPr lang="en-US" altLang="en-US" sz="1300" dirty="0" smtClean="0">
              <a:solidFill>
                <a:prstClr val="black"/>
              </a:solidFill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2164" name="Rectangle 7"/>
          <p:cNvSpPr txBox="1">
            <a:spLocks noGrp="1" noChangeArrowheads="1"/>
          </p:cNvSpPr>
          <p:nvPr/>
        </p:nvSpPr>
        <p:spPr bwMode="auto">
          <a:xfrm>
            <a:off x="3851275" y="9459913"/>
            <a:ext cx="29464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26" tIns="48413" rIns="96826" bIns="48413" anchor="b"/>
          <a:lstStyle>
            <a:lvl1pPr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F72ED054-E66D-4C5E-9C55-E7CBD092CC44}" type="slidenum">
              <a:rPr lang="en-US" altLang="en-US" sz="1300" smtClean="0">
                <a:solidFill>
                  <a:prstClr val="black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 sz="1300" dirty="0" smtClean="0">
              <a:solidFill>
                <a:prstClr val="black"/>
              </a:solidFill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21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6125"/>
            <a:ext cx="4962525" cy="37226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16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6463"/>
            <a:ext cx="5438775" cy="446563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4404024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GB" dirty="0" smtClean="0"/>
              <a:t>As Facilitators we will reflect in general terms about how the Visioning process has gone in the  5 clubs so far – but only in general terms. Nothing specific from any individual club.</a:t>
            </a:r>
            <a:br>
              <a:rPr lang="en-GB" dirty="0" smtClean="0"/>
            </a:br>
            <a:endParaRPr lang="en-GB" dirty="0" smtClean="0"/>
          </a:p>
          <a:p>
            <a:pPr marL="228600" indent="-228600">
              <a:buAutoNum type="arabicPeriod"/>
            </a:pPr>
            <a:r>
              <a:rPr lang="en-GB" dirty="0" smtClean="0"/>
              <a:t>Invite Keith Harbage to share his perceptions from a users viewpoint.</a:t>
            </a:r>
            <a:br>
              <a:rPr lang="en-GB" dirty="0" smtClean="0"/>
            </a:br>
            <a:endParaRPr lang="en-GB" dirty="0" smtClean="0"/>
          </a:p>
          <a:p>
            <a:pPr marL="228600" indent="-228600">
              <a:buAutoNum type="arabicPeriod"/>
            </a:pPr>
            <a:r>
              <a:rPr lang="en-GB" dirty="0" smtClean="0"/>
              <a:t>Visioning meetings have been positive. They did involve all the people present</a:t>
            </a:r>
            <a:br>
              <a:rPr lang="en-GB" dirty="0" smtClean="0"/>
            </a:br>
            <a:r>
              <a:rPr lang="en-GB" dirty="0" smtClean="0"/>
              <a:t>No dramatic rows or threats to resign &amp; we wouldn’t say if there had been!</a:t>
            </a:r>
            <a:br>
              <a:rPr lang="en-GB" dirty="0" smtClean="0"/>
            </a:br>
            <a:endParaRPr lang="en-GB" dirty="0" smtClean="0"/>
          </a:p>
          <a:p>
            <a:pPr marL="228600" indent="-228600">
              <a:buAutoNum type="arabicPeriod"/>
            </a:pPr>
            <a:r>
              <a:rPr lang="en-GB" dirty="0" smtClean="0"/>
              <a:t>Struck by how Visioning is a just a way of helping clubs bring to the fore our perennial questions: but questions  that often get pushed to  one side in the press of the day to day</a:t>
            </a:r>
            <a:br>
              <a:rPr lang="en-GB" dirty="0" smtClean="0"/>
            </a:br>
            <a:r>
              <a:rPr lang="en-GB" dirty="0" smtClean="0"/>
              <a:t>How to restructure Club meetings/timings mainly to </a:t>
            </a:r>
            <a:br>
              <a:rPr lang="en-GB" dirty="0" smtClean="0"/>
            </a:br>
            <a:r>
              <a:rPr lang="en-GB" dirty="0" smtClean="0"/>
              <a:t>Attract new members: younger members, working members</a:t>
            </a:r>
            <a:br>
              <a:rPr lang="en-GB" dirty="0" smtClean="0"/>
            </a:br>
            <a:r>
              <a:rPr lang="en-GB" dirty="0" smtClean="0"/>
              <a:t>What is the role of the club in the community – how can it make an impact, still be seen as relevant; thus attracting new members</a:t>
            </a:r>
            <a:br>
              <a:rPr lang="en-GB" dirty="0" smtClean="0"/>
            </a:br>
            <a:r>
              <a:rPr lang="en-GB" dirty="0" smtClean="0"/>
              <a:t>PR, Marketing, Social Media: can we tell people what we do so that they come along to our events and are attracted to our new vibrant club with its  revamped meetings</a:t>
            </a:r>
          </a:p>
          <a:p>
            <a:pPr marL="228600" indent="-228600">
              <a:buAutoNum type="arabicPeriod"/>
            </a:pPr>
            <a:endParaRPr lang="en-GB" dirty="0" smtClean="0"/>
          </a:p>
          <a:p>
            <a:pPr marL="228600" indent="-228600">
              <a:buAutoNum type="arabicPeriod"/>
            </a:pPr>
            <a:endParaRPr lang="en-GB" dirty="0" smtClean="0"/>
          </a:p>
          <a:p>
            <a:pPr marL="228600" indent="-228600"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C1045-49CD-4BEE-80C8-E8ACC00A6544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26" tIns="48413" rIns="96826" bIns="48413"/>
          <a:lstStyle>
            <a:lvl1pPr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300" dirty="0" smtClean="0">
                <a:solidFill>
                  <a:prstClr val="black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Vision Facilitation Presentation</a:t>
            </a:r>
          </a:p>
        </p:txBody>
      </p:sp>
      <p:sp>
        <p:nvSpPr>
          <p:cNvPr id="56323" name="Rectangle 3"/>
          <p:cNvSpPr txBox="1">
            <a:spLocks noGrp="1" noChangeArrowheads="1"/>
          </p:cNvSpPr>
          <p:nvPr/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26" tIns="48413" rIns="96826" bIns="48413"/>
          <a:lstStyle>
            <a:lvl1pPr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7A7102DF-7940-4798-8777-180FF916C982}" type="datetime1">
              <a:rPr lang="en-US" altLang="en-US" sz="1300" smtClean="0">
                <a:solidFill>
                  <a:prstClr val="black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12/8/2015</a:t>
            </a:fld>
            <a:endParaRPr lang="en-US" altLang="en-US" sz="1300" dirty="0" smtClean="0">
              <a:solidFill>
                <a:prstClr val="black"/>
              </a:solidFill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6324" name="Rectangle 7"/>
          <p:cNvSpPr txBox="1">
            <a:spLocks noGrp="1" noChangeArrowheads="1"/>
          </p:cNvSpPr>
          <p:nvPr/>
        </p:nvSpPr>
        <p:spPr bwMode="auto">
          <a:xfrm>
            <a:off x="3851275" y="9459913"/>
            <a:ext cx="29464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26" tIns="48413" rIns="96826" bIns="48413" anchor="b"/>
          <a:lstStyle>
            <a:lvl1pPr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6AB45A59-18F5-425A-84E7-62E7F9B64A4A}" type="slidenum">
              <a:rPr lang="en-US" altLang="en-US" sz="1300" smtClean="0">
                <a:solidFill>
                  <a:prstClr val="black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sz="1300" dirty="0" smtClean="0">
              <a:solidFill>
                <a:prstClr val="black"/>
              </a:solidFill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63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6125"/>
            <a:ext cx="4962525" cy="37226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6463"/>
            <a:ext cx="5438775" cy="446563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Paul Harris in the early 1900</a:t>
            </a:r>
            <a:r>
              <a:rPr lang="ja-JP" altLang="en-US" dirty="0" smtClean="0"/>
              <a:t>’</a:t>
            </a:r>
            <a:r>
              <a:rPr lang="en-US" altLang="ja-JP" dirty="0" smtClean="0"/>
              <a:t>s said, </a:t>
            </a:r>
            <a:r>
              <a:rPr lang="ja-JP" altLang="en-US" dirty="0" smtClean="0"/>
              <a:t>“</a:t>
            </a:r>
            <a:r>
              <a:rPr lang="en-US" altLang="ja-JP" dirty="0" smtClean="0"/>
              <a:t>Rotary is not an organization for retrospection. It is rather one whose worth and purpose lie in future activity rather than past performance.</a:t>
            </a:r>
            <a:r>
              <a:rPr lang="ja-JP" altLang="en-US" dirty="0" smtClean="0"/>
              <a:t>”</a:t>
            </a:r>
          </a:p>
          <a:p>
            <a:pPr eaLnBrk="1" hangingPunct="1"/>
            <a:endParaRPr lang="en-US" altLang="ja-JP" dirty="0" smtClean="0"/>
          </a:p>
          <a:p>
            <a:pPr eaLnBrk="1" hangingPunct="1"/>
            <a:r>
              <a:rPr lang="en-US" altLang="ja-JP" dirty="0" smtClean="0"/>
              <a:t>How do we ensure that future activity and success…through planning, focus and the enthusiasm of members.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184649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826" tIns="48413" rIns="96826" bIns="48413"/>
          <a:lstStyle/>
          <a:p>
            <a:pPr defTabSz="9683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dirty="0">
                <a:solidFill>
                  <a:prstClr val="black"/>
                </a:solidFill>
                <a:latin typeface="Tahoma" pitchFamily="34" charset="0"/>
              </a:rPr>
              <a:t>Vision Facilitation Presentation</a:t>
            </a:r>
          </a:p>
        </p:txBody>
      </p:sp>
      <p:sp>
        <p:nvSpPr>
          <p:cNvPr id="57347" name="Rectangle 3"/>
          <p:cNvSpPr txBox="1">
            <a:spLocks noGrp="1" noChangeArrowheads="1"/>
          </p:cNvSpPr>
          <p:nvPr/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26" tIns="48413" rIns="96826" bIns="48413"/>
          <a:lstStyle>
            <a:lvl1pPr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89E32691-C24E-4154-92EF-7838B2F313D2}" type="datetime1">
              <a:rPr lang="en-US" altLang="en-US" sz="1300" smtClean="0">
                <a:solidFill>
                  <a:prstClr val="black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12/8/2015</a:t>
            </a:fld>
            <a:endParaRPr lang="en-US" altLang="en-US" sz="1300" dirty="0" smtClean="0">
              <a:solidFill>
                <a:prstClr val="black"/>
              </a:solidFill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7348" name="Rectangle 7"/>
          <p:cNvSpPr txBox="1">
            <a:spLocks noGrp="1" noChangeArrowheads="1"/>
          </p:cNvSpPr>
          <p:nvPr/>
        </p:nvSpPr>
        <p:spPr bwMode="auto">
          <a:xfrm>
            <a:off x="3851275" y="9459913"/>
            <a:ext cx="29464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26" tIns="48413" rIns="96826" bIns="48413" anchor="b"/>
          <a:lstStyle>
            <a:lvl1pPr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5298FC9C-97B0-480B-B412-66E2DB588C6A}" type="slidenum">
              <a:rPr lang="en-US" altLang="en-US" sz="1300" smtClean="0">
                <a:solidFill>
                  <a:prstClr val="black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 sz="1300" dirty="0" smtClean="0">
              <a:solidFill>
                <a:prstClr val="black"/>
              </a:solidFill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73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6125"/>
            <a:ext cx="4962525" cy="37226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6463"/>
            <a:ext cx="5438775" cy="446563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dirty="0" smtClean="0"/>
              <a:t>This session will Cover</a:t>
            </a:r>
            <a:r>
              <a:rPr lang="en-GB" altLang="en-US" baseline="0" dirty="0" smtClean="0"/>
              <a:t> the process known as Visioning</a:t>
            </a:r>
            <a:endParaRPr lang="en-GB" altLang="en-US" dirty="0" smtClean="0"/>
          </a:p>
          <a:p>
            <a:pPr eaLnBrk="1" hangingPunct="1"/>
            <a:endParaRPr lang="en-GB" altLang="en-US" dirty="0" smtClean="0"/>
          </a:p>
          <a:p>
            <a:pPr eaLnBrk="1" hangingPunct="1"/>
            <a:r>
              <a:rPr lang="en-GB" altLang="en-US" dirty="0" smtClean="0"/>
              <a:t>Deal with questioning as we go/at the end</a:t>
            </a:r>
          </a:p>
          <a:p>
            <a:pPr eaLnBrk="1" hangingPunct="1"/>
            <a:endParaRPr lang="en-GB" altLang="en-US" dirty="0" smtClean="0"/>
          </a:p>
          <a:p>
            <a:pPr eaLnBrk="1" hangingPunct="1"/>
            <a:r>
              <a:rPr lang="en-GB" altLang="en-US" dirty="0" smtClean="0"/>
              <a:t>Visioning gives the whole club a voice.   A process which</a:t>
            </a:r>
            <a:r>
              <a:rPr lang="en-GB" altLang="en-US" baseline="0" dirty="0" smtClean="0"/>
              <a:t> involves all members</a:t>
            </a:r>
            <a:endParaRPr lang="en-GB" altLang="en-US" dirty="0" smtClean="0"/>
          </a:p>
          <a:p>
            <a:pPr eaLnBrk="1" hangingPunct="1"/>
            <a:endParaRPr lang="en-GB" altLang="en-US" dirty="0" smtClean="0"/>
          </a:p>
          <a:p>
            <a:pPr eaLnBrk="1" hangingPunct="1"/>
            <a:r>
              <a:rPr lang="en-GB" altLang="en-US" dirty="0" smtClean="0"/>
              <a:t>Offered to all clubs </a:t>
            </a:r>
          </a:p>
          <a:p>
            <a:pPr eaLnBrk="1" hangingPunct="1"/>
            <a:endParaRPr lang="en-GB" altLang="en-US" dirty="0" smtClean="0"/>
          </a:p>
          <a:p>
            <a:pPr eaLnBrk="1" hangingPunct="1"/>
            <a:r>
              <a:rPr lang="en-GB" altLang="en-US" dirty="0" smtClean="0"/>
              <a:t>Important to know what it is and what it is not</a:t>
            </a:r>
          </a:p>
        </p:txBody>
      </p:sp>
    </p:spTree>
    <p:extLst>
      <p:ext uri="{BB962C8B-B14F-4D97-AF65-F5344CB8AC3E}">
        <p14:creationId xmlns:p14="http://schemas.microsoft.com/office/powerpoint/2010/main" xmlns="" val="2961169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826" tIns="48413" rIns="96826" bIns="48413"/>
          <a:lstStyle/>
          <a:p>
            <a:pPr defTabSz="9683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dirty="0">
                <a:solidFill>
                  <a:prstClr val="black"/>
                </a:solidFill>
                <a:latin typeface="Tahoma" pitchFamily="34" charset="0"/>
              </a:rPr>
              <a:t>Vision Facilitation Presentation</a:t>
            </a:r>
          </a:p>
        </p:txBody>
      </p:sp>
      <p:sp>
        <p:nvSpPr>
          <p:cNvPr id="58371" name="Rectangle 3"/>
          <p:cNvSpPr txBox="1">
            <a:spLocks noGrp="1" noChangeArrowheads="1"/>
          </p:cNvSpPr>
          <p:nvPr/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26" tIns="48413" rIns="96826" bIns="48413"/>
          <a:lstStyle>
            <a:lvl1pPr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B37AA90E-8AAF-42E1-88E9-E203F1AE4F5F}" type="datetime1">
              <a:rPr lang="en-US" altLang="en-US" sz="1300" smtClean="0">
                <a:solidFill>
                  <a:prstClr val="black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12/8/2015</a:t>
            </a:fld>
            <a:endParaRPr lang="en-US" altLang="en-US" sz="1300" dirty="0" smtClean="0">
              <a:solidFill>
                <a:prstClr val="black"/>
              </a:solidFill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8372" name="Rectangle 7"/>
          <p:cNvSpPr txBox="1">
            <a:spLocks noGrp="1" noChangeArrowheads="1"/>
          </p:cNvSpPr>
          <p:nvPr/>
        </p:nvSpPr>
        <p:spPr bwMode="auto">
          <a:xfrm>
            <a:off x="3851275" y="9459913"/>
            <a:ext cx="29464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26" tIns="48413" rIns="96826" bIns="48413" anchor="b"/>
          <a:lstStyle>
            <a:lvl1pPr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E77AFA52-14F3-4A4C-8066-189995ECD300}" type="slidenum">
              <a:rPr lang="en-US" altLang="en-US" sz="1300" smtClean="0">
                <a:solidFill>
                  <a:prstClr val="black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 sz="1300" dirty="0" smtClean="0">
              <a:solidFill>
                <a:prstClr val="black"/>
              </a:solidFill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83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6125"/>
            <a:ext cx="4962525" cy="37226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6463"/>
            <a:ext cx="5438775" cy="446563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dirty="0" smtClean="0"/>
          </a:p>
          <a:p>
            <a:endParaRPr lang="en-GB" altLang="en-US" dirty="0" smtClean="0"/>
          </a:p>
          <a:p>
            <a:r>
              <a:rPr lang="en-GB" altLang="en-US" dirty="0" smtClean="0"/>
              <a:t>This is not just about membership – it is about clubs becoming better places to be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Some outcomes will become more attractive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NOT an EVENT  IT is a PROCESS</a:t>
            </a:r>
          </a:p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917285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826" tIns="48413" rIns="96826" bIns="48413"/>
          <a:lstStyle/>
          <a:p>
            <a:pPr defTabSz="9683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dirty="0">
                <a:solidFill>
                  <a:prstClr val="black"/>
                </a:solidFill>
                <a:latin typeface="Tahoma" pitchFamily="34" charset="0"/>
              </a:rPr>
              <a:t>Vision Facilitation Presentation</a:t>
            </a:r>
          </a:p>
        </p:txBody>
      </p:sp>
      <p:sp>
        <p:nvSpPr>
          <p:cNvPr id="60419" name="Rectangle 3"/>
          <p:cNvSpPr txBox="1">
            <a:spLocks noGrp="1" noChangeArrowheads="1"/>
          </p:cNvSpPr>
          <p:nvPr/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26" tIns="48413" rIns="96826" bIns="48413"/>
          <a:lstStyle>
            <a:lvl1pPr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912DC590-3ADE-428E-B01F-EA339F7DBA0F}" type="datetime1">
              <a:rPr lang="en-US" altLang="en-US" sz="1300" smtClean="0">
                <a:solidFill>
                  <a:prstClr val="black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12/8/2015</a:t>
            </a:fld>
            <a:endParaRPr lang="en-US" altLang="en-US" sz="1300" dirty="0" smtClean="0">
              <a:solidFill>
                <a:prstClr val="black"/>
              </a:solidFill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0420" name="Rectangle 7"/>
          <p:cNvSpPr txBox="1">
            <a:spLocks noGrp="1" noChangeArrowheads="1"/>
          </p:cNvSpPr>
          <p:nvPr/>
        </p:nvSpPr>
        <p:spPr bwMode="auto">
          <a:xfrm>
            <a:off x="3851275" y="9459913"/>
            <a:ext cx="29464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26" tIns="48413" rIns="96826" bIns="48413" anchor="b"/>
          <a:lstStyle>
            <a:lvl1pPr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78A466AE-CBE2-4E2A-A5A1-E7E12DAA8779}" type="slidenum">
              <a:rPr lang="en-US" altLang="en-US" sz="1300" smtClean="0">
                <a:solidFill>
                  <a:prstClr val="black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 sz="1300" dirty="0" smtClean="0">
              <a:solidFill>
                <a:prstClr val="black"/>
              </a:solidFill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04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6125"/>
            <a:ext cx="4962525" cy="37226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6463"/>
            <a:ext cx="5438775" cy="446563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 smtClean="0"/>
              <a:t>Although the title slide indicates “A membership Development Tool” Club Visioning is not a creation for membership. Membership is a very strong side effect.  Statistics show that in 2005 we had 1.2 million members.  Today we have 1.2 million members.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In the intervening 7 years we have recruited 1.2 million members and therefore lost 1.2 million members.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Lose some to higher service ( in RIBI accounts for 25%). If we are generous that only half die what do we do to the other 600,000.</a:t>
            </a:r>
          </a:p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518178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826" tIns="48413" rIns="96826" bIns="48413"/>
          <a:lstStyle/>
          <a:p>
            <a:pPr defTabSz="9683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dirty="0">
                <a:solidFill>
                  <a:prstClr val="black"/>
                </a:solidFill>
                <a:latin typeface="Tahoma" pitchFamily="34" charset="0"/>
              </a:rPr>
              <a:t>Vision Facilitation Presentation</a:t>
            </a:r>
          </a:p>
        </p:txBody>
      </p:sp>
      <p:sp>
        <p:nvSpPr>
          <p:cNvPr id="61443" name="Rectangle 3"/>
          <p:cNvSpPr txBox="1">
            <a:spLocks noGrp="1" noChangeArrowheads="1"/>
          </p:cNvSpPr>
          <p:nvPr/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26" tIns="48413" rIns="96826" bIns="48413"/>
          <a:lstStyle>
            <a:lvl1pPr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824C5A4C-5781-4F0B-AC4C-2498B1CA4561}" type="datetime1">
              <a:rPr lang="en-US" altLang="en-US" sz="1300" smtClean="0">
                <a:solidFill>
                  <a:prstClr val="black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12/8/2015</a:t>
            </a:fld>
            <a:endParaRPr lang="en-US" altLang="en-US" sz="1300" dirty="0" smtClean="0">
              <a:solidFill>
                <a:prstClr val="black"/>
              </a:solidFill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1444" name="Rectangle 7"/>
          <p:cNvSpPr txBox="1">
            <a:spLocks noGrp="1" noChangeArrowheads="1"/>
          </p:cNvSpPr>
          <p:nvPr/>
        </p:nvSpPr>
        <p:spPr bwMode="auto">
          <a:xfrm>
            <a:off x="3851275" y="9459913"/>
            <a:ext cx="29464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26" tIns="48413" rIns="96826" bIns="48413" anchor="b"/>
          <a:lstStyle>
            <a:lvl1pPr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5F73E97D-908E-48E2-B897-D44CBA8835BF}" type="slidenum">
              <a:rPr lang="en-US" altLang="en-US" sz="1300" smtClean="0">
                <a:solidFill>
                  <a:prstClr val="black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 sz="1300" dirty="0" smtClean="0">
              <a:solidFill>
                <a:prstClr val="black"/>
              </a:solidFill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14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8050" y="747713"/>
            <a:ext cx="4979988" cy="37338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29163"/>
            <a:ext cx="4987925" cy="448151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Technique has general acceptance in the business world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Need focus and clarity as we compete for busy people’s time and energy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What you are aiming for is to build an effective Club…</a:t>
            </a:r>
          </a:p>
        </p:txBody>
      </p:sp>
    </p:spTree>
    <p:extLst>
      <p:ext uri="{BB962C8B-B14F-4D97-AF65-F5344CB8AC3E}">
        <p14:creationId xmlns:p14="http://schemas.microsoft.com/office/powerpoint/2010/main" xmlns="" val="5698809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826" tIns="48413" rIns="96826" bIns="48413"/>
          <a:lstStyle/>
          <a:p>
            <a:pPr defTabSz="9683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dirty="0">
                <a:solidFill>
                  <a:prstClr val="black"/>
                </a:solidFill>
                <a:latin typeface="Tahoma" pitchFamily="34" charset="0"/>
              </a:rPr>
              <a:t>Vision Facilitation Presentation</a:t>
            </a:r>
          </a:p>
        </p:txBody>
      </p:sp>
      <p:sp>
        <p:nvSpPr>
          <p:cNvPr id="62467" name="Rectangle 3"/>
          <p:cNvSpPr txBox="1">
            <a:spLocks noGrp="1" noChangeArrowheads="1"/>
          </p:cNvSpPr>
          <p:nvPr/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26" tIns="48413" rIns="96826" bIns="48413"/>
          <a:lstStyle>
            <a:lvl1pPr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284CF38C-F71C-46D5-A054-2266B81C5F9A}" type="datetime1">
              <a:rPr lang="en-US" altLang="en-US" sz="1300" smtClean="0">
                <a:solidFill>
                  <a:prstClr val="black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12/8/2015</a:t>
            </a:fld>
            <a:endParaRPr lang="en-US" altLang="en-US" sz="1300" dirty="0" smtClean="0">
              <a:solidFill>
                <a:prstClr val="black"/>
              </a:solidFill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2468" name="Rectangle 7"/>
          <p:cNvSpPr txBox="1">
            <a:spLocks noGrp="1" noChangeArrowheads="1"/>
          </p:cNvSpPr>
          <p:nvPr/>
        </p:nvSpPr>
        <p:spPr bwMode="auto">
          <a:xfrm>
            <a:off x="3851275" y="9459913"/>
            <a:ext cx="29464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26" tIns="48413" rIns="96826" bIns="48413" anchor="b"/>
          <a:lstStyle>
            <a:lvl1pPr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D4D5932E-32ED-4664-A546-210CB6E41B29}" type="slidenum">
              <a:rPr lang="en-US" altLang="en-US" sz="1300" smtClean="0">
                <a:solidFill>
                  <a:prstClr val="black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 sz="1300" dirty="0" smtClean="0">
              <a:solidFill>
                <a:prstClr val="black"/>
              </a:solidFill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2469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300" dirty="0" smtClean="0">
                <a:solidFill>
                  <a:prstClr val="black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Vision Facilitation Presentation</a:t>
            </a:r>
          </a:p>
        </p:txBody>
      </p:sp>
      <p:sp>
        <p:nvSpPr>
          <p:cNvPr id="62470" name="Rectangle 3"/>
          <p:cNvSpPr txBox="1">
            <a:spLocks noGrp="1" noChangeArrowheads="1"/>
          </p:cNvSpPr>
          <p:nvPr/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27B57C26-1DAF-4091-AF42-8B962E03D953}" type="datetime1">
              <a:rPr lang="en-US" altLang="en-US" sz="1300" smtClean="0">
                <a:solidFill>
                  <a:prstClr val="black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12/8/2015</a:t>
            </a:fld>
            <a:endParaRPr lang="en-US" altLang="en-US" sz="1300" dirty="0" smtClean="0">
              <a:solidFill>
                <a:prstClr val="black"/>
              </a:solidFill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2471" name="Rectangle 6"/>
          <p:cNvSpPr txBox="1">
            <a:spLocks noGrp="1" noChangeArrowheads="1"/>
          </p:cNvSpPr>
          <p:nvPr/>
        </p:nvSpPr>
        <p:spPr bwMode="auto">
          <a:xfrm>
            <a:off x="0" y="9458325"/>
            <a:ext cx="29464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300" dirty="0" smtClean="0">
                <a:solidFill>
                  <a:prstClr val="black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07-Club Planning Present V6 04-17-06</a:t>
            </a:r>
          </a:p>
        </p:txBody>
      </p:sp>
      <p:sp>
        <p:nvSpPr>
          <p:cNvPr id="624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8050" y="747713"/>
            <a:ext cx="4979988" cy="37338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247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29163"/>
            <a:ext cx="4987925" cy="448151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The</a:t>
            </a:r>
            <a:r>
              <a:rPr lang="en-US" altLang="en-US" baseline="0" dirty="0" smtClean="0"/>
              <a:t> visioning process can act as a catalyst for clubs to be clear about what the are looking to achieve and be used as a basis for an effective action plan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3592811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826" tIns="48413" rIns="96826" bIns="48413"/>
          <a:lstStyle/>
          <a:p>
            <a:pPr defTabSz="9683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dirty="0">
                <a:solidFill>
                  <a:prstClr val="black"/>
                </a:solidFill>
                <a:latin typeface="Tahoma" pitchFamily="34" charset="0"/>
              </a:rPr>
              <a:t>Vision Facilitation Presentation</a:t>
            </a:r>
          </a:p>
        </p:txBody>
      </p:sp>
      <p:sp>
        <p:nvSpPr>
          <p:cNvPr id="65539" name="Rectangle 3"/>
          <p:cNvSpPr txBox="1">
            <a:spLocks noGrp="1" noChangeArrowheads="1"/>
          </p:cNvSpPr>
          <p:nvPr/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26" tIns="48413" rIns="96826" bIns="48413"/>
          <a:lstStyle>
            <a:lvl1pPr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AB472246-6BF8-4559-B836-26CE56FD369A}" type="datetime1">
              <a:rPr lang="en-US" altLang="en-US" sz="1300" smtClean="0">
                <a:solidFill>
                  <a:prstClr val="black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12/8/2015</a:t>
            </a:fld>
            <a:endParaRPr lang="en-US" altLang="en-US" sz="1300" dirty="0" smtClean="0">
              <a:solidFill>
                <a:prstClr val="black"/>
              </a:solidFill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5540" name="Rectangle 7"/>
          <p:cNvSpPr txBox="1">
            <a:spLocks noGrp="1" noChangeArrowheads="1"/>
          </p:cNvSpPr>
          <p:nvPr/>
        </p:nvSpPr>
        <p:spPr bwMode="auto">
          <a:xfrm>
            <a:off x="3851275" y="9459913"/>
            <a:ext cx="29464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26" tIns="48413" rIns="96826" bIns="48413" anchor="b"/>
          <a:lstStyle>
            <a:lvl1pPr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F8BA5BF6-0592-4854-80B5-F85E6DC08552}" type="slidenum">
              <a:rPr lang="en-US" altLang="en-US" sz="1300" smtClean="0">
                <a:solidFill>
                  <a:prstClr val="black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 sz="1300" dirty="0" smtClean="0">
              <a:solidFill>
                <a:prstClr val="black"/>
              </a:solidFill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55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6125"/>
            <a:ext cx="4962525" cy="37226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55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6463"/>
            <a:ext cx="5438775" cy="446563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dirty="0" smtClean="0"/>
              <a:t>What could our club be? What does it mean to dream?</a:t>
            </a:r>
          </a:p>
        </p:txBody>
      </p:sp>
    </p:spTree>
    <p:extLst>
      <p:ext uri="{BB962C8B-B14F-4D97-AF65-F5344CB8AC3E}">
        <p14:creationId xmlns:p14="http://schemas.microsoft.com/office/powerpoint/2010/main" xmlns="" val="14041018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826" tIns="48413" rIns="96826" bIns="48413"/>
          <a:lstStyle/>
          <a:p>
            <a:pPr defTabSz="9683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dirty="0">
                <a:solidFill>
                  <a:prstClr val="black"/>
                </a:solidFill>
                <a:latin typeface="Tahoma" pitchFamily="34" charset="0"/>
              </a:rPr>
              <a:t>Vision Facilitation Presentation</a:t>
            </a:r>
          </a:p>
        </p:txBody>
      </p:sp>
      <p:sp>
        <p:nvSpPr>
          <p:cNvPr id="66563" name="Rectangle 3"/>
          <p:cNvSpPr txBox="1">
            <a:spLocks noGrp="1" noChangeArrowheads="1"/>
          </p:cNvSpPr>
          <p:nvPr/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26" tIns="48413" rIns="96826" bIns="48413"/>
          <a:lstStyle>
            <a:lvl1pPr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A4CA93D5-9865-46A6-9EF7-91DBB2128616}" type="datetime1">
              <a:rPr lang="en-US" altLang="en-US" sz="1300" smtClean="0">
                <a:solidFill>
                  <a:prstClr val="black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12/8/2015</a:t>
            </a:fld>
            <a:endParaRPr lang="en-US" altLang="en-US" sz="1300" dirty="0" smtClean="0">
              <a:solidFill>
                <a:prstClr val="black"/>
              </a:solidFill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6564" name="Rectangle 7"/>
          <p:cNvSpPr txBox="1">
            <a:spLocks noGrp="1" noChangeArrowheads="1"/>
          </p:cNvSpPr>
          <p:nvPr/>
        </p:nvSpPr>
        <p:spPr bwMode="auto">
          <a:xfrm>
            <a:off x="3851275" y="9459913"/>
            <a:ext cx="29464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26" tIns="48413" rIns="96826" bIns="48413" anchor="b"/>
          <a:lstStyle>
            <a:lvl1pPr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F017E04C-B62B-4AEC-91D2-ACAC7721CEEC}" type="slidenum">
              <a:rPr lang="en-US" altLang="en-US" sz="1300" smtClean="0">
                <a:solidFill>
                  <a:prstClr val="black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 sz="1300" dirty="0" smtClean="0">
              <a:solidFill>
                <a:prstClr val="black"/>
              </a:solidFill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65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9638" y="747713"/>
            <a:ext cx="4979987" cy="37338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656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29163"/>
            <a:ext cx="4987925" cy="448151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826" tIns="48413" rIns="96826" bIns="48413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Solid organizations employ these steps to an effective action plan…  The visioning exercise starts the cycle toward a long range plan that your club can put into practice for a number of years.  The clarity that will come from this process will provide the alignment within your club of activities and direction promoting membership strength in retention and growth equaling a stronger club.</a:t>
            </a:r>
          </a:p>
        </p:txBody>
      </p:sp>
    </p:spTree>
    <p:extLst>
      <p:ext uri="{BB962C8B-B14F-4D97-AF65-F5344CB8AC3E}">
        <p14:creationId xmlns:p14="http://schemas.microsoft.com/office/powerpoint/2010/main" xmlns="" val="3145831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flipV="1">
            <a:off x="5410200" y="39624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10200" y="4030663"/>
            <a:ext cx="3733800" cy="46037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 bwMode="white">
          <a:xfrm>
            <a:off x="5410200" y="38100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 bwMode="white">
          <a:xfrm>
            <a:off x="7377113" y="39084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447800"/>
            <a:ext cx="9144000" cy="22542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>
              <a:solidFill>
                <a:prstClr val="white"/>
              </a:solidFill>
            </a:endParaRPr>
          </a:p>
        </p:txBody>
      </p:sp>
      <p:pic>
        <p:nvPicPr>
          <p:cNvPr id="15" name="Picture 26" descr="Rotary VISION 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4985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6140450" y="4038600"/>
            <a:ext cx="300355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b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prstClr val="white">
                    <a:lumMod val="50000"/>
                  </a:prstClr>
                </a:solidFill>
                <a:latin typeface="Times New Roman" pitchFamily="18" charset="0"/>
                <a:cs typeface="Times New Roman" pitchFamily="18" charset="0"/>
              </a:rPr>
              <a:t>© International Vision Facilitation Council</a:t>
            </a:r>
          </a:p>
        </p:txBody>
      </p:sp>
      <p:sp>
        <p:nvSpPr>
          <p:cNvPr id="17" name="Rectangle 16"/>
          <p:cNvSpPr/>
          <p:nvPr/>
        </p:nvSpPr>
        <p:spPr>
          <a:xfrm flipV="1">
            <a:off x="5410200" y="4029075"/>
            <a:ext cx="3733800" cy="9525"/>
          </a:xfrm>
          <a:prstGeom prst="rect">
            <a:avLst/>
          </a:prstGeom>
          <a:solidFill>
            <a:schemeClr val="bg1">
              <a:lumMod val="50000"/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8" name="Slide Number Placeholder 28"/>
          <p:cNvSpPr>
            <a:spLocks noGrp="1"/>
          </p:cNvSpPr>
          <p:nvPr>
            <p:ph type="sldNum" sz="quarter" idx="10"/>
          </p:nvPr>
        </p:nvSpPr>
        <p:spPr>
          <a:xfrm>
            <a:off x="8382000" y="6477000"/>
            <a:ext cx="747713" cy="365125"/>
          </a:xfrm>
        </p:spPr>
        <p:txBody>
          <a:bodyPr/>
          <a:lstStyle>
            <a:lvl1pPr algn="r">
              <a:defRPr sz="1400" b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EAF2C157-B336-47D2-AD10-486D2FCB3ADC}" type="slidenum">
              <a:rPr lang="en-US">
                <a:solidFill>
                  <a:srgbClr val="0F6FC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F6F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7948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106136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237288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40CC8D1-FD32-40DC-AF22-F87F03874EF7}" type="slidenum">
              <a:rPr lang="en-US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9973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237288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7EDE998-A640-4906-B4E0-899DC7AD3276}" type="slidenum">
              <a:rPr lang="en-US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1885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7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9" y="6092827"/>
            <a:ext cx="76517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Box 2"/>
          <p:cNvSpPr txBox="1">
            <a:spLocks noChangeArrowheads="1"/>
          </p:cNvSpPr>
          <p:nvPr userDrawn="1"/>
        </p:nvSpPr>
        <p:spPr bwMode="auto">
          <a:xfrm>
            <a:off x="2555876" y="6381750"/>
            <a:ext cx="4752975" cy="30008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350" b="1" dirty="0" smtClean="0">
                <a:solidFill>
                  <a:srgbClr val="0000FF"/>
                </a:solidFill>
              </a:rPr>
              <a:t> Club Visioning Facilitation </a:t>
            </a:r>
          </a:p>
        </p:txBody>
      </p:sp>
    </p:spTree>
    <p:extLst>
      <p:ext uri="{BB962C8B-B14F-4D97-AF65-F5344CB8AC3E}">
        <p14:creationId xmlns:p14="http://schemas.microsoft.com/office/powerpoint/2010/main" xmlns="" val="1996977250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Calibri" pitchFamily="34" charset="0"/>
          <a:cs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7306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7620000" y="360363"/>
            <a:ext cx="1524000" cy="9683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prstClr val="white"/>
              </a:solidFill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prstClr val="white"/>
              </a:solidFill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382000" y="6492875"/>
            <a:ext cx="762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400" b="0">
                <a:solidFill>
                  <a:schemeClr val="accent1"/>
                </a:solidFill>
                <a:latin typeface="+mj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90A17C-4B70-49EB-B98F-15369E7D8E21}" type="slidenum">
              <a:rPr lang="en-US">
                <a:solidFill>
                  <a:srgbClr val="0F6FC6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F6FC6"/>
              </a:solidFill>
            </a:endParaRPr>
          </a:p>
        </p:txBody>
      </p:sp>
      <p:pic>
        <p:nvPicPr>
          <p:cNvPr id="2059" name="Picture 20" descr="Rotary VISION 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77125" y="457200"/>
            <a:ext cx="166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6140450" y="0"/>
            <a:ext cx="300355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b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prstClr val="white">
                    <a:lumMod val="85000"/>
                  </a:prstClr>
                </a:solidFill>
                <a:latin typeface="Times New Roman" pitchFamily="18" charset="0"/>
                <a:cs typeface="Times New Roman" pitchFamily="18" charset="0"/>
              </a:rPr>
              <a:t>© International Vision Facilitation Council</a:t>
            </a:r>
          </a:p>
        </p:txBody>
      </p:sp>
    </p:spTree>
    <p:extLst>
      <p:ext uri="{BB962C8B-B14F-4D97-AF65-F5344CB8AC3E}">
        <p14:creationId xmlns:p14="http://schemas.microsoft.com/office/powerpoint/2010/main" xmlns="" val="274342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0BD0D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0BD0D9"/>
        </a:buClr>
        <a:buFont typeface="Georgia" pitchFamily="18" charset="0"/>
        <a:buChar char="▫"/>
        <a:defRPr sz="2000" kern="1200">
          <a:solidFill>
            <a:srgbClr val="5959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6092825"/>
            <a:ext cx="76517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Box 2"/>
          <p:cNvSpPr txBox="1">
            <a:spLocks noChangeArrowheads="1"/>
          </p:cNvSpPr>
          <p:nvPr userDrawn="1"/>
        </p:nvSpPr>
        <p:spPr bwMode="auto">
          <a:xfrm>
            <a:off x="2555875" y="6381750"/>
            <a:ext cx="4752975" cy="3683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 smtClean="0">
                <a:solidFill>
                  <a:srgbClr val="0000FF"/>
                </a:solidFill>
              </a:rPr>
              <a:t> Club Visioning Facilitation </a:t>
            </a:r>
          </a:p>
        </p:txBody>
      </p:sp>
    </p:spTree>
    <p:extLst>
      <p:ext uri="{BB962C8B-B14F-4D97-AF65-F5344CB8AC3E}">
        <p14:creationId xmlns:p14="http://schemas.microsoft.com/office/powerpoint/2010/main" xmlns="" val="353478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512605"/>
            <a:ext cx="8458200" cy="197407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5400" dirty="0" smtClean="0"/>
              <a:t>Club Visioning</a:t>
            </a:r>
            <a:br>
              <a:rPr lang="en-US" sz="5400" dirty="0" smtClean="0"/>
            </a:br>
            <a:r>
              <a:rPr lang="en-US" sz="5400" dirty="0" smtClean="0"/>
              <a:t>Conference 2015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53530" y="4508758"/>
            <a:ext cx="662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32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Carol Jordan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32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Tony </a:t>
            </a:r>
            <a:r>
              <a:rPr lang="en-GB" sz="3200" b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Scaife</a:t>
            </a:r>
            <a:endParaRPr lang="en-GB" sz="3200" b="1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32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Keith </a:t>
            </a:r>
            <a:r>
              <a:rPr lang="en-GB" sz="3200" b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Harbage</a:t>
            </a:r>
            <a:endParaRPr lang="en-GB" sz="3200" b="1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b="1" dirty="0" smtClean="0">
                <a:solidFill>
                  <a:srgbClr val="0000FF"/>
                </a:solidFill>
              </a:rPr>
              <a:t>Visioning Sessions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68463" y="1196975"/>
            <a:ext cx="8975537" cy="4895850"/>
          </a:xfrm>
        </p:spPr>
        <p:txBody>
          <a:bodyPr/>
          <a:lstStyle/>
          <a:p>
            <a:pPr marL="365125" indent="-255588" eaLnBrk="1" hangingPunct="1"/>
            <a:r>
              <a:rPr lang="en-US" altLang="en-US" sz="2800" dirty="0" smtClean="0">
                <a:solidFill>
                  <a:srgbClr val="0000FF"/>
                </a:solidFill>
              </a:rPr>
              <a:t>Following an initial presentation to the club</a:t>
            </a:r>
          </a:p>
          <a:p>
            <a:pPr marL="365125" indent="-255588" eaLnBrk="1" hangingPunct="1"/>
            <a:r>
              <a:rPr lang="en-US" altLang="en-US" sz="2800" dirty="0" smtClean="0">
                <a:solidFill>
                  <a:srgbClr val="0000FF"/>
                </a:solidFill>
              </a:rPr>
              <a:t>Visioning sessions are Facilitated by the District Visioning team</a:t>
            </a:r>
          </a:p>
          <a:p>
            <a:pPr marL="365125" indent="-255588" eaLnBrk="1" hangingPunct="1"/>
            <a:r>
              <a:rPr lang="en-US" altLang="en-US" sz="2800" dirty="0" smtClean="0">
                <a:solidFill>
                  <a:srgbClr val="0000FF"/>
                </a:solidFill>
              </a:rPr>
              <a:t>Up to four hours – e.g. weekends, early evening – (whatever suits the club)</a:t>
            </a:r>
          </a:p>
          <a:p>
            <a:pPr marL="365125" indent="-255588" eaLnBrk="1" hangingPunct="1"/>
            <a:r>
              <a:rPr lang="en-US" altLang="en-US" sz="2800" dirty="0" smtClean="0">
                <a:solidFill>
                  <a:srgbClr val="0000FF"/>
                </a:solidFill>
              </a:rPr>
              <a:t>Uses a tried and tested methodology gets the group to answer the key planning questions</a:t>
            </a:r>
            <a:endParaRPr lang="en-US" altLang="en-US" sz="2000" b="1" dirty="0" smtClean="0">
              <a:solidFill>
                <a:srgbClr val="0000FF"/>
              </a:solidFill>
            </a:endParaRPr>
          </a:p>
          <a:p>
            <a:pPr lvl="1" eaLnBrk="1" hangingPunct="1"/>
            <a:r>
              <a:rPr lang="en-US" altLang="en-US" sz="2000" b="1" dirty="0" smtClean="0">
                <a:solidFill>
                  <a:srgbClr val="0000FF"/>
                </a:solidFill>
              </a:rPr>
              <a:t>Who are we?</a:t>
            </a:r>
          </a:p>
          <a:p>
            <a:pPr lvl="1" eaLnBrk="1" hangingPunct="1"/>
            <a:r>
              <a:rPr lang="en-US" altLang="en-US" sz="2000" b="1" dirty="0" smtClean="0">
                <a:solidFill>
                  <a:srgbClr val="0000FF"/>
                </a:solidFill>
              </a:rPr>
              <a:t>Where are we now?</a:t>
            </a:r>
          </a:p>
          <a:p>
            <a:pPr lvl="1" eaLnBrk="1" hangingPunct="1"/>
            <a:r>
              <a:rPr lang="en-US" altLang="en-US" sz="2000" b="1" dirty="0" smtClean="0">
                <a:solidFill>
                  <a:srgbClr val="0000FF"/>
                </a:solidFill>
              </a:rPr>
              <a:t>Where do we want to be?</a:t>
            </a:r>
          </a:p>
          <a:p>
            <a:pPr lvl="1" eaLnBrk="1" hangingPunct="1"/>
            <a:r>
              <a:rPr lang="en-US" altLang="en-US" sz="2000" b="1" dirty="0" smtClean="0">
                <a:solidFill>
                  <a:srgbClr val="0000FF"/>
                </a:solidFill>
              </a:rPr>
              <a:t>How will we get there?</a:t>
            </a:r>
          </a:p>
          <a:p>
            <a:pPr lvl="1" eaLnBrk="1" hangingPunct="1"/>
            <a:r>
              <a:rPr lang="en-US" altLang="en-US" sz="2000" b="1" dirty="0" smtClean="0">
                <a:solidFill>
                  <a:srgbClr val="0000FF"/>
                </a:solidFill>
              </a:rPr>
              <a:t>How will we know when we</a:t>
            </a:r>
            <a:r>
              <a:rPr lang="en-GB" altLang="en-US" sz="2000" b="1" dirty="0" smtClean="0">
                <a:solidFill>
                  <a:srgbClr val="0000FF"/>
                </a:solidFill>
                <a:ea typeface="MS PGothic" panose="020B0600070205080204" pitchFamily="34" charset="-128"/>
              </a:rPr>
              <a:t>’</a:t>
            </a:r>
            <a:r>
              <a:rPr lang="en-US" altLang="ja-JP" sz="2000" b="1" dirty="0" smtClean="0">
                <a:solidFill>
                  <a:srgbClr val="0000FF"/>
                </a:solidFill>
                <a:ea typeface="MS PGothic" panose="020B0600070205080204" pitchFamily="34" charset="-128"/>
              </a:rPr>
              <a:t>ve arrived?</a:t>
            </a:r>
            <a:r>
              <a:rPr lang="en-US" altLang="en-US" sz="2000" b="1" dirty="0" smtClean="0">
                <a:solidFill>
                  <a:srgbClr val="0000FF"/>
                </a:solidFill>
              </a:rPr>
              <a:t> </a:t>
            </a:r>
          </a:p>
          <a:p>
            <a:pPr marL="365125" indent="-255588" eaLnBrk="1" hangingPunct="1"/>
            <a:endParaRPr lang="en-US" altLang="en-US" sz="2000" dirty="0" smtClean="0"/>
          </a:p>
          <a:p>
            <a:pPr marL="365125" indent="-255588" eaLnBrk="1" hangingPunct="1"/>
            <a:endParaRPr lang="en-US" altLang="en-US" sz="2000" dirty="0" smtClean="0"/>
          </a:p>
        </p:txBody>
      </p:sp>
      <p:sp>
        <p:nvSpPr>
          <p:cNvPr id="25604" name="Slide Number Placeholder 1"/>
          <p:cNvSpPr txBox="1">
            <a:spLocks noGrp="1"/>
          </p:cNvSpPr>
          <p:nvPr/>
        </p:nvSpPr>
        <p:spPr bwMode="auto">
          <a:xfrm>
            <a:off x="8382000" y="6492875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15A3A842-7A6C-4AB2-8CE1-2665466FB492}" type="slidenum">
              <a:rPr lang="en-US" altLang="en-US" sz="1400" smtClean="0">
                <a:solidFill>
                  <a:srgbClr val="BBE0E3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10</a:t>
            </a:fld>
            <a:endParaRPr lang="en-US" altLang="en-US" sz="1400" dirty="0" smtClean="0">
              <a:solidFill>
                <a:srgbClr val="BBE0E3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25605" name="Picture 6" descr="http://www.featuredrivendevelopment.com/files/images/img_f1db0ab02d89534202b768ba400de73c.preview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1739" y="4703739"/>
            <a:ext cx="2419830" cy="1814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Visioning Sessions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484313"/>
            <a:ext cx="8229600" cy="4324350"/>
          </a:xfrm>
        </p:spPr>
        <p:txBody>
          <a:bodyPr/>
          <a:lstStyle/>
          <a:p>
            <a:pPr marL="107950" indent="0" eaLnBrk="1" hangingPunct="1">
              <a:buFontTx/>
              <a:buNone/>
            </a:pPr>
            <a:r>
              <a:rPr lang="en-US" altLang="en-US" b="1" dirty="0" smtClean="0">
                <a:solidFill>
                  <a:srgbClr val="0000FF"/>
                </a:solidFill>
              </a:rPr>
              <a:t>Topics covered during the session include:</a:t>
            </a:r>
          </a:p>
          <a:p>
            <a:pPr marL="107950" indent="0" eaLnBrk="1" hangingPunct="1">
              <a:buFontTx/>
              <a:buNone/>
            </a:pPr>
            <a:endParaRPr lang="en-US" altLang="en-US" sz="2000" b="1" dirty="0" smtClean="0">
              <a:solidFill>
                <a:srgbClr val="0000FF"/>
              </a:solidFill>
            </a:endParaRPr>
          </a:p>
          <a:p>
            <a:pPr marL="457200" lvl="1" indent="0" eaLnBrk="1" hangingPunct="1">
              <a:buFontTx/>
              <a:buNone/>
            </a:pPr>
            <a:r>
              <a:rPr lang="en-US" altLang="en-US" sz="3200" dirty="0" smtClean="0">
                <a:solidFill>
                  <a:srgbClr val="0000FF"/>
                </a:solidFill>
              </a:rPr>
              <a:t>A) Membership</a:t>
            </a:r>
          </a:p>
          <a:p>
            <a:pPr marL="457200" lvl="1" indent="0" eaLnBrk="1" hangingPunct="1">
              <a:buFontTx/>
              <a:buNone/>
            </a:pPr>
            <a:r>
              <a:rPr lang="en-US" altLang="en-US" sz="3200" dirty="0" smtClean="0">
                <a:solidFill>
                  <a:srgbClr val="0000FF"/>
                </a:solidFill>
              </a:rPr>
              <a:t>B) What do we stand for in the community</a:t>
            </a:r>
          </a:p>
          <a:p>
            <a:pPr marL="457200" lvl="1" indent="0" eaLnBrk="1" hangingPunct="1">
              <a:buFontTx/>
              <a:buNone/>
            </a:pPr>
            <a:r>
              <a:rPr lang="en-US" altLang="en-US" sz="3200" dirty="0" smtClean="0">
                <a:solidFill>
                  <a:srgbClr val="0000FF"/>
                </a:solidFill>
              </a:rPr>
              <a:t>C) Club size and attributes</a:t>
            </a:r>
          </a:p>
          <a:p>
            <a:pPr marL="457200" lvl="1" indent="0" eaLnBrk="1" hangingPunct="1">
              <a:buFontTx/>
              <a:buNone/>
            </a:pPr>
            <a:r>
              <a:rPr lang="en-US" altLang="en-US" sz="3200" dirty="0" smtClean="0">
                <a:solidFill>
                  <a:srgbClr val="0000FF"/>
                </a:solidFill>
              </a:rPr>
              <a:t>D) All Avenues of Service</a:t>
            </a:r>
          </a:p>
          <a:p>
            <a:pPr marL="457200" lvl="1" indent="0" eaLnBrk="1" hangingPunct="1">
              <a:buFontTx/>
              <a:buNone/>
            </a:pPr>
            <a:r>
              <a:rPr lang="en-US" altLang="en-US" sz="3200" dirty="0" smtClean="0">
                <a:solidFill>
                  <a:srgbClr val="0000FF"/>
                </a:solidFill>
              </a:rPr>
              <a:t>E) Foundation Success</a:t>
            </a:r>
          </a:p>
          <a:p>
            <a:pPr marL="457200" lvl="1" indent="0" eaLnBrk="1" hangingPunct="1">
              <a:buFontTx/>
              <a:buNone/>
            </a:pPr>
            <a:r>
              <a:rPr lang="en-US" altLang="en-US" sz="3200" dirty="0" smtClean="0">
                <a:solidFill>
                  <a:srgbClr val="0000FF"/>
                </a:solidFill>
              </a:rPr>
              <a:t>F) Public Image</a:t>
            </a:r>
          </a:p>
          <a:p>
            <a:pPr marL="107950" indent="0" eaLnBrk="1" hangingPunct="1"/>
            <a:endParaRPr lang="en-US" altLang="en-US" sz="2800" dirty="0" smtClean="0"/>
          </a:p>
          <a:p>
            <a:pPr marL="107950" indent="0" eaLnBrk="1" hangingPunct="1"/>
            <a:endParaRPr lang="en-US" altLang="en-US" sz="4000" dirty="0" smtClean="0"/>
          </a:p>
          <a:p>
            <a:pPr marL="107950" indent="0" eaLnBrk="1" hangingPunct="1"/>
            <a:endParaRPr lang="en-US" altLang="en-US" sz="4000" dirty="0" smtClean="0"/>
          </a:p>
        </p:txBody>
      </p:sp>
      <p:sp>
        <p:nvSpPr>
          <p:cNvPr id="26628" name="Slide Number Placeholder 1"/>
          <p:cNvSpPr txBox="1">
            <a:spLocks noGrp="1"/>
          </p:cNvSpPr>
          <p:nvPr/>
        </p:nvSpPr>
        <p:spPr bwMode="auto">
          <a:xfrm>
            <a:off x="8382000" y="6492875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2F3827A5-15F8-49F4-90A7-5D691FA6788C}" type="slidenum">
              <a:rPr lang="en-US" altLang="en-US" sz="1400" smtClean="0">
                <a:solidFill>
                  <a:srgbClr val="BBE0E3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11</a:t>
            </a:fld>
            <a:endParaRPr lang="en-US" altLang="en-US" sz="1400" dirty="0" smtClean="0">
              <a:solidFill>
                <a:srgbClr val="BBE0E3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26629" name="Picture 6" descr="https://encrypted-tbn2.gstatic.com/images?q=tbn:ANd9GcRb_zOVu1ehS5KrNyxzfgnShbkZOW63XWldatcUdGtbURVMzm-oC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163" y="3429000"/>
            <a:ext cx="3779837" cy="283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0000FF"/>
                </a:solidFill>
              </a:rPr>
              <a:t>Visioning Session - output</a:t>
            </a:r>
            <a:r>
              <a:rPr lang="en-US" sz="6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</p:txBody>
      </p:sp>
      <p:sp>
        <p:nvSpPr>
          <p:cNvPr id="27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4294967295"/>
          </p:nvPr>
        </p:nvSpPr>
        <p:spPr>
          <a:xfrm>
            <a:off x="304800" y="1341438"/>
            <a:ext cx="8534400" cy="4324350"/>
          </a:xfrm>
        </p:spPr>
        <p:txBody>
          <a:bodyPr/>
          <a:lstStyle/>
          <a:p>
            <a:pPr marL="411163" indent="-255588"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 b="1" dirty="0" smtClean="0">
                <a:solidFill>
                  <a:srgbClr val="0000FF"/>
                </a:solidFill>
              </a:rPr>
              <a:t>A Club Vision is a living management tool that:</a:t>
            </a:r>
          </a:p>
          <a:p>
            <a:pPr marL="411163" indent="-255588"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800" b="1" dirty="0" smtClean="0">
              <a:solidFill>
                <a:srgbClr val="0000FF"/>
              </a:solidFill>
            </a:endParaRPr>
          </a:p>
          <a:p>
            <a:pPr marL="1069975" lvl="1" indent="-51435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00FF"/>
                </a:solidFill>
              </a:rPr>
              <a:t>Defines a shared commitment</a:t>
            </a:r>
          </a:p>
          <a:p>
            <a:pPr marL="1069975" lvl="1" indent="-51435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00FF"/>
                </a:solidFill>
              </a:rPr>
              <a:t>Provides long-term direction</a:t>
            </a:r>
          </a:p>
          <a:p>
            <a:pPr marL="1069975" lvl="1" indent="-51435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00FF"/>
                </a:solidFill>
              </a:rPr>
              <a:t>Creates a framework to establish goals and objectives</a:t>
            </a:r>
          </a:p>
          <a:p>
            <a:pPr marL="1069975" lvl="1" indent="-51435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00FF"/>
                </a:solidFill>
              </a:rPr>
              <a:t>Optimises use of resources</a:t>
            </a:r>
          </a:p>
        </p:txBody>
      </p:sp>
      <p:sp>
        <p:nvSpPr>
          <p:cNvPr id="27652" name="Slide Number Placeholder 1"/>
          <p:cNvSpPr txBox="1">
            <a:spLocks noGrp="1"/>
          </p:cNvSpPr>
          <p:nvPr/>
        </p:nvSpPr>
        <p:spPr bwMode="auto">
          <a:xfrm>
            <a:off x="8382000" y="6492875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AE30A101-52CD-4FCD-8A99-6F0EF7B1D2AA}" type="slidenum">
              <a:rPr lang="en-US" altLang="en-US" sz="1400" smtClean="0">
                <a:solidFill>
                  <a:srgbClr val="BBE0E3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12</a:t>
            </a:fld>
            <a:endParaRPr lang="en-US" altLang="en-US" sz="1400" dirty="0" smtClean="0">
              <a:solidFill>
                <a:srgbClr val="BBE0E3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27653" name="Picture 6" descr="http://www.innovationacademy4u.com/wp-content/uploads/2012/10/business-pla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1863" y="4005263"/>
            <a:ext cx="2852737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b="1" dirty="0" smtClean="0">
                <a:solidFill>
                  <a:srgbClr val="0000FF"/>
                </a:solidFill>
              </a:rPr>
              <a:t>Visioning follow-up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196975"/>
            <a:ext cx="8534400" cy="4324350"/>
          </a:xfrm>
        </p:spPr>
        <p:txBody>
          <a:bodyPr/>
          <a:lstStyle/>
          <a:p>
            <a:pPr marL="365125" indent="-255588" eaLnBrk="1" hangingPunct="1">
              <a:buFontTx/>
              <a:buNone/>
            </a:pPr>
            <a:r>
              <a:rPr lang="en-US" altLang="en-US" sz="2800" b="1" dirty="0" smtClean="0">
                <a:solidFill>
                  <a:srgbClr val="0000FF"/>
                </a:solidFill>
              </a:rPr>
              <a:t>Structured next steps to be completed by the Club</a:t>
            </a:r>
          </a:p>
          <a:p>
            <a:pPr marL="365125" indent="-255588" eaLnBrk="1" hangingPunct="1">
              <a:buFontTx/>
              <a:buNone/>
            </a:pPr>
            <a:endParaRPr lang="en-US" altLang="en-US" sz="2800" b="1" dirty="0" smtClean="0">
              <a:solidFill>
                <a:srgbClr val="0000FF"/>
              </a:solidFill>
            </a:endParaRPr>
          </a:p>
          <a:p>
            <a:pPr marL="365125" indent="-255588" eaLnBrk="1" hangingPunct="1"/>
            <a:r>
              <a:rPr lang="en-US" altLang="en-US" sz="2800" b="1" dirty="0" smtClean="0">
                <a:solidFill>
                  <a:srgbClr val="0000FF"/>
                </a:solidFill>
              </a:rPr>
              <a:t>Write Mission/Vision/Elevator Speech</a:t>
            </a:r>
          </a:p>
          <a:p>
            <a:pPr marL="365125" indent="-255588" eaLnBrk="1" hangingPunct="1"/>
            <a:endParaRPr lang="en-US" altLang="en-US" sz="2800" b="1" dirty="0" smtClean="0">
              <a:solidFill>
                <a:srgbClr val="0000FF"/>
              </a:solidFill>
            </a:endParaRPr>
          </a:p>
          <a:p>
            <a:pPr marL="365125" indent="-255588" eaLnBrk="1" hangingPunct="1"/>
            <a:r>
              <a:rPr lang="en-US" altLang="en-US" sz="2800" b="1" dirty="0" smtClean="0">
                <a:solidFill>
                  <a:srgbClr val="0000FF"/>
                </a:solidFill>
              </a:rPr>
              <a:t>Present at club business meeting-gain consensus</a:t>
            </a:r>
          </a:p>
          <a:p>
            <a:pPr marL="365125" indent="-255588" eaLnBrk="1" hangingPunct="1"/>
            <a:endParaRPr lang="en-US" altLang="en-US" sz="2800" b="1" dirty="0" smtClean="0">
              <a:solidFill>
                <a:srgbClr val="0000FF"/>
              </a:solidFill>
            </a:endParaRPr>
          </a:p>
          <a:p>
            <a:pPr marL="365125" indent="-255588" eaLnBrk="1" hangingPunct="1"/>
            <a:r>
              <a:rPr lang="en-US" altLang="en-US" sz="2800" b="1" dirty="0" smtClean="0">
                <a:solidFill>
                  <a:srgbClr val="0000FF"/>
                </a:solidFill>
              </a:rPr>
              <a:t>Create 3-5 year plan </a:t>
            </a:r>
          </a:p>
          <a:p>
            <a:pPr marL="365125" indent="-255588" eaLnBrk="1" hangingPunct="1"/>
            <a:endParaRPr lang="en-US" altLang="en-US" sz="2800" b="1" dirty="0" smtClean="0">
              <a:solidFill>
                <a:srgbClr val="0000FF"/>
              </a:solidFill>
            </a:endParaRPr>
          </a:p>
          <a:p>
            <a:pPr marL="365125" indent="-255588" eaLnBrk="1" hangingPunct="1"/>
            <a:r>
              <a:rPr lang="en-US" altLang="en-US" sz="2800" b="1" dirty="0" smtClean="0">
                <a:solidFill>
                  <a:srgbClr val="0000FF"/>
                </a:solidFill>
              </a:rPr>
              <a:t>Breakdown into Annual Goals</a:t>
            </a:r>
          </a:p>
        </p:txBody>
      </p:sp>
      <p:sp>
        <p:nvSpPr>
          <p:cNvPr id="48132" name="Slide Number Placeholder 1"/>
          <p:cNvSpPr txBox="1">
            <a:spLocks noGrp="1"/>
          </p:cNvSpPr>
          <p:nvPr/>
        </p:nvSpPr>
        <p:spPr bwMode="auto">
          <a:xfrm>
            <a:off x="8382000" y="6492875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F243765F-37D8-4BD9-8622-0A78502EC874}" type="slidenum">
              <a:rPr lang="en-US" altLang="en-US" sz="1400" smtClean="0">
                <a:solidFill>
                  <a:srgbClr val="BBE0E3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13</a:t>
            </a:fld>
            <a:endParaRPr lang="en-US" altLang="en-US" sz="1400" dirty="0" smtClean="0">
              <a:solidFill>
                <a:srgbClr val="BBE0E3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48133" name="Picture 6" descr="https://encrypted-tbn1.gstatic.com/images?q=tbn:ANd9GcQ0sSS3PFkB-7Dfr28bEOHR7VgO-ox2KuDPgWF_9BHQq8G6A0X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094288"/>
            <a:ext cx="1763712" cy="176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7200" y="274638"/>
            <a:ext cx="5843588" cy="1143000"/>
          </a:xfrm>
        </p:spPr>
        <p:txBody>
          <a:bodyPr/>
          <a:lstStyle/>
          <a:p>
            <a:pPr eaLnBrk="1" hangingPunct="1"/>
            <a:r>
              <a:rPr lang="en-US" altLang="en-US" sz="4000" b="1" dirty="0" smtClean="0">
                <a:solidFill>
                  <a:srgbClr val="0000FF"/>
                </a:solidFill>
              </a:rPr>
              <a:t>The Benefits….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7352" y="1265555"/>
            <a:ext cx="8394700" cy="4656231"/>
          </a:xfrm>
        </p:spPr>
        <p:txBody>
          <a:bodyPr/>
          <a:lstStyle/>
          <a:p>
            <a:pPr marL="365125" indent="-255588" eaLnBrk="1" hangingPunct="1">
              <a:lnSpc>
                <a:spcPct val="120000"/>
              </a:lnSpc>
              <a:buFontTx/>
              <a:buNone/>
            </a:pPr>
            <a:endParaRPr lang="en-US" altLang="en-US" b="1" dirty="0" smtClean="0">
              <a:solidFill>
                <a:srgbClr val="0000FF"/>
              </a:solidFill>
            </a:endParaRPr>
          </a:p>
          <a:p>
            <a:pPr marL="365125" indent="-255588" eaLnBrk="1" hangingPunct="1">
              <a:lnSpc>
                <a:spcPct val="120000"/>
              </a:lnSpc>
              <a:buFontTx/>
              <a:buNone/>
            </a:pPr>
            <a:r>
              <a:rPr lang="en-US" altLang="en-US" b="1" dirty="0" smtClean="0">
                <a:solidFill>
                  <a:srgbClr val="0000FF"/>
                </a:solidFill>
              </a:rPr>
              <a:t>Through the Visioning process you’ll gain . . .</a:t>
            </a:r>
          </a:p>
          <a:p>
            <a:pPr marL="365125" indent="-255588" eaLnBrk="1" hangingPunct="1">
              <a:lnSpc>
                <a:spcPct val="120000"/>
              </a:lnSpc>
            </a:pPr>
            <a:r>
              <a:rPr lang="en-US" altLang="en-US" sz="2800" dirty="0" smtClean="0">
                <a:solidFill>
                  <a:srgbClr val="0000FF"/>
                </a:solidFill>
              </a:rPr>
              <a:t>An action plan and annual goals</a:t>
            </a:r>
          </a:p>
          <a:p>
            <a:pPr marL="365125" indent="-255588" eaLnBrk="1" hangingPunct="1">
              <a:lnSpc>
                <a:spcPct val="120000"/>
              </a:lnSpc>
            </a:pPr>
            <a:r>
              <a:rPr lang="en-US" altLang="en-US" sz="2800" dirty="0" smtClean="0">
                <a:solidFill>
                  <a:srgbClr val="0000FF"/>
                </a:solidFill>
              </a:rPr>
              <a:t>Clarity for Club members on </a:t>
            </a:r>
            <a:r>
              <a:rPr lang="ja-JP" altLang="en-US" sz="2800" dirty="0" smtClean="0">
                <a:solidFill>
                  <a:srgbClr val="0000FF"/>
                </a:solidFill>
              </a:rPr>
              <a:t>“</a:t>
            </a:r>
            <a:r>
              <a:rPr lang="en-US" altLang="ja-JP" sz="2800" dirty="0" smtClean="0">
                <a:solidFill>
                  <a:srgbClr val="0000FF"/>
                </a:solidFill>
              </a:rPr>
              <a:t>what we stand for</a:t>
            </a:r>
            <a:r>
              <a:rPr lang="ja-JP" altLang="en-US" sz="2800" dirty="0" smtClean="0">
                <a:solidFill>
                  <a:srgbClr val="0000FF"/>
                </a:solidFill>
              </a:rPr>
              <a:t>”</a:t>
            </a:r>
            <a:r>
              <a:rPr lang="en-GB" altLang="ja-JP" sz="2800" dirty="0">
                <a:solidFill>
                  <a:srgbClr val="0000FF"/>
                </a:solidFill>
              </a:rPr>
              <a:t> </a:t>
            </a:r>
            <a:endParaRPr lang="ja-JP" altLang="en-US" sz="2800" dirty="0" smtClean="0">
              <a:solidFill>
                <a:srgbClr val="0000FF"/>
              </a:solidFill>
            </a:endParaRPr>
          </a:p>
          <a:p>
            <a:pPr marL="365125" indent="-255588" eaLnBrk="1" hangingPunct="1">
              <a:lnSpc>
                <a:spcPct val="120000"/>
              </a:lnSpc>
            </a:pPr>
            <a:r>
              <a:rPr lang="en-US" altLang="ja-JP" sz="2800" dirty="0" smtClean="0">
                <a:solidFill>
                  <a:srgbClr val="0000FF"/>
                </a:solidFill>
              </a:rPr>
              <a:t>A “vision” to recruit and retain</a:t>
            </a:r>
          </a:p>
          <a:p>
            <a:pPr marL="365125" indent="-255588" eaLnBrk="1" hangingPunct="1">
              <a:lnSpc>
                <a:spcPct val="120000"/>
              </a:lnSpc>
            </a:pPr>
            <a:r>
              <a:rPr lang="en-US" altLang="en-US" sz="2800" dirty="0">
                <a:solidFill>
                  <a:srgbClr val="0000FF"/>
                </a:solidFill>
              </a:rPr>
              <a:t>Continuity in projects/decision making</a:t>
            </a:r>
          </a:p>
          <a:p>
            <a:pPr marL="365125" indent="-255588" eaLnBrk="1" hangingPunct="1">
              <a:lnSpc>
                <a:spcPct val="120000"/>
              </a:lnSpc>
            </a:pPr>
            <a:endParaRPr lang="en-US" altLang="ja-JP" sz="2800" b="1" dirty="0" smtClean="0">
              <a:solidFill>
                <a:srgbClr val="0000FF"/>
              </a:solidFill>
            </a:endParaRPr>
          </a:p>
          <a:p>
            <a:pPr marL="365125" indent="-255588" eaLnBrk="1" hangingPunct="1"/>
            <a:endParaRPr lang="en-US" altLang="en-US" sz="3400" dirty="0" smtClean="0"/>
          </a:p>
          <a:p>
            <a:pPr marL="365125" indent="-255588" eaLnBrk="1" hangingPunct="1">
              <a:lnSpc>
                <a:spcPct val="120000"/>
              </a:lnSpc>
            </a:pPr>
            <a:endParaRPr lang="en-US" altLang="en-US" sz="4000" dirty="0" smtClean="0"/>
          </a:p>
          <a:p>
            <a:pPr marL="365125" indent="-255588" eaLnBrk="1" hangingPunct="1"/>
            <a:endParaRPr lang="en-US" altLang="en-US" sz="4000" dirty="0" smtClean="0"/>
          </a:p>
          <a:p>
            <a:pPr marL="365125" indent="-255588" eaLnBrk="1" hangingPunct="1"/>
            <a:endParaRPr lang="en-US" altLang="en-US" sz="4000" dirty="0" smtClean="0"/>
          </a:p>
        </p:txBody>
      </p:sp>
      <p:sp>
        <p:nvSpPr>
          <p:cNvPr id="49157" name="Slide Number Placeholder 1"/>
          <p:cNvSpPr txBox="1">
            <a:spLocks noGrp="1"/>
          </p:cNvSpPr>
          <p:nvPr/>
        </p:nvSpPr>
        <p:spPr bwMode="auto">
          <a:xfrm>
            <a:off x="8382000" y="6492875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E5DE6AFB-73B0-459C-9125-4D5F48F42493}" type="slidenum">
              <a:rPr lang="en-US" altLang="en-US" sz="1400" smtClean="0">
                <a:solidFill>
                  <a:srgbClr val="BBE0E3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14</a:t>
            </a:fld>
            <a:endParaRPr lang="en-US" altLang="en-US" sz="1400" dirty="0" smtClean="0">
              <a:solidFill>
                <a:srgbClr val="BBE0E3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6" descr="http://www.nuwave-tech.com/Portals/76464/images/next%20step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538" y="3875088"/>
            <a:ext cx="4537075" cy="254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9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 smtClean="0">
                <a:solidFill>
                  <a:srgbClr val="0000FF"/>
                </a:solidFill>
              </a:rPr>
              <a:t>Next steps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0825" y="1573213"/>
            <a:ext cx="8512175" cy="4324350"/>
          </a:xfrm>
        </p:spPr>
        <p:txBody>
          <a:bodyPr/>
          <a:lstStyle/>
          <a:p>
            <a:pPr marL="365125" indent="-255588" eaLnBrk="1" hangingPunct="1">
              <a:lnSpc>
                <a:spcPct val="120000"/>
              </a:lnSpc>
            </a:pPr>
            <a:r>
              <a:rPr lang="en-US" altLang="en-US" sz="2800" dirty="0" smtClean="0">
                <a:solidFill>
                  <a:srgbClr val="0000FF"/>
                </a:solidFill>
              </a:rPr>
              <a:t>Discuss as a Club whether you want to get involved in Visioning</a:t>
            </a:r>
          </a:p>
          <a:p>
            <a:pPr marL="365125" indent="-255588" eaLnBrk="1" hangingPunct="1">
              <a:lnSpc>
                <a:spcPct val="120000"/>
              </a:lnSpc>
            </a:pPr>
            <a:r>
              <a:rPr lang="en-US" altLang="en-US" sz="2800" dirty="0" smtClean="0">
                <a:solidFill>
                  <a:srgbClr val="0000FF"/>
                </a:solidFill>
              </a:rPr>
              <a:t>Get commitment from current and future leaders</a:t>
            </a:r>
          </a:p>
          <a:p>
            <a:pPr marL="365125" indent="-255588" eaLnBrk="1" hangingPunct="1">
              <a:lnSpc>
                <a:spcPct val="120000"/>
              </a:lnSpc>
            </a:pPr>
            <a:r>
              <a:rPr lang="en-US" altLang="en-US" sz="2800" dirty="0" smtClean="0">
                <a:solidFill>
                  <a:srgbClr val="0000FF"/>
                </a:solidFill>
              </a:rPr>
              <a:t>Appoint a Club Visioning Champion who will co-ordinate the process for your Club</a:t>
            </a:r>
          </a:p>
          <a:p>
            <a:pPr marL="365125" indent="-255588" eaLnBrk="1" hangingPunct="1">
              <a:lnSpc>
                <a:spcPct val="120000"/>
              </a:lnSpc>
            </a:pPr>
            <a:r>
              <a:rPr lang="en-US" altLang="en-US" sz="2800" dirty="0" smtClean="0">
                <a:solidFill>
                  <a:srgbClr val="0000FF"/>
                </a:solidFill>
              </a:rPr>
              <a:t>Invite the District Team in </a:t>
            </a:r>
          </a:p>
          <a:p>
            <a:pPr marL="365125" indent="-255588" eaLnBrk="1" hangingPunct="1">
              <a:lnSpc>
                <a:spcPct val="120000"/>
              </a:lnSpc>
            </a:pPr>
            <a:r>
              <a:rPr lang="en-US" altLang="en-US" sz="2800" dirty="0" smtClean="0">
                <a:solidFill>
                  <a:srgbClr val="0000FF"/>
                </a:solidFill>
              </a:rPr>
              <a:t>Get Visioning…</a:t>
            </a:r>
            <a:endParaRPr lang="en-US" altLang="en-US" sz="4000" dirty="0" smtClean="0"/>
          </a:p>
        </p:txBody>
      </p:sp>
      <p:sp>
        <p:nvSpPr>
          <p:cNvPr id="50181" name="Slide Number Placeholder 1"/>
          <p:cNvSpPr txBox="1">
            <a:spLocks noGrp="1"/>
          </p:cNvSpPr>
          <p:nvPr/>
        </p:nvSpPr>
        <p:spPr bwMode="auto">
          <a:xfrm>
            <a:off x="8382000" y="6492875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8C3E09A9-AB68-4656-8B31-4A4C1B62FE6C}" type="slidenum">
              <a:rPr lang="en-US" altLang="en-US" sz="1400" smtClean="0">
                <a:solidFill>
                  <a:srgbClr val="BBE0E3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15</a:t>
            </a:fld>
            <a:endParaRPr lang="en-US" altLang="en-US" sz="1400" dirty="0" smtClean="0">
              <a:solidFill>
                <a:srgbClr val="BBE0E3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Visioning in 1040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Visioning events held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Bradford West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Ilkley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Knaresborough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Leeds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Ripon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Visioning events planned: 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Haworth &amp; Worth Valley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    17 November 2015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Roundhay (TBC)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738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>Summary of Reflections on the Visioning Process So Far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Confidential – what is said in the Club stays in the Club</a:t>
            </a:r>
          </a:p>
          <a:p>
            <a:r>
              <a:rPr lang="en-GB" dirty="0" smtClean="0"/>
              <a:t>Largely positive  experience:</a:t>
            </a:r>
          </a:p>
          <a:p>
            <a:pPr lvl="1"/>
            <a:r>
              <a:rPr lang="en-GB" dirty="0" smtClean="0"/>
              <a:t> </a:t>
            </a:r>
            <a:r>
              <a:rPr lang="en-GB" dirty="0" smtClean="0">
                <a:solidFill>
                  <a:schemeClr val="tx1"/>
                </a:solidFill>
              </a:rPr>
              <a:t>ALL  present are involved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No histrionics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Common themes: all inter-related</a:t>
            </a:r>
          </a:p>
          <a:p>
            <a:pPr lvl="2"/>
            <a:r>
              <a:rPr lang="en-GB" dirty="0" smtClean="0">
                <a:solidFill>
                  <a:schemeClr val="tx1"/>
                </a:solidFill>
              </a:rPr>
              <a:t>Meetings – timing and structure</a:t>
            </a:r>
          </a:p>
          <a:p>
            <a:pPr lvl="2"/>
            <a:r>
              <a:rPr lang="en-GB" dirty="0" smtClean="0">
                <a:solidFill>
                  <a:schemeClr val="tx1"/>
                </a:solidFill>
              </a:rPr>
              <a:t>Recruitment of new members: especially younger/working</a:t>
            </a:r>
          </a:p>
          <a:p>
            <a:pPr lvl="2"/>
            <a:r>
              <a:rPr lang="en-GB" dirty="0" smtClean="0">
                <a:solidFill>
                  <a:schemeClr val="tx1"/>
                </a:solidFill>
              </a:rPr>
              <a:t>Role &amp; Image: service projects; PR &amp; Marketing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DEDC-71A0-47FE-BDC9-9737251334F8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72945"/>
            <a:ext cx="8458200" cy="1470025"/>
          </a:xfrm>
        </p:spPr>
        <p:txBody>
          <a:bodyPr/>
          <a:lstStyle/>
          <a:p>
            <a:r>
              <a:rPr lang="en-GB" dirty="0" smtClean="0"/>
              <a:t>For More Information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352865"/>
            <a:ext cx="8097140" cy="1752600"/>
          </a:xfrm>
        </p:spPr>
        <p:txBody>
          <a:bodyPr/>
          <a:lstStyle/>
          <a:p>
            <a:r>
              <a:rPr lang="en-GB" dirty="0" smtClean="0"/>
              <a:t>Contact	Paul Simpson</a:t>
            </a:r>
          </a:p>
          <a:p>
            <a:r>
              <a:rPr lang="en-GB" dirty="0" smtClean="0"/>
              <a:t>E’Mail		</a:t>
            </a:r>
            <a:r>
              <a:rPr lang="en-GB" dirty="0"/>
              <a:t>p</a:t>
            </a:r>
            <a:r>
              <a:rPr lang="en-GB" dirty="0" smtClean="0"/>
              <a:t>aulsimpson@btinternet.co</a:t>
            </a:r>
            <a:r>
              <a:rPr lang="en-GB" dirty="0"/>
              <a:t>m</a:t>
            </a:r>
            <a:endParaRPr lang="en-GB" dirty="0" smtClean="0"/>
          </a:p>
          <a:p>
            <a:r>
              <a:rPr lang="en-GB" dirty="0" smtClean="0"/>
              <a:t>Mobile	07967 645969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F2C157-B336-47D2-AD10-486D2FCB3ADC}" type="slidenum">
              <a:rPr lang="en-US" smtClean="0">
                <a:solidFill>
                  <a:srgbClr val="0F6FC6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F6F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025164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15674"/>
            <a:ext cx="8458200" cy="1470025"/>
          </a:xfrm>
        </p:spPr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F2C157-B336-47D2-AD10-486D2FCB3ADC}" type="slidenum">
              <a:rPr lang="en-US" smtClean="0">
                <a:solidFill>
                  <a:srgbClr val="0F6FC6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0F6F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132591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 txBox="1">
            <a:spLocks noGrp="1"/>
          </p:cNvSpPr>
          <p:nvPr/>
        </p:nvSpPr>
        <p:spPr bwMode="auto">
          <a:xfrm>
            <a:off x="8382000" y="6492875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7071DD32-7CE2-44AF-B0E2-5F82214D6B55}" type="slidenum">
              <a:rPr lang="en-US" altLang="en-US" sz="1400" smtClean="0">
                <a:solidFill>
                  <a:srgbClr val="BBE0E3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</a:t>
            </a:fld>
            <a:endParaRPr lang="en-US" altLang="en-US" sz="1400" dirty="0" smtClean="0">
              <a:solidFill>
                <a:srgbClr val="BBE0E3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8313" y="765175"/>
            <a:ext cx="4391025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922338" indent="-2190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base" hangingPunct="1">
              <a:spcAft>
                <a:spcPts val="1200"/>
              </a:spcAft>
              <a:buFont typeface="Wingdings" panose="05000000000000000000" pitchFamily="2" charset="2"/>
              <a:buNone/>
            </a:pPr>
            <a:r>
              <a:rPr lang="ja-JP" altLang="en-US" sz="2800" b="1" i="1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“</a:t>
            </a:r>
            <a:r>
              <a:rPr lang="en-US" altLang="ja-JP" sz="2800" b="1" i="1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Rotary is not an organisation for retrospection.  It is rather one whose worth and purpose lie in future activity rather than past performance.</a:t>
            </a:r>
            <a:r>
              <a:rPr lang="ja-JP" altLang="en-US" sz="2800" b="1" i="1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”</a:t>
            </a:r>
            <a:endParaRPr lang="en-US" altLang="ja-JP" sz="2800" b="1" i="1" dirty="0" smtClean="0">
              <a:solidFill>
                <a:srgbClr val="0000FF"/>
              </a:solidFill>
              <a:cs typeface="Times New Roman" panose="02020603050405020304" pitchFamily="18" charset="0"/>
            </a:endParaRPr>
          </a:p>
          <a:p>
            <a:pPr lvl="2" algn="r" eaLnBrk="1" fontAlgn="base" hangingPunct="1"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en-US" sz="2000" dirty="0" smtClean="0">
                <a:solidFill>
                  <a:srgbClr val="00000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- Paul Harris </a:t>
            </a:r>
          </a:p>
          <a:p>
            <a:pPr lvl="2" algn="r" eaLnBrk="1" fontAlgn="base" hangingPunct="1">
              <a:spcAft>
                <a:spcPts val="1200"/>
              </a:spcAft>
              <a:buFont typeface="Wingdings" panose="05000000000000000000" pitchFamily="2" charset="2"/>
              <a:buNone/>
            </a:pPr>
            <a:r>
              <a:rPr lang="en-US" altLang="en-US" sz="2000" dirty="0" smtClean="0">
                <a:solidFill>
                  <a:srgbClr val="00000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Founder of Rotary International</a:t>
            </a:r>
          </a:p>
        </p:txBody>
      </p:sp>
      <p:pic>
        <p:nvPicPr>
          <p:cNvPr id="14340" name="Picture 5" descr="http://www.kanerotaryclub.com/images/pau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38738" y="0"/>
            <a:ext cx="3971925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81491"/>
            <a:ext cx="8458200" cy="1470025"/>
          </a:xfrm>
        </p:spPr>
        <p:txBody>
          <a:bodyPr/>
          <a:lstStyle/>
          <a:p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F2C157-B336-47D2-AD10-486D2FCB3ADC}" type="slidenum">
              <a:rPr lang="en-US" smtClean="0">
                <a:solidFill>
                  <a:srgbClr val="0F6FC6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0F6F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971005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6" descr="http://simply-tango.us/wp-content/uploads/2012/02/lifeagenda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0784" y="0"/>
            <a:ext cx="7691216" cy="5949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95472" y="1520802"/>
            <a:ext cx="2870966" cy="3733757"/>
          </a:xfrm>
        </p:spPr>
        <p:txBody>
          <a:bodyPr/>
          <a:lstStyle/>
          <a:p>
            <a:pPr marL="365125" indent="-255588" eaLnBrk="1" hangingPunct="1"/>
            <a:r>
              <a:rPr lang="en-US" altLang="en-US" sz="2400" dirty="0" smtClean="0"/>
              <a:t>What is Visioning?</a:t>
            </a:r>
          </a:p>
          <a:p>
            <a:pPr marL="365125" indent="-255588" eaLnBrk="1" hangingPunct="1"/>
            <a:endParaRPr lang="en-US" altLang="en-US" sz="2400" dirty="0" smtClean="0"/>
          </a:p>
          <a:p>
            <a:pPr marL="365125" indent="-255588" eaLnBrk="1" hangingPunct="1"/>
            <a:r>
              <a:rPr lang="en-US" altLang="en-US" sz="2400" dirty="0" smtClean="0"/>
              <a:t>What could it mean for your Club?</a:t>
            </a:r>
          </a:p>
          <a:p>
            <a:pPr marL="365125" indent="-255588" eaLnBrk="1" hangingPunct="1"/>
            <a:endParaRPr lang="en-US" altLang="ja-JP" sz="2400" dirty="0" smtClean="0"/>
          </a:p>
          <a:p>
            <a:pPr marL="365125" indent="-255588" eaLnBrk="1" hangingPunct="1"/>
            <a:r>
              <a:rPr lang="en-US" altLang="en-US" sz="2400" dirty="0" smtClean="0"/>
              <a:t>Next steps</a:t>
            </a:r>
          </a:p>
          <a:p>
            <a:pPr marL="365125" indent="-255588" eaLnBrk="1" hangingPunct="1"/>
            <a:endParaRPr lang="en-US" altLang="en-US" sz="2400" dirty="0" smtClean="0"/>
          </a:p>
          <a:p>
            <a:pPr marL="365125" indent="-255588" eaLnBrk="1" hangingPunct="1"/>
            <a:r>
              <a:rPr lang="en-US" altLang="en-US" sz="2400" dirty="0" smtClean="0"/>
              <a:t>Questions…</a:t>
            </a:r>
          </a:p>
        </p:txBody>
      </p:sp>
      <p:sp>
        <p:nvSpPr>
          <p:cNvPr id="15364" name="Slide Number Placeholder 1"/>
          <p:cNvSpPr txBox="1">
            <a:spLocks noGrp="1"/>
          </p:cNvSpPr>
          <p:nvPr/>
        </p:nvSpPr>
        <p:spPr bwMode="auto">
          <a:xfrm>
            <a:off x="8382000" y="6492875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F89F2738-A4F5-444F-9123-59E89E187E20}" type="slidenum">
              <a:rPr lang="en-US" altLang="en-US" sz="1400" smtClean="0">
                <a:solidFill>
                  <a:srgbClr val="BBE0E3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3</a:t>
            </a:fld>
            <a:endParaRPr lang="en-US" altLang="en-US" sz="1400" dirty="0" smtClean="0">
              <a:solidFill>
                <a:srgbClr val="BBE0E3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5365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621383" y="354086"/>
            <a:ext cx="4468042" cy="942934"/>
          </a:xfrm>
        </p:spPr>
        <p:txBody>
          <a:bodyPr/>
          <a:lstStyle/>
          <a:p>
            <a:pPr eaLnBrk="1" hangingPunct="1"/>
            <a:r>
              <a:rPr lang="en-US" altLang="en-US" sz="3600" b="1" dirty="0" smtClean="0"/>
              <a:t>We’ll cover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 smtClean="0">
                <a:solidFill>
                  <a:srgbClr val="0000FF"/>
                </a:solidFill>
              </a:rPr>
              <a:t>Visioning is…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08000" y="1628775"/>
            <a:ext cx="8229600" cy="4324350"/>
          </a:xfrm>
        </p:spPr>
        <p:txBody>
          <a:bodyPr/>
          <a:lstStyle/>
          <a:p>
            <a:pPr marL="365125" indent="-255588" eaLnBrk="1" hangingPunct="1"/>
            <a:r>
              <a:rPr lang="en-US" altLang="en-US" dirty="0" smtClean="0">
                <a:solidFill>
                  <a:srgbClr val="0000FF"/>
                </a:solidFill>
              </a:rPr>
              <a:t>A structured process to help members develop a plan for the future of their Club</a:t>
            </a:r>
          </a:p>
          <a:p>
            <a:pPr marL="365125" indent="-255588" eaLnBrk="1" hangingPunct="1"/>
            <a:endParaRPr lang="en-US" altLang="en-US" dirty="0" smtClean="0">
              <a:solidFill>
                <a:srgbClr val="0000FF"/>
              </a:solidFill>
            </a:endParaRPr>
          </a:p>
          <a:p>
            <a:pPr marL="365125" indent="-255588" eaLnBrk="1" hangingPunct="1"/>
            <a:r>
              <a:rPr lang="en-US" altLang="en-US" dirty="0" smtClean="0">
                <a:solidFill>
                  <a:srgbClr val="0000FF"/>
                </a:solidFill>
              </a:rPr>
              <a:t>A way to move Clubs up the ‘vibrancy scale’</a:t>
            </a:r>
          </a:p>
          <a:p>
            <a:pPr marL="365125" indent="-255588" eaLnBrk="1" hangingPunct="1"/>
            <a:endParaRPr lang="en-US" altLang="ja-JP" dirty="0" smtClean="0">
              <a:solidFill>
                <a:srgbClr val="0000FF"/>
              </a:solidFill>
            </a:endParaRPr>
          </a:p>
          <a:p>
            <a:pPr marL="365125" indent="-255588" eaLnBrk="1" hangingPunct="1"/>
            <a:r>
              <a:rPr lang="en-US" altLang="en-US" dirty="0" smtClean="0">
                <a:solidFill>
                  <a:srgbClr val="0000FF"/>
                </a:solidFill>
              </a:rPr>
              <a:t>An ongoing process</a:t>
            </a:r>
          </a:p>
          <a:p>
            <a:pPr marL="365125" indent="-255588" eaLnBrk="1" hangingPunct="1"/>
            <a:endParaRPr lang="en-US" altLang="en-US" sz="2800" dirty="0" smtClean="0"/>
          </a:p>
        </p:txBody>
      </p:sp>
      <p:sp>
        <p:nvSpPr>
          <p:cNvPr id="16388" name="Slide Number Placeholder 1"/>
          <p:cNvSpPr txBox="1">
            <a:spLocks noGrp="1"/>
          </p:cNvSpPr>
          <p:nvPr/>
        </p:nvSpPr>
        <p:spPr bwMode="auto">
          <a:xfrm>
            <a:off x="8382000" y="6492875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C1E2EB01-CB75-487D-B6DE-F7FC919A5E38}" type="slidenum">
              <a:rPr lang="en-US" altLang="en-US" sz="1400" smtClean="0">
                <a:solidFill>
                  <a:srgbClr val="BBE0E3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4</a:t>
            </a:fld>
            <a:endParaRPr lang="en-US" altLang="en-US" sz="1400" dirty="0" smtClean="0">
              <a:solidFill>
                <a:srgbClr val="BBE0E3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16389" name="Picture 6" descr="http://www.bajajcapital.com/aboutus/img/visi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7458" y="3943234"/>
            <a:ext cx="3634955" cy="2355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0000FF"/>
                </a:solidFill>
              </a:rPr>
              <a:t>Visioning is not…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398707"/>
            <a:ext cx="8229600" cy="4324350"/>
          </a:xfrm>
        </p:spPr>
        <p:txBody>
          <a:bodyPr/>
          <a:lstStyle/>
          <a:p>
            <a:pPr marL="365125" indent="-255588" eaLnBrk="1" hangingPunct="1"/>
            <a:r>
              <a:rPr lang="en-US" altLang="en-US" dirty="0" smtClean="0">
                <a:solidFill>
                  <a:srgbClr val="0000FF"/>
                </a:solidFill>
              </a:rPr>
              <a:t>Just about getting new members</a:t>
            </a:r>
          </a:p>
          <a:p>
            <a:pPr marL="365125" indent="-255588" eaLnBrk="1" hangingPunct="1"/>
            <a:endParaRPr lang="en-US" altLang="en-US" sz="3600" dirty="0" smtClean="0">
              <a:solidFill>
                <a:srgbClr val="0000FF"/>
              </a:solidFill>
            </a:endParaRPr>
          </a:p>
          <a:p>
            <a:pPr marL="365125" indent="-255588" eaLnBrk="1" hangingPunct="1"/>
            <a:r>
              <a:rPr lang="en-US" altLang="en-US" dirty="0" smtClean="0">
                <a:solidFill>
                  <a:srgbClr val="0000FF"/>
                </a:solidFill>
              </a:rPr>
              <a:t>Something you will be told to do by RI, RIBI or the District</a:t>
            </a:r>
          </a:p>
          <a:p>
            <a:pPr marL="365125" indent="-255588" eaLnBrk="1" hangingPunct="1"/>
            <a:endParaRPr lang="en-US" altLang="ja-JP" dirty="0" smtClean="0">
              <a:solidFill>
                <a:srgbClr val="0000FF"/>
              </a:solidFill>
            </a:endParaRPr>
          </a:p>
          <a:p>
            <a:pPr marL="365125" indent="-255588" eaLnBrk="1" hangingPunct="1"/>
            <a:r>
              <a:rPr lang="en-US" altLang="en-US" dirty="0" smtClean="0">
                <a:solidFill>
                  <a:srgbClr val="0000FF"/>
                </a:solidFill>
              </a:rPr>
              <a:t>A quick fix</a:t>
            </a:r>
          </a:p>
          <a:p>
            <a:pPr marL="365125" indent="-255588" eaLnBrk="1" hangingPunct="1"/>
            <a:endParaRPr lang="en-US" altLang="en-US" sz="4000" dirty="0" smtClean="0"/>
          </a:p>
        </p:txBody>
      </p:sp>
      <p:sp>
        <p:nvSpPr>
          <p:cNvPr id="18436" name="Slide Number Placeholder 1"/>
          <p:cNvSpPr txBox="1">
            <a:spLocks noGrp="1"/>
          </p:cNvSpPr>
          <p:nvPr/>
        </p:nvSpPr>
        <p:spPr bwMode="auto">
          <a:xfrm>
            <a:off x="8382000" y="6492875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C044E393-CE14-4558-914C-CBD4495EAF33}" type="slidenum">
              <a:rPr lang="en-US" altLang="en-US" sz="1400" smtClean="0">
                <a:solidFill>
                  <a:srgbClr val="BBE0E3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5</a:t>
            </a:fld>
            <a:endParaRPr lang="en-US" altLang="en-US" sz="1400" dirty="0" smtClean="0">
              <a:solidFill>
                <a:srgbClr val="BBE0E3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18437" name="Picture 6" descr="http://www.bajajcapital.com/aboutus/img/visi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53903" y="3649846"/>
            <a:ext cx="4088510" cy="26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 smtClean="0">
                <a:solidFill>
                  <a:srgbClr val="0000FF"/>
                </a:solidFill>
              </a:rPr>
              <a:t>So why is a plan needed?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1628775"/>
            <a:ext cx="6264275" cy="4525963"/>
          </a:xfrm>
        </p:spPr>
        <p:txBody>
          <a:bodyPr/>
          <a:lstStyle/>
          <a:p>
            <a:pPr marL="365125" indent="-255588" eaLnBrk="1" hangingPunct="1"/>
            <a:r>
              <a:rPr lang="en-US" altLang="en-US" dirty="0" smtClean="0">
                <a:solidFill>
                  <a:srgbClr val="0000FF"/>
                </a:solidFill>
              </a:rPr>
              <a:t>Tradition of annual cycles has not been effective</a:t>
            </a:r>
          </a:p>
          <a:p>
            <a:pPr marL="365125" indent="-255588" eaLnBrk="1" hangingPunct="1"/>
            <a:endParaRPr lang="en-US" altLang="en-US" dirty="0" smtClean="0">
              <a:solidFill>
                <a:srgbClr val="0000FF"/>
              </a:solidFill>
            </a:endParaRPr>
          </a:p>
          <a:p>
            <a:pPr marL="365125" indent="-255588" eaLnBrk="1" hangingPunct="1"/>
            <a:r>
              <a:rPr lang="en-US" altLang="en-US" dirty="0" smtClean="0">
                <a:solidFill>
                  <a:srgbClr val="0000FF"/>
                </a:solidFill>
              </a:rPr>
              <a:t>Need for greater Continuity, Consistency and Consensus</a:t>
            </a:r>
          </a:p>
          <a:p>
            <a:pPr marL="365125" indent="-255588" eaLnBrk="1" hangingPunct="1"/>
            <a:endParaRPr lang="en-US" altLang="en-US" dirty="0" smtClean="0">
              <a:solidFill>
                <a:srgbClr val="0000FF"/>
              </a:solidFill>
            </a:endParaRPr>
          </a:p>
          <a:p>
            <a:pPr marL="365125" indent="-255588" eaLnBrk="1" hangingPunct="1"/>
            <a:r>
              <a:rPr lang="en-US" altLang="en-US" dirty="0" smtClean="0">
                <a:solidFill>
                  <a:srgbClr val="0000FF"/>
                </a:solidFill>
              </a:rPr>
              <a:t>Ability of ALL club members to shape the focus of the club </a:t>
            </a:r>
          </a:p>
        </p:txBody>
      </p:sp>
      <p:sp>
        <p:nvSpPr>
          <p:cNvPr id="19460" name="Slide Number Placeholder 1"/>
          <p:cNvSpPr txBox="1">
            <a:spLocks noGrp="1"/>
          </p:cNvSpPr>
          <p:nvPr/>
        </p:nvSpPr>
        <p:spPr bwMode="auto">
          <a:xfrm>
            <a:off x="8382000" y="6492875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E5D8889F-80C3-49DA-832C-E0BCCAD0E102}" type="slidenum">
              <a:rPr lang="en-US" altLang="en-US" sz="1400" smtClean="0">
                <a:solidFill>
                  <a:srgbClr val="BBE0E3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6</a:t>
            </a:fld>
            <a:endParaRPr lang="en-US" altLang="en-US" sz="1400" dirty="0" smtClean="0">
              <a:solidFill>
                <a:srgbClr val="BBE0E3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19461" name="Picture 6" descr="http://www.biocareers.com/uploads/Images/Got%20a%20Pla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4113" y="2578358"/>
            <a:ext cx="2909887" cy="291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t"/>
          <a:lstStyle/>
          <a:p>
            <a:pPr eaLnBrk="1" hangingPunct="1"/>
            <a:r>
              <a:rPr lang="en-US" altLang="en-US" sz="4000" b="1" dirty="0" smtClean="0">
                <a:solidFill>
                  <a:srgbClr val="0000FF"/>
                </a:solidFill>
              </a:rPr>
              <a:t>Effective clubs are able to…</a:t>
            </a:r>
          </a:p>
        </p:txBody>
      </p:sp>
      <p:sp>
        <p:nvSpPr>
          <p:cNvPr id="20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half" idx="4294967295"/>
          </p:nvPr>
        </p:nvSpPr>
        <p:spPr>
          <a:xfrm>
            <a:off x="539750" y="1196975"/>
            <a:ext cx="4319588" cy="4525963"/>
          </a:xfrm>
        </p:spPr>
        <p:txBody>
          <a:bodyPr/>
          <a:lstStyle/>
          <a:p>
            <a:pPr marL="411163" indent="-255588" eaLnBrk="1" hangingPunct="1">
              <a:lnSpc>
                <a:spcPct val="90000"/>
              </a:lnSpc>
            </a:pPr>
            <a:r>
              <a:rPr lang="en-US" altLang="en-US" sz="3000" dirty="0" smtClean="0">
                <a:solidFill>
                  <a:srgbClr val="0000FF"/>
                </a:solidFill>
              </a:rPr>
              <a:t>Sustain and Increase Membership</a:t>
            </a:r>
          </a:p>
          <a:p>
            <a:pPr marL="411163" indent="-255588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600" dirty="0" smtClean="0">
              <a:solidFill>
                <a:srgbClr val="0000FF"/>
              </a:solidFill>
            </a:endParaRPr>
          </a:p>
          <a:p>
            <a:pPr marL="411163" indent="-255588" eaLnBrk="1" hangingPunct="1">
              <a:lnSpc>
                <a:spcPct val="90000"/>
              </a:lnSpc>
            </a:pPr>
            <a:r>
              <a:rPr lang="en-US" altLang="en-US" sz="3000" dirty="0" smtClean="0">
                <a:solidFill>
                  <a:srgbClr val="0000FF"/>
                </a:solidFill>
              </a:rPr>
              <a:t>Implement Successful Service Projects</a:t>
            </a:r>
          </a:p>
          <a:p>
            <a:pPr marL="411163" indent="-255588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600" dirty="0" smtClean="0">
              <a:solidFill>
                <a:srgbClr val="0000FF"/>
              </a:solidFill>
            </a:endParaRPr>
          </a:p>
          <a:p>
            <a:pPr marL="411163" indent="-255588" eaLnBrk="1" hangingPunct="1">
              <a:lnSpc>
                <a:spcPct val="90000"/>
              </a:lnSpc>
            </a:pPr>
            <a:r>
              <a:rPr lang="en-US" altLang="en-US" sz="3000" dirty="0" smtClean="0">
                <a:solidFill>
                  <a:srgbClr val="0000FF"/>
                </a:solidFill>
              </a:rPr>
              <a:t>Support The Rotary Foundation</a:t>
            </a:r>
          </a:p>
          <a:p>
            <a:pPr marL="411163" indent="-255588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600" dirty="0" smtClean="0">
              <a:solidFill>
                <a:srgbClr val="0000FF"/>
              </a:solidFill>
            </a:endParaRPr>
          </a:p>
          <a:p>
            <a:pPr marL="411163" indent="-255588" eaLnBrk="1" hangingPunct="1">
              <a:lnSpc>
                <a:spcPct val="90000"/>
              </a:lnSpc>
            </a:pPr>
            <a:r>
              <a:rPr lang="en-US" altLang="en-US" sz="3000" dirty="0" smtClean="0">
                <a:solidFill>
                  <a:srgbClr val="0000FF"/>
                </a:solidFill>
              </a:rPr>
              <a:t>Develop Leaders Beyond the Club Level</a:t>
            </a:r>
          </a:p>
        </p:txBody>
      </p:sp>
      <p:sp>
        <p:nvSpPr>
          <p:cNvPr id="20484" name="Slide Number Placeholder 1"/>
          <p:cNvSpPr txBox="1">
            <a:spLocks noGrp="1"/>
          </p:cNvSpPr>
          <p:nvPr/>
        </p:nvSpPr>
        <p:spPr bwMode="auto">
          <a:xfrm>
            <a:off x="8382000" y="6492875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E002D773-8528-4043-94EA-6EE0766B6A2D}" type="slidenum">
              <a:rPr lang="en-US" altLang="en-US" sz="1400" smtClean="0">
                <a:solidFill>
                  <a:srgbClr val="BBE0E3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7</a:t>
            </a:fld>
            <a:endParaRPr lang="en-US" altLang="en-US" sz="1400" dirty="0" smtClean="0">
              <a:solidFill>
                <a:srgbClr val="BBE0E3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20485" name="Picture 5" descr="C:\Documents and Settings\Greg\Local Settings\Temporary Internet Files\Content.IE5\FBP3LBD4\MPj0433151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265238"/>
            <a:ext cx="1600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5" descr="poliodos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420938"/>
            <a:ext cx="1676400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7" descr="https://riweb.rotaryintl.org/Donor_XML/images/contribution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635375"/>
            <a:ext cx="2066925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rot="10800000">
            <a:off x="6457950" y="4792663"/>
            <a:ext cx="838200" cy="1587"/>
          </a:xfrm>
          <a:prstGeom prst="straightConnector1">
            <a:avLst/>
          </a:prstGeom>
          <a:ln w="38100">
            <a:solidFill>
              <a:schemeClr val="accent1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489" name="Picture 14" descr="http://www.rotaryonline.org.uk/.a/6a01543277afd5970c015435b48bc1970c-800wi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19750" y="4738688"/>
            <a:ext cx="240506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 b="1" dirty="0" smtClean="0">
                <a:solidFill>
                  <a:srgbClr val="0000FF"/>
                </a:solidFill>
              </a:rPr>
              <a:t>What could this mean for </a:t>
            </a:r>
            <a:br>
              <a:rPr lang="en-US" altLang="en-US" sz="3600" b="1" dirty="0" smtClean="0">
                <a:solidFill>
                  <a:srgbClr val="0000FF"/>
                </a:solidFill>
              </a:rPr>
            </a:br>
            <a:r>
              <a:rPr lang="en-US" altLang="en-US" sz="3600" b="1" dirty="0" smtClean="0">
                <a:solidFill>
                  <a:srgbClr val="0000FF"/>
                </a:solidFill>
              </a:rPr>
              <a:t>Your Club?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2000250"/>
            <a:ext cx="8229600" cy="4324350"/>
          </a:xfrm>
        </p:spPr>
        <p:txBody>
          <a:bodyPr/>
          <a:lstStyle/>
          <a:p>
            <a:pPr marL="109537" indent="0" eaLnBrk="1" hangingPunct="1">
              <a:buFontTx/>
              <a:buNone/>
              <a:defRPr/>
            </a:pPr>
            <a:r>
              <a:rPr lang="en-US" b="1" dirty="0" smtClean="0">
                <a:solidFill>
                  <a:srgbClr val="0000FF"/>
                </a:solidFill>
              </a:rPr>
              <a:t>The courage to challenge yourselves and to Create:</a:t>
            </a:r>
          </a:p>
          <a:p>
            <a:pPr marL="109537" indent="0" eaLnBrk="1" hangingPunct="1">
              <a:buFontTx/>
              <a:buNone/>
              <a:defRPr/>
            </a:pPr>
            <a:endParaRPr lang="en-US" b="1" dirty="0" smtClean="0">
              <a:solidFill>
                <a:srgbClr val="0000FF"/>
              </a:solidFill>
            </a:endParaRPr>
          </a:p>
          <a:p>
            <a:pPr marL="566737" indent="-457200" eaLnBrk="1" hangingPunct="1">
              <a:defRPr/>
            </a:pPr>
            <a:r>
              <a:rPr lang="en-US" dirty="0" smtClean="0">
                <a:solidFill>
                  <a:srgbClr val="0000FF"/>
                </a:solidFill>
              </a:rPr>
              <a:t>More Visibility</a:t>
            </a:r>
          </a:p>
          <a:p>
            <a:pPr marL="365125" indent="-255588" eaLnBrk="1" hangingPunct="1">
              <a:defRPr/>
            </a:pPr>
            <a:r>
              <a:rPr lang="en-US" dirty="0" smtClean="0">
                <a:solidFill>
                  <a:srgbClr val="0000FF"/>
                </a:solidFill>
              </a:rPr>
              <a:t>  More Members</a:t>
            </a:r>
          </a:p>
          <a:p>
            <a:pPr marL="365125" indent="-255588" eaLnBrk="1" hangingPunct="1">
              <a:defRPr/>
            </a:pPr>
            <a:r>
              <a:rPr lang="en-US" dirty="0" smtClean="0">
                <a:solidFill>
                  <a:srgbClr val="0000FF"/>
                </a:solidFill>
              </a:rPr>
              <a:t>  A More Vibrant Club</a:t>
            </a:r>
          </a:p>
          <a:p>
            <a:pPr marL="365125" indent="-255588" eaLnBrk="1" hangingPunct="1">
              <a:defRPr/>
            </a:pPr>
            <a:endParaRPr lang="en-US" b="1" dirty="0" smtClean="0">
              <a:solidFill>
                <a:srgbClr val="0000FF"/>
              </a:solidFill>
            </a:endParaRPr>
          </a:p>
          <a:p>
            <a:pPr marL="109537" indent="0" eaLnBrk="1" hangingPunct="1">
              <a:buNone/>
              <a:defRPr/>
            </a:pPr>
            <a:endParaRPr lang="en-US" b="1" dirty="0" smtClean="0">
              <a:solidFill>
                <a:srgbClr val="0000FF"/>
              </a:solidFill>
            </a:endParaRPr>
          </a:p>
          <a:p>
            <a:pPr marL="365125" indent="-255588" eaLnBrk="1" hangingPunct="1">
              <a:defRPr/>
            </a:pPr>
            <a:endParaRPr lang="en-US" sz="2800" dirty="0" smtClean="0"/>
          </a:p>
        </p:txBody>
      </p:sp>
      <p:sp>
        <p:nvSpPr>
          <p:cNvPr id="23556" name="Slide Number Placeholder 1"/>
          <p:cNvSpPr txBox="1">
            <a:spLocks noGrp="1"/>
          </p:cNvSpPr>
          <p:nvPr/>
        </p:nvSpPr>
        <p:spPr bwMode="auto">
          <a:xfrm>
            <a:off x="8382000" y="6492875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0FE1F6A1-170D-49A7-BC63-28A0357EFE1E}" type="slidenum">
              <a:rPr lang="en-US" altLang="en-US" sz="1400" smtClean="0">
                <a:solidFill>
                  <a:srgbClr val="BBE0E3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8</a:t>
            </a:fld>
            <a:endParaRPr lang="en-US" altLang="en-US" sz="1400" dirty="0" smtClean="0">
              <a:solidFill>
                <a:srgbClr val="BBE0E3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0975" y="44450"/>
            <a:ext cx="4391025" cy="1143000"/>
          </a:xfrm>
        </p:spPr>
        <p:txBody>
          <a:bodyPr/>
          <a:lstStyle/>
          <a:p>
            <a:pPr eaLnBrk="1" hangingPunct="1"/>
            <a:r>
              <a:rPr lang="en-US" altLang="en-US" sz="4000" b="1" dirty="0" smtClean="0">
                <a:solidFill>
                  <a:srgbClr val="0000FF"/>
                </a:solidFill>
              </a:rPr>
              <a:t>The Visioning process</a:t>
            </a:r>
          </a:p>
        </p:txBody>
      </p:sp>
      <p:sp>
        <p:nvSpPr>
          <p:cNvPr id="24579" name="Slide Number Placeholder 3"/>
          <p:cNvSpPr txBox="1">
            <a:spLocks noGrp="1"/>
          </p:cNvSpPr>
          <p:nvPr/>
        </p:nvSpPr>
        <p:spPr bwMode="auto">
          <a:xfrm>
            <a:off x="8382000" y="6492875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35CD22E3-E57C-4A63-B2A2-6FFB4F22120D}" type="slidenum">
              <a:rPr lang="en-US" altLang="en-US" sz="1400" smtClean="0">
                <a:solidFill>
                  <a:srgbClr val="BBE0E3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9</a:t>
            </a:fld>
            <a:endParaRPr lang="en-US" altLang="en-US" sz="1400" dirty="0" smtClean="0">
              <a:solidFill>
                <a:srgbClr val="BBE0E3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20550" name="Text Box 6"/>
          <p:cNvSpPr txBox="1">
            <a:spLocks noChangeArrowheads="1"/>
          </p:cNvSpPr>
          <p:nvPr/>
        </p:nvSpPr>
        <p:spPr bwMode="auto">
          <a:xfrm>
            <a:off x="6046788" y="3367088"/>
            <a:ext cx="12684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59AAF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Vision</a:t>
            </a:r>
          </a:p>
        </p:txBody>
      </p:sp>
      <p:sp>
        <p:nvSpPr>
          <p:cNvPr id="620551" name="Text Box 7"/>
          <p:cNvSpPr txBox="1">
            <a:spLocks noChangeArrowheads="1"/>
          </p:cNvSpPr>
          <p:nvPr/>
        </p:nvSpPr>
        <p:spPr bwMode="auto">
          <a:xfrm>
            <a:off x="3371850" y="5943600"/>
            <a:ext cx="3181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59AAF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Long Range Plan</a:t>
            </a:r>
          </a:p>
        </p:txBody>
      </p:sp>
      <p:sp>
        <p:nvSpPr>
          <p:cNvPr id="620552" name="Text Box 8"/>
          <p:cNvSpPr txBox="1">
            <a:spLocks noChangeArrowheads="1"/>
          </p:cNvSpPr>
          <p:nvPr/>
        </p:nvSpPr>
        <p:spPr bwMode="auto">
          <a:xfrm>
            <a:off x="714375" y="3214688"/>
            <a:ext cx="37052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59AAF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Actions &amp; Programs</a:t>
            </a:r>
          </a:p>
        </p:txBody>
      </p:sp>
      <p:sp>
        <p:nvSpPr>
          <p:cNvPr id="24583" name="AutoShape 9"/>
          <p:cNvSpPr>
            <a:spLocks noChangeArrowheads="1"/>
          </p:cNvSpPr>
          <p:nvPr/>
        </p:nvSpPr>
        <p:spPr bwMode="auto">
          <a:xfrm rot="6332048">
            <a:off x="5743575" y="3868738"/>
            <a:ext cx="2706687" cy="16970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84" name="AutoShape 10"/>
          <p:cNvSpPr>
            <a:spLocks noChangeArrowheads="1"/>
          </p:cNvSpPr>
          <p:nvPr/>
        </p:nvSpPr>
        <p:spPr bwMode="auto">
          <a:xfrm rot="-7979402">
            <a:off x="1552575" y="4124325"/>
            <a:ext cx="2546350" cy="1600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85" name="AutoShape 11"/>
          <p:cNvSpPr>
            <a:spLocks noChangeArrowheads="1"/>
          </p:cNvSpPr>
          <p:nvPr/>
        </p:nvSpPr>
        <p:spPr bwMode="auto">
          <a:xfrm rot="-1380459">
            <a:off x="3259138" y="966788"/>
            <a:ext cx="2546350" cy="1600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586" name="Picture 11" descr="http://www.fotosearch.com/bthumb/ARP/ARP117/STUF_54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495800"/>
            <a:ext cx="2054225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7" name="Picture 23" descr="C:\Users\Toshiba\AppData\Local\Microsoft\Windows\Temporary Internet Files\Content.IE5\C3X29GZA\MC90029972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00200"/>
            <a:ext cx="1814513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8" name="Picture 29" descr="C:\Users\Toshiba\AppData\Local\Microsoft\Windows\Temporary Internet Files\Content.IE5\1DH3VWOO\MC90029970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5867400" y="1447800"/>
            <a:ext cx="161607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20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20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20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0550" grpId="0"/>
      <p:bldP spid="620551" grpId="0"/>
      <p:bldP spid="620552" grpId="0"/>
      <p:bldP spid="24583" grpId="0" animBg="1"/>
      <p:bldP spid="24584" grpId="0" animBg="1"/>
      <p:bldP spid="24585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3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rba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1176</Words>
  <Application>Microsoft Office PowerPoint</Application>
  <PresentationFormat>On-screen Show (4:3)</PresentationFormat>
  <Paragraphs>246</Paragraphs>
  <Slides>20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35_Default Design</vt:lpstr>
      <vt:lpstr>Urban</vt:lpstr>
      <vt:lpstr>Default Design</vt:lpstr>
      <vt:lpstr>Club Visioning Conference 2015 </vt:lpstr>
      <vt:lpstr>Slide 2</vt:lpstr>
      <vt:lpstr>We’ll cover</vt:lpstr>
      <vt:lpstr>Visioning is…</vt:lpstr>
      <vt:lpstr>Visioning is not…</vt:lpstr>
      <vt:lpstr>So why is a plan needed?</vt:lpstr>
      <vt:lpstr>Effective clubs are able to…</vt:lpstr>
      <vt:lpstr>What could this mean for  Your Club?</vt:lpstr>
      <vt:lpstr>The Visioning process</vt:lpstr>
      <vt:lpstr>Visioning Sessions</vt:lpstr>
      <vt:lpstr>Visioning Sessions</vt:lpstr>
      <vt:lpstr>Visioning Session - output </vt:lpstr>
      <vt:lpstr>Visioning follow-up</vt:lpstr>
      <vt:lpstr>The Benefits….</vt:lpstr>
      <vt:lpstr>Next steps</vt:lpstr>
      <vt:lpstr>Visioning in 1040</vt:lpstr>
      <vt:lpstr>Summary of Reflections on the Visioning Process So Far</vt:lpstr>
      <vt:lpstr>For More Information</vt:lpstr>
      <vt:lpstr>Questions?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Club Visioning RC Roundhay + Leeds Group Clubs</dc:title>
  <dc:creator>Keith</dc:creator>
  <cp:lastModifiedBy>Kevin</cp:lastModifiedBy>
  <cp:revision>31</cp:revision>
  <dcterms:created xsi:type="dcterms:W3CDTF">2014-03-21T13:52:00Z</dcterms:created>
  <dcterms:modified xsi:type="dcterms:W3CDTF">2015-12-08T18:56:14Z</dcterms:modified>
</cp:coreProperties>
</file>