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77" r:id="rId2"/>
    <p:sldId id="267" r:id="rId3"/>
    <p:sldId id="266" r:id="rId4"/>
    <p:sldId id="268" r:id="rId5"/>
    <p:sldId id="270" r:id="rId6"/>
    <p:sldId id="271" r:id="rId7"/>
    <p:sldId id="278" r:id="rId8"/>
    <p:sldId id="275" r:id="rId9"/>
    <p:sldId id="279" r:id="rId10"/>
    <p:sldId id="274" r:id="rId11"/>
    <p:sldId id="280" r:id="rId12"/>
    <p:sldId id="282" r:id="rId13"/>
    <p:sldId id="283" r:id="rId14"/>
    <p:sldId id="272" r:id="rId15"/>
    <p:sldId id="27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C935FC-EDAE-41F7-9E9B-DC1C1FAED78C}" v="1" dt="2024-07-26T05:40:11.2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370"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C20BB3-3CCB-4FE5-991B-82F6BCB48AF3}" type="datetimeFigureOut">
              <a:rPr lang="en-US" smtClean="0"/>
              <a:t>7/26/2024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746DE6-3336-457D-A091-FA20AC1C536E}" type="slidenum">
              <a:rPr lang="en-US" smtClean="0"/>
              <a:t>‹#›</a:t>
            </a:fld>
            <a:endParaRPr lang="en-US"/>
          </a:p>
        </p:txBody>
      </p:sp>
    </p:spTree>
    <p:extLst>
      <p:ext uri="{BB962C8B-B14F-4D97-AF65-F5344CB8AC3E}">
        <p14:creationId xmlns:p14="http://schemas.microsoft.com/office/powerpoint/2010/main" val="1472939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0746DE6-3336-457D-A091-FA20AC1C536E}" type="slidenum">
              <a:rPr lang="en-US" smtClean="0"/>
              <a:t>2</a:t>
            </a:fld>
            <a:endParaRPr lang="en-US"/>
          </a:p>
        </p:txBody>
      </p:sp>
    </p:spTree>
    <p:extLst>
      <p:ext uri="{BB962C8B-B14F-4D97-AF65-F5344CB8AC3E}">
        <p14:creationId xmlns:p14="http://schemas.microsoft.com/office/powerpoint/2010/main" val="2232908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0746DE6-3336-457D-A091-FA20AC1C536E}" type="slidenum">
              <a:rPr lang="en-US" smtClean="0"/>
              <a:t>4</a:t>
            </a:fld>
            <a:endParaRPr lang="en-US"/>
          </a:p>
        </p:txBody>
      </p:sp>
    </p:spTree>
    <p:extLst>
      <p:ext uri="{BB962C8B-B14F-4D97-AF65-F5344CB8AC3E}">
        <p14:creationId xmlns:p14="http://schemas.microsoft.com/office/powerpoint/2010/main" val="1333689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0746DE6-3336-457D-A091-FA20AC1C536E}" type="slidenum">
              <a:rPr lang="en-US" smtClean="0"/>
              <a:t>5</a:t>
            </a:fld>
            <a:endParaRPr lang="en-US"/>
          </a:p>
        </p:txBody>
      </p:sp>
    </p:spTree>
    <p:extLst>
      <p:ext uri="{BB962C8B-B14F-4D97-AF65-F5344CB8AC3E}">
        <p14:creationId xmlns:p14="http://schemas.microsoft.com/office/powerpoint/2010/main" val="4048126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0746DE6-3336-457D-A091-FA20AC1C536E}" type="slidenum">
              <a:rPr lang="en-US" smtClean="0"/>
              <a:t>8</a:t>
            </a:fld>
            <a:endParaRPr lang="en-US"/>
          </a:p>
        </p:txBody>
      </p:sp>
    </p:spTree>
    <p:extLst>
      <p:ext uri="{BB962C8B-B14F-4D97-AF65-F5344CB8AC3E}">
        <p14:creationId xmlns:p14="http://schemas.microsoft.com/office/powerpoint/2010/main" val="2510375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0746DE6-3336-457D-A091-FA20AC1C536E}" type="slidenum">
              <a:rPr lang="en-US" smtClean="0"/>
              <a:t>11</a:t>
            </a:fld>
            <a:endParaRPr lang="en-US"/>
          </a:p>
        </p:txBody>
      </p:sp>
    </p:spTree>
    <p:extLst>
      <p:ext uri="{BB962C8B-B14F-4D97-AF65-F5344CB8AC3E}">
        <p14:creationId xmlns:p14="http://schemas.microsoft.com/office/powerpoint/2010/main" val="445351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0746DE6-3336-457D-A091-FA20AC1C536E}" type="slidenum">
              <a:rPr lang="en-US" smtClean="0"/>
              <a:t>12</a:t>
            </a:fld>
            <a:endParaRPr lang="en-US"/>
          </a:p>
        </p:txBody>
      </p:sp>
    </p:spTree>
    <p:extLst>
      <p:ext uri="{BB962C8B-B14F-4D97-AF65-F5344CB8AC3E}">
        <p14:creationId xmlns:p14="http://schemas.microsoft.com/office/powerpoint/2010/main" val="23205908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0746DE6-3336-457D-A091-FA20AC1C536E}" type="slidenum">
              <a:rPr lang="en-US" smtClean="0"/>
              <a:t>14</a:t>
            </a:fld>
            <a:endParaRPr lang="en-US"/>
          </a:p>
        </p:txBody>
      </p:sp>
    </p:spTree>
    <p:extLst>
      <p:ext uri="{BB962C8B-B14F-4D97-AF65-F5344CB8AC3E}">
        <p14:creationId xmlns:p14="http://schemas.microsoft.com/office/powerpoint/2010/main" val="5222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0746DE6-3336-457D-A091-FA20AC1C536E}" type="slidenum">
              <a:rPr lang="en-US" smtClean="0"/>
              <a:t>15</a:t>
            </a:fld>
            <a:endParaRPr lang="en-US"/>
          </a:p>
        </p:txBody>
      </p:sp>
    </p:spTree>
    <p:extLst>
      <p:ext uri="{BB962C8B-B14F-4D97-AF65-F5344CB8AC3E}">
        <p14:creationId xmlns:p14="http://schemas.microsoft.com/office/powerpoint/2010/main" val="18769397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4260" y="462455"/>
            <a:ext cx="10515600" cy="822263"/>
          </a:xfrm>
        </p:spPr>
        <p:txBody>
          <a:bodyPr>
            <a:normAutofit/>
          </a:bodyPr>
          <a:lstStyle>
            <a:lvl1pPr>
              <a:defRPr sz="3600">
                <a:solidFill>
                  <a:srgbClr val="D24726"/>
                </a:solidFill>
                <a:latin typeface="Segoe UI Light" panose="020B0502040204020203" pitchFamily="34" charset="0"/>
                <a:cs typeface="Segoe UI Light" panose="020B0502040204020203" pitchFamily="34" charset="0"/>
              </a:defRPr>
            </a:lvl1pPr>
          </a:lstStyle>
          <a:p>
            <a:r>
              <a:rPr lang="en-US"/>
              <a:t>Click to edit Master title style</a:t>
            </a:r>
          </a:p>
        </p:txBody>
      </p:sp>
      <p:sp>
        <p:nvSpPr>
          <p:cNvPr id="3" name="Content Placeholder 2"/>
          <p:cNvSpPr>
            <a:spLocks noGrp="1"/>
          </p:cNvSpPr>
          <p:nvPr>
            <p:ph idx="1"/>
          </p:nvPr>
        </p:nvSpPr>
        <p:spPr>
          <a:xfrm>
            <a:off x="838200" y="1625936"/>
            <a:ext cx="10515600" cy="4351338"/>
          </a:xfrm>
        </p:spPr>
        <p:txBody>
          <a:bodyPr/>
          <a:lstStyle>
            <a:lvl1pPr>
              <a:defRPr sz="1400" baseline="0">
                <a:solidFill>
                  <a:srgbClr val="595959"/>
                </a:solidFill>
                <a:latin typeface="Segoe UI Semilight" panose="020B0402040204020203" pitchFamily="34" charset="0"/>
                <a:cs typeface="Segoe UI Semilight" panose="020B0402040204020203" pitchFamily="34" charset="0"/>
              </a:defRPr>
            </a:lvl1pPr>
            <a:lvl2pPr>
              <a:defRPr sz="1200" baseline="0">
                <a:solidFill>
                  <a:srgbClr val="595959"/>
                </a:solidFill>
                <a:latin typeface="Segoe UI Semilight" panose="020B0402040204020203" pitchFamily="34" charset="0"/>
                <a:cs typeface="Segoe UI Semilight" panose="020B0402040204020203" pitchFamily="34" charset="0"/>
              </a:defRPr>
            </a:lvl2pPr>
            <a:lvl3pPr>
              <a:defRPr sz="1200" baseline="0">
                <a:solidFill>
                  <a:srgbClr val="595959"/>
                </a:solidFill>
                <a:latin typeface="Segoe UI Semilight" panose="020B0402040204020203" pitchFamily="34" charset="0"/>
                <a:cs typeface="Segoe UI Semilight" panose="020B0402040204020203" pitchFamily="34" charset="0"/>
              </a:defRPr>
            </a:lvl3pPr>
            <a:lvl4pPr>
              <a:defRPr sz="1200" baseline="0">
                <a:solidFill>
                  <a:srgbClr val="595959"/>
                </a:solidFill>
                <a:latin typeface="Segoe UI Semilight" panose="020B0402040204020203" pitchFamily="34" charset="0"/>
                <a:cs typeface="Segoe UI Semilight" panose="020B0402040204020203" pitchFamily="34" charset="0"/>
              </a:defRPr>
            </a:lvl4pPr>
            <a:lvl5pPr>
              <a:defRPr sz="1200" baseline="0">
                <a:solidFill>
                  <a:srgbClr val="595959"/>
                </a:solidFill>
                <a:latin typeface="Segoe UI Semilight" panose="020B0402040204020203" pitchFamily="34" charset="0"/>
                <a:cs typeface="Segoe UI Semilight" panose="020B04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38B136-3CC4-448D-A6F6-1CB1B7627108}" type="datetime1">
              <a:rPr lang="en-US" smtClean="0"/>
              <a:t>7/26/2024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5E1560-7126-406C-A531-3A398E8D0EEA}" type="slidenum">
              <a:rPr lang="en-US" smtClean="0"/>
              <a:t>‹#›</a:t>
            </a:fld>
            <a:endParaRPr lang="en-US"/>
          </a:p>
        </p:txBody>
      </p:sp>
      <p:cxnSp>
        <p:nvCxnSpPr>
          <p:cNvPr id="7" name="Straight Connector 6"/>
          <p:cNvCxnSpPr/>
          <p:nvPr userDrawn="1"/>
        </p:nvCxnSpPr>
        <p:spPr>
          <a:xfrm>
            <a:off x="952500" y="1284718"/>
            <a:ext cx="1036320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552520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C70CA7-11ED-4EF4-9312-2C3161F80632}" type="datetime1">
              <a:rPr lang="en-US" smtClean="0"/>
              <a:t>7/26/2024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5E1560-7126-406C-A531-3A398E8D0EEA}" type="slidenum">
              <a:rPr lang="en-US" smtClean="0"/>
              <a:t>‹#›</a:t>
            </a:fld>
            <a:endParaRPr lang="en-US"/>
          </a:p>
        </p:txBody>
      </p:sp>
    </p:spTree>
    <p:extLst>
      <p:ext uri="{BB962C8B-B14F-4D97-AF65-F5344CB8AC3E}">
        <p14:creationId xmlns:p14="http://schemas.microsoft.com/office/powerpoint/2010/main" val="3184122265"/>
      </p:ext>
    </p:extLst>
  </p:cSld>
  <p:clrMap bg1="lt1" tx1="dk1" bg2="lt2" tx2="dk2" accent1="accent1" accent2="accent2" accent3="accent3" accent4="accent4" accent5="accent5" accent6="accent6" hlink="hlink" folHlink="folHlink"/>
  <p:sldLayoutIdLst>
    <p:sldLayoutId id="2147483661" r:id="rId1"/>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xml"/><Relationship Id="rId5" Type="http://schemas.openxmlformats.org/officeDocument/2006/relationships/image" Target="../media/image27.jpeg"/><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13" Type="http://schemas.openxmlformats.org/officeDocument/2006/relationships/hyperlink" Target="http://en.wikipedia.org/wiki/Yuregir" TargetMode="External"/><Relationship Id="rId18" Type="http://schemas.openxmlformats.org/officeDocument/2006/relationships/hyperlink" Target="http://en.wikipedia.org/wiki/Sultan_of_Egypt" TargetMode="External"/><Relationship Id="rId26" Type="http://schemas.openxmlformats.org/officeDocument/2006/relationships/hyperlink" Target="http://en.wikipedia.org/wiki/Ottoman%E2%80%93Mamluk_War_(1516%E2%80%931517)" TargetMode="External"/><Relationship Id="rId39" Type="http://schemas.openxmlformats.org/officeDocument/2006/relationships/hyperlink" Target="http://en.wikipedia.org/w/index.php?title=G%C4%B1y%C3%A2sedd%C3%AEn_Halil_Bey&amp;action=edit&amp;redlink=1" TargetMode="External"/><Relationship Id="rId21" Type="http://schemas.openxmlformats.org/officeDocument/2006/relationships/hyperlink" Target="http://en.wikipedia.org/wiki/Ottoman_Empire" TargetMode="External"/><Relationship Id="rId34" Type="http://schemas.openxmlformats.org/officeDocument/2006/relationships/hyperlink" Target="http://en.wikipedia.org/w/index.php?title=%C4%B0zzedd%C3%AEn_Hamza_Bey&amp;action=edit&amp;redlink=1" TargetMode="External"/><Relationship Id="rId42" Type="http://schemas.openxmlformats.org/officeDocument/2006/relationships/hyperlink" Target="http://en.wikipedia.org/w/index.php?title=Kubad_Pa%C5%9Fa&amp;action=edit&amp;redlink=1" TargetMode="External"/><Relationship Id="rId47" Type="http://schemas.openxmlformats.org/officeDocument/2006/relationships/hyperlink" Target="http://en.wikipedia.org/w/index.php?title=Pir_Mansur_Bey&amp;action=edit&amp;redlink=1" TargetMode="External"/><Relationship Id="rId7" Type="http://schemas.openxmlformats.org/officeDocument/2006/relationships/hyperlink" Target="http://en.wikipedia.org/wiki/Antioch" TargetMode="External"/><Relationship Id="rId2" Type="http://schemas.openxmlformats.org/officeDocument/2006/relationships/notesSlide" Target="../notesSlides/notesSlide1.xml"/><Relationship Id="rId16" Type="http://schemas.openxmlformats.org/officeDocument/2006/relationships/hyperlink" Target="http://en.wikipedia.org/wiki/Kingdom_of_Cilicia" TargetMode="External"/><Relationship Id="rId29" Type="http://schemas.openxmlformats.org/officeDocument/2006/relationships/hyperlink" Target="http://en.wikipedia.org/wiki/Adana" TargetMode="External"/><Relationship Id="rId1" Type="http://schemas.openxmlformats.org/officeDocument/2006/relationships/slideLayout" Target="../slideLayouts/slideLayout1.xml"/><Relationship Id="rId6" Type="http://schemas.openxmlformats.org/officeDocument/2006/relationships/hyperlink" Target="http://en.wikipedia.org/wiki/Anatolia" TargetMode="External"/><Relationship Id="rId11" Type="http://schemas.openxmlformats.org/officeDocument/2006/relationships/hyperlink" Target="http://en.wikipedia.org/w/index.php?title=Ebu_Said_Bahadir&amp;action=edit&amp;redlink=1" TargetMode="External"/><Relationship Id="rId24" Type="http://schemas.openxmlformats.org/officeDocument/2006/relationships/hyperlink" Target="http://en.wikipedia.org/wiki/Al-%27Awasim" TargetMode="External"/><Relationship Id="rId32" Type="http://schemas.openxmlformats.org/officeDocument/2006/relationships/hyperlink" Target="http://en.wikipedia.org/w/index.php?title=%C5%9Eih%C3%A2bedd%C3%AEn_Ahmed_Bey&amp;action=edit&amp;redlink=1" TargetMode="External"/><Relationship Id="rId37" Type="http://schemas.openxmlformats.org/officeDocument/2006/relationships/hyperlink" Target="http://en.wikipedia.org/w/index.php?title=D%C3%BCndar_Bey&amp;action=edit&amp;redlink=1" TargetMode="External"/><Relationship Id="rId40" Type="http://schemas.openxmlformats.org/officeDocument/2006/relationships/hyperlink" Target="http://en.wikipedia.org/w/index.php?title=Mahm%C3%BBd_Bey&amp;action=edit&amp;redlink=1" TargetMode="External"/><Relationship Id="rId45" Type="http://schemas.openxmlformats.org/officeDocument/2006/relationships/hyperlink" Target="http://en.wikipedia.org/w/index.php?title=%C4%B0brahim_III_Bey&amp;action=edit&amp;redlink=1" TargetMode="External"/><Relationship Id="rId5" Type="http://schemas.openxmlformats.org/officeDocument/2006/relationships/hyperlink" Target="http://en.wikipedia.org/wiki/Oghuz_Turks" TargetMode="External"/><Relationship Id="rId15" Type="http://schemas.openxmlformats.org/officeDocument/2006/relationships/hyperlink" Target="http://en.wikipedia.org/wiki/Emirate_of_Dulkadir" TargetMode="External"/><Relationship Id="rId23" Type="http://schemas.openxmlformats.org/officeDocument/2006/relationships/hyperlink" Target="http://en.wikipedia.org/wiki/Buffer_state" TargetMode="External"/><Relationship Id="rId28" Type="http://schemas.openxmlformats.org/officeDocument/2006/relationships/hyperlink" Target="http://en.wikipedia.org/wiki/Sanjak" TargetMode="External"/><Relationship Id="rId36" Type="http://schemas.openxmlformats.org/officeDocument/2006/relationships/hyperlink" Target="http://en.wikipedia.org/w/index.php?title=Eyl%C3%BBk_Bey&amp;action=edit&amp;redlink=1" TargetMode="External"/><Relationship Id="rId10" Type="http://schemas.openxmlformats.org/officeDocument/2006/relationships/hyperlink" Target="http://en.wikipedia.org/wiki/Mongols" TargetMode="External"/><Relationship Id="rId19" Type="http://schemas.openxmlformats.org/officeDocument/2006/relationships/hyperlink" Target="http://en.wikipedia.org/wiki/Karaman_Emirate" TargetMode="External"/><Relationship Id="rId31" Type="http://schemas.openxmlformats.org/officeDocument/2006/relationships/hyperlink" Target="http://en.wikipedia.org/w/index.php?title=%C4%B0br%C3%A2him_Bey&amp;action=edit&amp;redlink=1" TargetMode="External"/><Relationship Id="rId44" Type="http://schemas.openxmlformats.org/officeDocument/2006/relationships/hyperlink" Target="http://en.wikipedia.org/w/index.php?title=Dervi%C5%9F_Bey&amp;action=edit&amp;redlink=1" TargetMode="External"/><Relationship Id="rId4" Type="http://schemas.openxmlformats.org/officeDocument/2006/relationships/hyperlink" Target="http://en.wikipedia.org/wiki/Mongol_invasion" TargetMode="External"/><Relationship Id="rId9" Type="http://schemas.openxmlformats.org/officeDocument/2006/relationships/hyperlink" Target="http://en.wikipedia.org/wiki/Crusaders" TargetMode="External"/><Relationship Id="rId14" Type="http://schemas.openxmlformats.org/officeDocument/2006/relationships/hyperlink" Target="http://en.wikipedia.org/wiki/Elbistan" TargetMode="External"/><Relationship Id="rId22" Type="http://schemas.openxmlformats.org/officeDocument/2006/relationships/hyperlink" Target="http://en.wikipedia.org/wiki/Mamluk_Sultanate_(Cairo)" TargetMode="External"/><Relationship Id="rId27" Type="http://schemas.openxmlformats.org/officeDocument/2006/relationships/hyperlink" Target="http://en.wikipedia.org/wiki/Bey" TargetMode="External"/><Relationship Id="rId30" Type="http://schemas.openxmlformats.org/officeDocument/2006/relationships/hyperlink" Target="http://en.wikipedia.org/w/index.php?title=Ramazan_Bey&amp;action=edit&amp;redlink=1" TargetMode="External"/><Relationship Id="rId35" Type="http://schemas.openxmlformats.org/officeDocument/2006/relationships/hyperlink" Target="http://en.wikipedia.org/wiki/Mehmed_Bey" TargetMode="External"/><Relationship Id="rId43" Type="http://schemas.openxmlformats.org/officeDocument/2006/relationships/hyperlink" Target="http://en.wikipedia.org/w/index.php?title=P%C3%AEr%C3%AE_Mehmed_Pa%C5%9Fa&amp;action=edit&amp;redlink=1" TargetMode="External"/><Relationship Id="rId8" Type="http://schemas.openxmlformats.org/officeDocument/2006/relationships/hyperlink" Target="http://en.wikipedia.org/wiki/Gaza" TargetMode="External"/><Relationship Id="rId3" Type="http://schemas.openxmlformats.org/officeDocument/2006/relationships/image" Target="../media/image4.emf"/><Relationship Id="rId12" Type="http://schemas.openxmlformats.org/officeDocument/2006/relationships/hyperlink" Target="http://en.wikipedia.org/wiki/Cilicia" TargetMode="External"/><Relationship Id="rId17" Type="http://schemas.openxmlformats.org/officeDocument/2006/relationships/hyperlink" Target="http://en.wikipedia.org/wiki/Mamluk" TargetMode="External"/><Relationship Id="rId25" Type="http://schemas.openxmlformats.org/officeDocument/2006/relationships/hyperlink" Target="http://en.wikipedia.org/wiki/Selim_I" TargetMode="External"/><Relationship Id="rId33" Type="http://schemas.openxmlformats.org/officeDocument/2006/relationships/hyperlink" Target="http://en.wikipedia.org/w/index.php?title=%C4%B0br%C3%A2him_II_Bey&amp;action=edit&amp;redlink=1" TargetMode="External"/><Relationship Id="rId38" Type="http://schemas.openxmlformats.org/officeDocument/2006/relationships/hyperlink" Target="http://en.wikipedia.org/w/index.php?title=%C3%96mer_Bey&amp;action=edit&amp;redlink=1" TargetMode="External"/><Relationship Id="rId46" Type="http://schemas.openxmlformats.org/officeDocument/2006/relationships/hyperlink" Target="http://en.wikipedia.org/w/index.php?title=Mehmed_II_Bey&amp;action=edit&amp;redlink=1" TargetMode="External"/><Relationship Id="rId20" Type="http://schemas.openxmlformats.org/officeDocument/2006/relationships/hyperlink" Target="http://en.wikipedia.org/wiki/Alliance" TargetMode="External"/><Relationship Id="rId41" Type="http://schemas.openxmlformats.org/officeDocument/2006/relationships/hyperlink" Target="http://en.wikipedia.org/w/index.php?title=Selim_Bey&amp;action=edit&amp;redlink=1"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 Id="rId4" Type="http://schemas.openxmlformats.org/officeDocument/2006/relationships/image" Target="../media/image17.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79093-EE6E-37F6-E8E7-31CA5ED5FA43}"/>
              </a:ext>
            </a:extLst>
          </p:cNvPr>
          <p:cNvSpPr>
            <a:spLocks noGrp="1"/>
          </p:cNvSpPr>
          <p:nvPr>
            <p:ph type="title"/>
          </p:nvPr>
        </p:nvSpPr>
        <p:spPr>
          <a:xfrm>
            <a:off x="559340" y="1979970"/>
            <a:ext cx="10515600" cy="822263"/>
          </a:xfrm>
        </p:spPr>
        <p:txBody>
          <a:bodyPr>
            <a:normAutofit fontScale="90000"/>
          </a:bodyPr>
          <a:lstStyle/>
          <a:p>
            <a:pPr algn="ctr"/>
            <a:r>
              <a:rPr lang="en-GB" b="1"/>
              <a:t>MIDDLE EAST HISTORY </a:t>
            </a:r>
            <a:br>
              <a:rPr lang="en-GB" b="1"/>
            </a:br>
            <a:r>
              <a:rPr lang="en-GB" b="1"/>
              <a:t>AND ITS EFFECTS ON PRESENT DAY PALESTINE</a:t>
            </a:r>
            <a:br>
              <a:rPr lang="en-GB"/>
            </a:br>
            <a:br>
              <a:rPr lang="en-GB"/>
            </a:br>
            <a:endParaRPr lang="en-GB"/>
          </a:p>
        </p:txBody>
      </p:sp>
      <p:sp>
        <p:nvSpPr>
          <p:cNvPr id="4" name="Date Placeholder 3">
            <a:extLst>
              <a:ext uri="{FF2B5EF4-FFF2-40B4-BE49-F238E27FC236}">
                <a16:creationId xmlns:a16="http://schemas.microsoft.com/office/drawing/2014/main" id="{AB8B6F8E-C16C-D08E-D893-3BE9AFCE5451}"/>
              </a:ext>
            </a:extLst>
          </p:cNvPr>
          <p:cNvSpPr>
            <a:spLocks noGrp="1"/>
          </p:cNvSpPr>
          <p:nvPr>
            <p:ph type="dt" sz="half" idx="10"/>
          </p:nvPr>
        </p:nvSpPr>
        <p:spPr/>
        <p:txBody>
          <a:bodyPr/>
          <a:lstStyle/>
          <a:p>
            <a:fld id="{C738B136-3CC4-448D-A6F6-1CB1B7627108}" type="datetime1">
              <a:rPr lang="en-US" smtClean="0"/>
              <a:t>7/26/2024</a:t>
            </a:fld>
            <a:endParaRPr lang="en-US"/>
          </a:p>
        </p:txBody>
      </p:sp>
      <p:pic>
        <p:nvPicPr>
          <p:cNvPr id="5" name="Content Placeholder 4" descr="Praying at the Wailing Wall in Jerusalem Israel jerusalem stock pictures, royalty-free photos &amp; images">
            <a:extLst>
              <a:ext uri="{FF2B5EF4-FFF2-40B4-BE49-F238E27FC236}">
                <a16:creationId xmlns:a16="http://schemas.microsoft.com/office/drawing/2014/main" id="{60A76798-26E5-C723-E26B-925542395FF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60443" y="3127683"/>
            <a:ext cx="3151760" cy="2101173"/>
          </a:xfrm>
          <a:prstGeom prst="rect">
            <a:avLst/>
          </a:prstGeom>
          <a:noFill/>
          <a:ln>
            <a:noFill/>
          </a:ln>
        </p:spPr>
      </p:pic>
      <p:sp>
        <p:nvSpPr>
          <p:cNvPr id="7" name="TextBox 6">
            <a:extLst>
              <a:ext uri="{FF2B5EF4-FFF2-40B4-BE49-F238E27FC236}">
                <a16:creationId xmlns:a16="http://schemas.microsoft.com/office/drawing/2014/main" id="{4D37D6ED-CD88-F552-2AA1-9B9912134FE0}"/>
              </a:ext>
            </a:extLst>
          </p:cNvPr>
          <p:cNvSpPr txBox="1"/>
          <p:nvPr/>
        </p:nvSpPr>
        <p:spPr>
          <a:xfrm>
            <a:off x="710119" y="404497"/>
            <a:ext cx="10690697" cy="830997"/>
          </a:xfrm>
          <a:prstGeom prst="rect">
            <a:avLst/>
          </a:prstGeom>
          <a:noFill/>
        </p:spPr>
        <p:txBody>
          <a:bodyPr wrap="square">
            <a:spAutoFit/>
          </a:bodyPr>
          <a:lstStyle/>
          <a:p>
            <a:pPr algn="ctr"/>
            <a:r>
              <a:rPr lang="en-GB" sz="2400" dirty="0">
                <a:solidFill>
                  <a:srgbClr val="C00000"/>
                </a:solidFill>
                <a:latin typeface="+mj-lt"/>
                <a:cs typeface="Calibri" panose="020F0502020204030204" pitchFamily="34" charset="0"/>
              </a:rPr>
              <a:t>A talk by Fuad Ramadan : </a:t>
            </a:r>
          </a:p>
          <a:p>
            <a:pPr algn="ctr"/>
            <a:r>
              <a:rPr lang="en-GB" sz="2400" dirty="0">
                <a:solidFill>
                  <a:srgbClr val="C00000"/>
                </a:solidFill>
                <a:latin typeface="+mj-lt"/>
                <a:cs typeface="Calibri" panose="020F0502020204030204" pitchFamily="34" charset="0"/>
              </a:rPr>
              <a:t>Thursday 25th July 2024</a:t>
            </a:r>
          </a:p>
        </p:txBody>
      </p:sp>
      <p:sp>
        <p:nvSpPr>
          <p:cNvPr id="9" name="TextBox 8">
            <a:extLst>
              <a:ext uri="{FF2B5EF4-FFF2-40B4-BE49-F238E27FC236}">
                <a16:creationId xmlns:a16="http://schemas.microsoft.com/office/drawing/2014/main" id="{B0EF7C5D-3A3B-0E16-E70F-577EFADCD0CF}"/>
              </a:ext>
            </a:extLst>
          </p:cNvPr>
          <p:cNvSpPr txBox="1"/>
          <p:nvPr/>
        </p:nvSpPr>
        <p:spPr>
          <a:xfrm>
            <a:off x="676274" y="2198451"/>
            <a:ext cx="2679769" cy="816314"/>
          </a:xfrm>
          <a:prstGeom prst="rect">
            <a:avLst/>
          </a:prstGeom>
          <a:noFill/>
        </p:spPr>
        <p:txBody>
          <a:bodyPr wrap="square">
            <a:spAutoFit/>
          </a:bodyPr>
          <a:lstStyle/>
          <a:p>
            <a:pPr>
              <a:lnSpc>
                <a:spcPct val="115000"/>
              </a:lnSpc>
              <a:spcAft>
                <a:spcPts val="800"/>
              </a:spcAft>
            </a:pPr>
            <a:r>
              <a:rPr lang="en-GB" sz="1800" kern="100">
                <a:effectLst/>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800"/>
              </a:spcAft>
            </a:pPr>
            <a:r>
              <a:rPr lang="en-GB" sz="1800" kern="100">
                <a:effectLst/>
                <a:latin typeface="Aptos" panose="020B0004020202020204" pitchFamily="34" charset="0"/>
                <a:ea typeface="Aptos" panose="020B0004020202020204" pitchFamily="34" charset="0"/>
                <a:cs typeface="Times New Roman" panose="02020603050405020304" pitchFamily="18" charset="0"/>
              </a:rPr>
              <a:t>Wailing Wall - Jerusalem</a:t>
            </a:r>
          </a:p>
        </p:txBody>
      </p:sp>
      <p:pic>
        <p:nvPicPr>
          <p:cNvPr id="10" name="Picture 9" descr="Church of the Holy Sepulchre and Ethiopian Orthodox monk An Ethiopian Orthodox monk and another man sit in the shade outside their monastic residence on the roof of the Holy Sepulchre in Jerusalem jerusalem stock pictures, royalty-free photos &amp; images">
            <a:extLst>
              <a:ext uri="{FF2B5EF4-FFF2-40B4-BE49-F238E27FC236}">
                <a16:creationId xmlns:a16="http://schemas.microsoft.com/office/drawing/2014/main" id="{59DD93E9-7443-958D-4ED2-7BC3ADFBA22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28034" y="3179302"/>
            <a:ext cx="4226662" cy="2088267"/>
          </a:xfrm>
          <a:prstGeom prst="rect">
            <a:avLst/>
          </a:prstGeom>
          <a:noFill/>
          <a:ln>
            <a:noFill/>
          </a:ln>
        </p:spPr>
      </p:pic>
      <p:sp>
        <p:nvSpPr>
          <p:cNvPr id="12" name="TextBox 11">
            <a:extLst>
              <a:ext uri="{FF2B5EF4-FFF2-40B4-BE49-F238E27FC236}">
                <a16:creationId xmlns:a16="http://schemas.microsoft.com/office/drawing/2014/main" id="{F2730966-B7C3-2275-197D-0987328E575F}"/>
              </a:ext>
            </a:extLst>
          </p:cNvPr>
          <p:cNvSpPr txBox="1"/>
          <p:nvPr/>
        </p:nvSpPr>
        <p:spPr>
          <a:xfrm>
            <a:off x="3696099" y="2679885"/>
            <a:ext cx="4490531" cy="369332"/>
          </a:xfrm>
          <a:prstGeom prst="rect">
            <a:avLst/>
          </a:prstGeom>
          <a:noFill/>
        </p:spPr>
        <p:txBody>
          <a:bodyPr wrap="square">
            <a:spAutoFit/>
          </a:bodyPr>
          <a:lstStyle/>
          <a:p>
            <a:r>
              <a:rPr lang="en-GB" sz="1800" kern="180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Church of the Holy Sepulchre – Jerusalem</a:t>
            </a:r>
            <a:endParaRPr lang="en-GB"/>
          </a:p>
        </p:txBody>
      </p:sp>
      <p:pic>
        <p:nvPicPr>
          <p:cNvPr id="13" name="Picture 12" descr="Dome of the Rock in Jerusalem The Dome of the Rock (Qubbet el-Sakhra) is one of the greatest of Islamic monuments, it was built by Abd el-Malik, Jerusalem, Israel jerusalem stock pictures, royalty-free photos &amp; images">
            <a:extLst>
              <a:ext uri="{FF2B5EF4-FFF2-40B4-BE49-F238E27FC236}">
                <a16:creationId xmlns:a16="http://schemas.microsoft.com/office/drawing/2014/main" id="{608027F8-2891-B9B0-DA4D-7D16283D8DD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8427407" y="3179302"/>
            <a:ext cx="3102336" cy="2088266"/>
          </a:xfrm>
          <a:prstGeom prst="rect">
            <a:avLst/>
          </a:prstGeom>
          <a:noFill/>
          <a:ln>
            <a:noFill/>
          </a:ln>
        </p:spPr>
      </p:pic>
      <p:sp>
        <p:nvSpPr>
          <p:cNvPr id="15" name="TextBox 14">
            <a:extLst>
              <a:ext uri="{FF2B5EF4-FFF2-40B4-BE49-F238E27FC236}">
                <a16:creationId xmlns:a16="http://schemas.microsoft.com/office/drawing/2014/main" id="{8D991008-7A89-6C6C-AC88-5241B06F612B}"/>
              </a:ext>
            </a:extLst>
          </p:cNvPr>
          <p:cNvSpPr txBox="1"/>
          <p:nvPr/>
        </p:nvSpPr>
        <p:spPr>
          <a:xfrm>
            <a:off x="8427407" y="2693276"/>
            <a:ext cx="3250648" cy="392864"/>
          </a:xfrm>
          <a:prstGeom prst="rect">
            <a:avLst/>
          </a:prstGeom>
          <a:noFill/>
        </p:spPr>
        <p:txBody>
          <a:bodyPr wrap="square">
            <a:spAutoFit/>
          </a:bodyPr>
          <a:lstStyle/>
          <a:p>
            <a:pPr>
              <a:lnSpc>
                <a:spcPct val="115000"/>
              </a:lnSpc>
              <a:spcAft>
                <a:spcPts val="800"/>
              </a:spcAft>
            </a:pPr>
            <a:r>
              <a:rPr lang="en-GB" sz="1800" kern="1800">
                <a:solidFill>
                  <a:srgbClr val="000000"/>
                </a:solidFill>
                <a:effectLst/>
                <a:highlight>
                  <a:srgbClr val="FFFFFF"/>
                </a:highlight>
                <a:latin typeface="Georgia" panose="02040502050405020303" pitchFamily="18" charset="0"/>
                <a:ea typeface="Times New Roman" panose="02020603050405020304" pitchFamily="18" charset="0"/>
                <a:cs typeface="Times New Roman" panose="02020603050405020304" pitchFamily="18" charset="0"/>
              </a:rPr>
              <a:t>Al-Aqsa Mosque – Jerusalem </a:t>
            </a:r>
            <a:endParaRPr lang="en-GB" sz="2800" kern="100">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95743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04" name="Rectangle 8203">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5" name="Freeform: Shape 8204">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B226E0E-981C-46A4-AC52-A69A2C30C807}"/>
              </a:ext>
            </a:extLst>
          </p:cNvPr>
          <p:cNvSpPr>
            <a:spLocks noGrp="1"/>
          </p:cNvSpPr>
          <p:nvPr>
            <p:ph type="title"/>
          </p:nvPr>
        </p:nvSpPr>
        <p:spPr>
          <a:xfrm>
            <a:off x="1039757" y="33594"/>
            <a:ext cx="9392421" cy="1330841"/>
          </a:xfrm>
        </p:spPr>
        <p:txBody>
          <a:bodyPr vert="horz" lIns="91440" tIns="45720" rIns="91440" bIns="45720" rtlCol="0" anchor="ctr">
            <a:normAutofit/>
          </a:bodyPr>
          <a:lstStyle/>
          <a:p>
            <a:br>
              <a:rPr lang="en-US" sz="2800" kern="1200">
                <a:solidFill>
                  <a:schemeClr val="tx1"/>
                </a:solidFill>
                <a:latin typeface="+mj-lt"/>
                <a:ea typeface="+mj-ea"/>
                <a:cs typeface="+mj-cs"/>
              </a:rPr>
            </a:br>
            <a:r>
              <a:rPr lang="en-US" sz="2800" kern="1200">
                <a:solidFill>
                  <a:schemeClr val="tx1"/>
                </a:solidFill>
                <a:latin typeface="+mj-lt"/>
                <a:ea typeface="+mj-ea"/>
                <a:cs typeface="+mj-cs"/>
              </a:rPr>
              <a:t>The Palestinian / Israeli conflict </a:t>
            </a:r>
            <a:br>
              <a:rPr lang="en-US" sz="2800" kern="1200">
                <a:solidFill>
                  <a:schemeClr val="tx1"/>
                </a:solidFill>
                <a:latin typeface="+mj-lt"/>
                <a:ea typeface="+mj-ea"/>
                <a:cs typeface="+mj-cs"/>
              </a:rPr>
            </a:br>
            <a:endParaRPr lang="en-US" sz="2800" kern="1200">
              <a:solidFill>
                <a:schemeClr val="tx1"/>
              </a:solidFill>
              <a:latin typeface="+mj-lt"/>
              <a:ea typeface="+mj-ea"/>
              <a:cs typeface="+mj-cs"/>
            </a:endParaRPr>
          </a:p>
        </p:txBody>
      </p:sp>
      <p:sp>
        <p:nvSpPr>
          <p:cNvPr id="3" name="Content Placeholder 2">
            <a:extLst>
              <a:ext uri="{FF2B5EF4-FFF2-40B4-BE49-F238E27FC236}">
                <a16:creationId xmlns:a16="http://schemas.microsoft.com/office/drawing/2014/main" id="{4FF69BBE-0CCD-43FB-AE3F-2C148BD50DDD}"/>
              </a:ext>
            </a:extLst>
          </p:cNvPr>
          <p:cNvSpPr>
            <a:spLocks noGrp="1"/>
          </p:cNvSpPr>
          <p:nvPr>
            <p:ph idx="1"/>
          </p:nvPr>
        </p:nvSpPr>
        <p:spPr>
          <a:xfrm>
            <a:off x="1167043" y="1205228"/>
            <a:ext cx="4567412" cy="5151121"/>
          </a:xfrm>
        </p:spPr>
        <p:txBody>
          <a:bodyPr vert="horz" lIns="91440" tIns="45720" rIns="91440" bIns="45720" rtlCol="0">
            <a:noAutofit/>
          </a:bodyPr>
          <a:lstStyle/>
          <a:p>
            <a:r>
              <a:rPr lang="en-US" sz="1200">
                <a:solidFill>
                  <a:schemeClr val="tx1"/>
                </a:solidFill>
                <a:latin typeface="+mn-lt"/>
                <a:cs typeface="+mn-cs"/>
              </a:rPr>
              <a:t>All that I mentioned previously in the Middle East, I deliberately ignored one of the main ARAB CAUSE that evokes a lot of feeling against the west for all Arabs specifically and the whole Middle East in general</a:t>
            </a:r>
          </a:p>
          <a:p>
            <a:r>
              <a:rPr lang="en-US" sz="1200">
                <a:solidFill>
                  <a:schemeClr val="tx1"/>
                </a:solidFill>
                <a:latin typeface="+mn-lt"/>
                <a:cs typeface="+mn-cs"/>
              </a:rPr>
              <a:t>If you want to unite the Middle East…this is the CAUSE that will divert their attention from their own internal divisions </a:t>
            </a:r>
          </a:p>
          <a:p>
            <a:r>
              <a:rPr lang="en-US" sz="1200">
                <a:solidFill>
                  <a:schemeClr val="tx1"/>
                </a:solidFill>
                <a:latin typeface="+mn-lt"/>
                <a:cs typeface="+mn-cs"/>
              </a:rPr>
              <a:t>In the sixties and early Seventies, the army takeovers in Syria, Iraq, Egypt , Syria had promised Arabs the return of Palestine to the Palestinians, and a victory in the Arab Cause </a:t>
            </a:r>
          </a:p>
          <a:p>
            <a:r>
              <a:rPr lang="en-US" sz="1200">
                <a:solidFill>
                  <a:schemeClr val="tx1"/>
                </a:solidFill>
                <a:latin typeface="+mn-lt"/>
                <a:cs typeface="+mn-cs"/>
              </a:rPr>
              <a:t>The Israeli victories in these wars has led to change of alliances such as Egypt that now turned to the West and finally made peace with Israel with the help of the USA   </a:t>
            </a:r>
          </a:p>
          <a:p>
            <a:r>
              <a:rPr lang="en-US" sz="1200">
                <a:solidFill>
                  <a:schemeClr val="tx1"/>
                </a:solidFill>
                <a:latin typeface="+mn-lt"/>
                <a:cs typeface="+mn-cs"/>
              </a:rPr>
              <a:t>Syria and Iraq still held ambitions of helping the ARAB CAUSE, but Syria then introduced Shia Power in Lebanon at the doorstep of Israel as well as PLO members and this destabilized Lebanon and lead to a 17-year civil war there …..</a:t>
            </a:r>
          </a:p>
          <a:p>
            <a:r>
              <a:rPr lang="en-US" sz="1200">
                <a:solidFill>
                  <a:schemeClr val="tx1"/>
                </a:solidFill>
                <a:latin typeface="+mn-lt"/>
                <a:cs typeface="+mn-cs"/>
              </a:rPr>
              <a:t>Saddam with his battles with Shia still held ambition to return to the ARAB CAUSE once he managed to control Iran power, but he was removed of course in the second Iraq war </a:t>
            </a:r>
          </a:p>
          <a:p>
            <a:r>
              <a:rPr lang="en-US" sz="1200">
                <a:solidFill>
                  <a:schemeClr val="tx1"/>
                </a:solidFill>
                <a:latin typeface="+mn-lt"/>
                <a:cs typeface="+mn-cs"/>
              </a:rPr>
              <a:t>Peace between Egypt and Israel gave the Palestinian partial control of the West Bank which has developed well under the Palestinian Authority , and the return of Sinai under the control of Egypt &amp; Gaza under the Palestinian authority in return for peace . The 2 weak points for the Arab cause remained in the form of 2 sticking points …….Settlements in the west bank and Jerusalem ….and no bridge to Gaza </a:t>
            </a:r>
          </a:p>
          <a:p>
            <a:endParaRPr lang="en-US" sz="1200">
              <a:solidFill>
                <a:schemeClr val="tx1"/>
              </a:solidFill>
              <a:latin typeface="+mn-lt"/>
              <a:cs typeface="+mn-cs"/>
            </a:endParaRPr>
          </a:p>
        </p:txBody>
      </p:sp>
      <p:pic>
        <p:nvPicPr>
          <p:cNvPr id="8194" name="Picture 2" descr="Relocations: Was the ascendance of Benjamin Netanyahu inevitable ...">
            <a:extLst>
              <a:ext uri="{FF2B5EF4-FFF2-40B4-BE49-F238E27FC236}">
                <a16:creationId xmlns:a16="http://schemas.microsoft.com/office/drawing/2014/main" id="{7A5A820A-B8ED-DBF8-ED0F-5FD4348C0C5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622090" y="1812210"/>
            <a:ext cx="4788505" cy="3256183"/>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a:extLst>
              <a:ext uri="{FF2B5EF4-FFF2-40B4-BE49-F238E27FC236}">
                <a16:creationId xmlns:a16="http://schemas.microsoft.com/office/drawing/2014/main" id="{646D0831-3275-475F-879A-C95427DBAAD8}"/>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pPr>
            <a:fld id="{C738B136-3CC4-448D-A6F6-1CB1B7627108}" type="datetime1">
              <a:rPr lang="en-US" sz="1000"/>
              <a:pPr>
                <a:spcAft>
                  <a:spcPts val="600"/>
                </a:spcAft>
              </a:pPr>
              <a:t>7/26/2024</a:t>
            </a:fld>
            <a:endParaRPr lang="en-US" sz="1000"/>
          </a:p>
        </p:txBody>
      </p:sp>
      <p:sp>
        <p:nvSpPr>
          <p:cNvPr id="8203" name="Freeform: Shape 8202">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498838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CF17E-6972-62B6-1CFD-463C476B9CE0}"/>
              </a:ext>
            </a:extLst>
          </p:cNvPr>
          <p:cNvSpPr>
            <a:spLocks noGrp="1"/>
          </p:cNvSpPr>
          <p:nvPr>
            <p:ph type="title"/>
          </p:nvPr>
        </p:nvSpPr>
        <p:spPr>
          <a:xfrm>
            <a:off x="5473497" y="0"/>
            <a:ext cx="5598202" cy="1402470"/>
          </a:xfrm>
        </p:spPr>
        <p:txBody>
          <a:bodyPr vert="horz" lIns="91440" tIns="45720" rIns="91440" bIns="45720" rtlCol="0" anchor="t">
            <a:normAutofit/>
          </a:bodyPr>
          <a:lstStyle/>
          <a:p>
            <a:r>
              <a:rPr lang="en-US" sz="3000" kern="1200">
                <a:solidFill>
                  <a:schemeClr val="tx1"/>
                </a:solidFill>
                <a:latin typeface="+mj-lt"/>
                <a:ea typeface="+mj-ea"/>
                <a:cs typeface="+mj-cs"/>
              </a:rPr>
              <a:t>Gaza </a:t>
            </a:r>
            <a:br>
              <a:rPr lang="en-US" sz="3000" kern="1200">
                <a:solidFill>
                  <a:schemeClr val="tx1"/>
                </a:solidFill>
                <a:latin typeface="+mj-lt"/>
                <a:ea typeface="+mj-ea"/>
                <a:cs typeface="+mj-cs"/>
              </a:rPr>
            </a:br>
            <a:r>
              <a:rPr lang="en-US" sz="3000" kern="1200">
                <a:solidFill>
                  <a:schemeClr val="tx1"/>
                </a:solidFill>
                <a:latin typeface="+mj-lt"/>
                <a:ea typeface="+mj-ea"/>
                <a:cs typeface="+mj-cs"/>
              </a:rPr>
              <a:t>The new Arab Cause – </a:t>
            </a:r>
            <a:br>
              <a:rPr lang="en-US" sz="3000" kern="1200">
                <a:solidFill>
                  <a:schemeClr val="tx1"/>
                </a:solidFill>
                <a:latin typeface="+mj-lt"/>
                <a:ea typeface="+mj-ea"/>
                <a:cs typeface="+mj-cs"/>
              </a:rPr>
            </a:br>
            <a:r>
              <a:rPr lang="en-US" sz="3000" kern="1200">
                <a:solidFill>
                  <a:schemeClr val="tx1"/>
                </a:solidFill>
                <a:latin typeface="+mj-lt"/>
                <a:ea typeface="+mj-ea"/>
                <a:cs typeface="+mj-cs"/>
              </a:rPr>
              <a:t>Causes and Effects</a:t>
            </a:r>
          </a:p>
        </p:txBody>
      </p:sp>
      <p:pic>
        <p:nvPicPr>
          <p:cNvPr id="6" name="Picture 5" descr="View of the Great Pyramid Complex of Giza in Egypt">
            <a:extLst>
              <a:ext uri="{FF2B5EF4-FFF2-40B4-BE49-F238E27FC236}">
                <a16:creationId xmlns:a16="http://schemas.microsoft.com/office/drawing/2014/main" id="{23618FB2-FB51-4DED-D487-01FCCBBB0701}"/>
              </a:ext>
            </a:extLst>
          </p:cNvPr>
          <p:cNvPicPr>
            <a:picLocks noChangeAspect="1"/>
          </p:cNvPicPr>
          <p:nvPr/>
        </p:nvPicPr>
        <p:blipFill rotWithShape="1">
          <a:blip r:embed="rId3"/>
          <a:srcRect l="18186" r="31676" b="-1"/>
          <a:stretch/>
        </p:blipFill>
        <p:spPr>
          <a:xfrm>
            <a:off x="874313" y="768626"/>
            <a:ext cx="4101056" cy="5459894"/>
          </a:xfrm>
          <a:prstGeom prst="rect">
            <a:avLst/>
          </a:prstGeom>
        </p:spPr>
      </p:pic>
      <p:cxnSp>
        <p:nvCxnSpPr>
          <p:cNvPr id="19" name="Straight Connector 18">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58738"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823FDFA-723F-A728-DBFB-4664B8561E18}"/>
              </a:ext>
            </a:extLst>
          </p:cNvPr>
          <p:cNvSpPr>
            <a:spLocks noGrp="1"/>
          </p:cNvSpPr>
          <p:nvPr>
            <p:ph idx="1"/>
          </p:nvPr>
        </p:nvSpPr>
        <p:spPr>
          <a:xfrm>
            <a:off x="5102157" y="1318099"/>
            <a:ext cx="6843409" cy="5403376"/>
          </a:xfrm>
        </p:spPr>
        <p:txBody>
          <a:bodyPr vert="horz" lIns="91440" tIns="45720" rIns="91440" bIns="45720" rtlCol="0">
            <a:noAutofit/>
          </a:bodyPr>
          <a:lstStyle/>
          <a:p>
            <a:r>
              <a:rPr lang="en-US" sz="1050" b="1">
                <a:solidFill>
                  <a:schemeClr val="tx1"/>
                </a:solidFill>
                <a:latin typeface="+mn-lt"/>
                <a:cs typeface="+mn-cs"/>
              </a:rPr>
              <a:t>Cause 1</a:t>
            </a:r>
          </a:p>
          <a:p>
            <a:r>
              <a:rPr lang="en-US" sz="1050">
                <a:solidFill>
                  <a:schemeClr val="tx1"/>
                </a:solidFill>
                <a:latin typeface="+mn-lt"/>
                <a:cs typeface="+mn-cs"/>
              </a:rPr>
              <a:t>Upon the takeover of the Army of the brotherhood era in Egypt , it left the brotherhood with the help of Hamas members fighting the Egypt Army for years in Sinai and I believe the Egyptian Army suffered significant losses during this struggle …we only saw or heard of a glimpse of this secret war during the bombing of the hotels in Sinai beach resorts .</a:t>
            </a:r>
          </a:p>
          <a:p>
            <a:r>
              <a:rPr lang="en-US" sz="1050">
                <a:solidFill>
                  <a:schemeClr val="tx1"/>
                </a:solidFill>
                <a:latin typeface="+mn-lt"/>
                <a:cs typeface="+mn-cs"/>
              </a:rPr>
              <a:t>This is when Army stepped it up and drove the brotherhood and Hamas member into Gaza where they ousted and took control of Gaza </a:t>
            </a:r>
          </a:p>
          <a:p>
            <a:r>
              <a:rPr lang="en-US" sz="1050">
                <a:solidFill>
                  <a:schemeClr val="tx1"/>
                </a:solidFill>
                <a:latin typeface="+mn-lt"/>
                <a:cs typeface="+mn-cs"/>
              </a:rPr>
              <a:t>Hamas then controlled the whole territory, and the Palestine authority had no power at all , and because the lack of the bridge, from the West Bank, they could do nothing about it .  </a:t>
            </a:r>
          </a:p>
          <a:p>
            <a:r>
              <a:rPr lang="en-US" sz="1050" b="1">
                <a:solidFill>
                  <a:srgbClr val="FF0000"/>
                </a:solidFill>
                <a:latin typeface="+mn-lt"/>
                <a:cs typeface="+mn-cs"/>
              </a:rPr>
              <a:t>Effect : </a:t>
            </a:r>
            <a:r>
              <a:rPr lang="en-US" sz="1050">
                <a:solidFill>
                  <a:schemeClr val="tx1"/>
                </a:solidFill>
                <a:latin typeface="+mn-lt"/>
                <a:cs typeface="+mn-cs"/>
              </a:rPr>
              <a:t>Hamas ( mainly Sunni) allied itself with Iran ( Shia ) to receive weapons and funds so that Iran can expand its power in Gaza added to Iraq , Syria, Lebanon and Yemen </a:t>
            </a:r>
          </a:p>
          <a:p>
            <a:r>
              <a:rPr lang="en-US" sz="1050" b="1">
                <a:solidFill>
                  <a:schemeClr val="tx1"/>
                </a:solidFill>
                <a:latin typeface="+mn-lt"/>
                <a:cs typeface="+mn-cs"/>
              </a:rPr>
              <a:t>Cause 2 </a:t>
            </a:r>
          </a:p>
          <a:p>
            <a:r>
              <a:rPr lang="en-US" sz="1050">
                <a:solidFill>
                  <a:schemeClr val="tx1"/>
                </a:solidFill>
                <a:latin typeface="+mn-lt"/>
                <a:cs typeface="+mn-cs"/>
              </a:rPr>
              <a:t>Various Arab countries like UAE and Bahrain made official peace with Israel along with Jordan and Egypt , Turkey and others like Kuwait and Oman remained neutral but peace neutral if you see what I mean ( All the above were at war with Iran in Yemen Shia called </a:t>
            </a:r>
            <a:r>
              <a:rPr lang="en-US" sz="1050" err="1">
                <a:solidFill>
                  <a:schemeClr val="tx1"/>
                </a:solidFill>
                <a:latin typeface="+mn-lt"/>
                <a:cs typeface="+mn-cs"/>
              </a:rPr>
              <a:t>Hootis</a:t>
            </a:r>
            <a:r>
              <a:rPr lang="en-US" sz="1050">
                <a:solidFill>
                  <a:schemeClr val="tx1"/>
                </a:solidFill>
                <a:latin typeface="+mn-lt"/>
                <a:cs typeface="+mn-cs"/>
              </a:rPr>
              <a:t> along with Saudi which is of course one of the main Sunni players in the Middle East   </a:t>
            </a:r>
          </a:p>
          <a:p>
            <a:r>
              <a:rPr lang="en-US" sz="1050" b="1">
                <a:solidFill>
                  <a:srgbClr val="FF0000"/>
                </a:solidFill>
                <a:latin typeface="+mn-lt"/>
                <a:cs typeface="+mn-cs"/>
              </a:rPr>
              <a:t>Effect</a:t>
            </a:r>
            <a:r>
              <a:rPr lang="en-US" sz="1050">
                <a:solidFill>
                  <a:srgbClr val="FF0000"/>
                </a:solidFill>
                <a:latin typeface="+mn-lt"/>
                <a:cs typeface="+mn-cs"/>
              </a:rPr>
              <a:t> </a:t>
            </a:r>
            <a:r>
              <a:rPr lang="en-US" sz="1050">
                <a:solidFill>
                  <a:schemeClr val="tx1"/>
                </a:solidFill>
                <a:latin typeface="+mn-lt"/>
                <a:cs typeface="+mn-cs"/>
              </a:rPr>
              <a:t>: Liberal Israel felt more secure with peace with so many countries and its relationship with Palestinian Authority was getting better .</a:t>
            </a:r>
          </a:p>
          <a:p>
            <a:r>
              <a:rPr lang="en-US" sz="1050" b="1">
                <a:solidFill>
                  <a:schemeClr val="tx1"/>
                </a:solidFill>
                <a:latin typeface="+mn-lt"/>
                <a:cs typeface="+mn-cs"/>
              </a:rPr>
              <a:t>Cause 3 </a:t>
            </a:r>
          </a:p>
          <a:p>
            <a:r>
              <a:rPr lang="en-US" sz="1050">
                <a:solidFill>
                  <a:schemeClr val="tx1"/>
                </a:solidFill>
                <a:latin typeface="+mn-lt"/>
                <a:cs typeface="+mn-cs"/>
              </a:rPr>
              <a:t>For the last 3 years , Saudi has embarked on a </a:t>
            </a:r>
            <a:r>
              <a:rPr lang="en-US" sz="1050" err="1">
                <a:solidFill>
                  <a:schemeClr val="tx1"/>
                </a:solidFill>
                <a:latin typeface="+mn-lt"/>
                <a:cs typeface="+mn-cs"/>
              </a:rPr>
              <a:t>modernisation</a:t>
            </a:r>
            <a:r>
              <a:rPr lang="en-US" sz="1050">
                <a:solidFill>
                  <a:schemeClr val="tx1"/>
                </a:solidFill>
                <a:latin typeface="+mn-lt"/>
                <a:cs typeface="+mn-cs"/>
              </a:rPr>
              <a:t> of its country at an unbelievable speed frankly ….no more religious police, no more forced closure of restaurants 5 times a day for prayer, no more segregation of women and families from restaurants and mauls ….entertainment for Saudis is growing by the minute and we see that in sport and shows.  I could not believe it during my last visit to Saudi …</a:t>
            </a:r>
          </a:p>
          <a:p>
            <a:r>
              <a:rPr lang="en-US" sz="1050" b="1">
                <a:solidFill>
                  <a:srgbClr val="FF0000"/>
                </a:solidFill>
                <a:latin typeface="+mn-lt"/>
                <a:cs typeface="+mn-cs"/>
              </a:rPr>
              <a:t>Effect</a:t>
            </a:r>
            <a:r>
              <a:rPr lang="en-US" sz="1050">
                <a:solidFill>
                  <a:schemeClr val="tx1"/>
                </a:solidFill>
                <a:latin typeface="+mn-lt"/>
                <a:cs typeface="+mn-cs"/>
              </a:rPr>
              <a:t> : Saudi wants to open a very western style liberal location near the Red Sea next to Aqaba, and to that effect with the war in Yemen stable and liberation project going well, they started talks with Israel for peace to join the others .  This would mean all the Sunni world at peace with Israel with few exceptions leaving Iran and Shia  very vulnerable as Israel will then be free to drive out Iran from Lebanon, Syria and Iraq </a:t>
            </a:r>
          </a:p>
        </p:txBody>
      </p:sp>
      <p:sp>
        <p:nvSpPr>
          <p:cNvPr id="4" name="Date Placeholder 3">
            <a:extLst>
              <a:ext uri="{FF2B5EF4-FFF2-40B4-BE49-F238E27FC236}">
                <a16:creationId xmlns:a16="http://schemas.microsoft.com/office/drawing/2014/main" id="{CB0DD14B-B83E-62E4-A03C-8D100C78707F}"/>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defRPr/>
            </a:pPr>
            <a:fld id="{C738B136-3CC4-448D-A6F6-1CB1B7627108}" type="datetime1">
              <a:rPr lang="en-US">
                <a:solidFill>
                  <a:schemeClr val="tx1">
                    <a:lumMod val="50000"/>
                    <a:lumOff val="50000"/>
                  </a:schemeClr>
                </a:solidFill>
              </a:rPr>
              <a:pPr>
                <a:spcAft>
                  <a:spcPts val="600"/>
                </a:spcAft>
                <a:defRPr/>
              </a:pPr>
              <a:t>7/26/2024</a:t>
            </a:fld>
            <a:endParaRPr lang="en-US">
              <a:solidFill>
                <a:schemeClr val="tx1">
                  <a:lumMod val="50000"/>
                  <a:lumOff val="50000"/>
                </a:schemeClr>
              </a:solidFill>
            </a:endParaRPr>
          </a:p>
        </p:txBody>
      </p:sp>
    </p:spTree>
    <p:extLst>
      <p:ext uri="{BB962C8B-B14F-4D97-AF65-F5344CB8AC3E}">
        <p14:creationId xmlns:p14="http://schemas.microsoft.com/office/powerpoint/2010/main" val="21423957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69" name="Rectangle 9268">
            <a:extLst>
              <a:ext uri="{FF2B5EF4-FFF2-40B4-BE49-F238E27FC236}">
                <a16:creationId xmlns:a16="http://schemas.microsoft.com/office/drawing/2014/main" id="{FAF68CB5-D519-4070-A998-B86F0FBCD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20" name="Picture 4" descr="Lebanon, Israel close to reaching a border demarcation deal: Official ...">
            <a:extLst>
              <a:ext uri="{FF2B5EF4-FFF2-40B4-BE49-F238E27FC236}">
                <a16:creationId xmlns:a16="http://schemas.microsoft.com/office/drawing/2014/main" id="{484E13C2-BC95-0925-ED35-DCBD800B9E2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022" r="26728"/>
          <a:stretch/>
        </p:blipFill>
        <p:spPr bwMode="auto">
          <a:xfrm>
            <a:off x="259413" y="4727891"/>
            <a:ext cx="1519964" cy="1519964"/>
          </a:xfrm>
          <a:custGeom>
            <a:avLst/>
            <a:gdLst/>
            <a:ahLst/>
            <a:cxnLst/>
            <a:rect l="l" t="t" r="r" b="b"/>
            <a:pathLst>
              <a:path w="2769973" h="2769973">
                <a:moveTo>
                  <a:pt x="133430" y="0"/>
                </a:moveTo>
                <a:lnTo>
                  <a:pt x="2636543" y="0"/>
                </a:lnTo>
                <a:cubicBezTo>
                  <a:pt x="2710234" y="0"/>
                  <a:pt x="2769973" y="59739"/>
                  <a:pt x="2769973" y="133430"/>
                </a:cubicBezTo>
                <a:lnTo>
                  <a:pt x="2769973" y="2636543"/>
                </a:lnTo>
                <a:cubicBezTo>
                  <a:pt x="2769973" y="2710234"/>
                  <a:pt x="2710234" y="2769973"/>
                  <a:pt x="2636543" y="2769973"/>
                </a:cubicBezTo>
                <a:lnTo>
                  <a:pt x="133430" y="2769973"/>
                </a:lnTo>
                <a:cubicBezTo>
                  <a:pt x="59739" y="2769973"/>
                  <a:pt x="0" y="2710234"/>
                  <a:pt x="0" y="2636543"/>
                </a:cubicBezTo>
                <a:lnTo>
                  <a:pt x="0" y="133430"/>
                </a:lnTo>
                <a:cubicBezTo>
                  <a:pt x="0" y="59739"/>
                  <a:pt x="59739" y="0"/>
                  <a:pt x="133430" y="0"/>
                </a:cubicBezTo>
                <a:close/>
              </a:path>
            </a:pathLst>
          </a:custGeom>
          <a:noFill/>
          <a:extLst>
            <a:ext uri="{909E8E84-426E-40DD-AFC4-6F175D3DCCD1}">
              <a14:hiddenFill xmlns:a14="http://schemas.microsoft.com/office/drawing/2010/main">
                <a:solidFill>
                  <a:srgbClr val="FFFFFF"/>
                </a:solidFill>
              </a14:hiddenFill>
            </a:ext>
          </a:extLst>
        </p:spPr>
      </p:pic>
      <p:pic>
        <p:nvPicPr>
          <p:cNvPr id="9218" name="Picture 2" descr="Israel-Palestinian conflict: Life in the Gaza Strip - BBC News">
            <a:extLst>
              <a:ext uri="{FF2B5EF4-FFF2-40B4-BE49-F238E27FC236}">
                <a16:creationId xmlns:a16="http://schemas.microsoft.com/office/drawing/2014/main" id="{8CEDC327-3028-78B9-FB7F-483DC660817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50" r="6" b="6"/>
          <a:stretch/>
        </p:blipFill>
        <p:spPr bwMode="auto">
          <a:xfrm>
            <a:off x="311050" y="1511590"/>
            <a:ext cx="1460212" cy="1460212"/>
          </a:xfrm>
          <a:custGeom>
            <a:avLst/>
            <a:gdLst/>
            <a:ahLst/>
            <a:cxnLst/>
            <a:rect l="l" t="t" r="r" b="b"/>
            <a:pathLst>
              <a:path w="2683042" h="2683042">
                <a:moveTo>
                  <a:pt x="102278" y="0"/>
                </a:moveTo>
                <a:lnTo>
                  <a:pt x="2580764" y="0"/>
                </a:lnTo>
                <a:cubicBezTo>
                  <a:pt x="2637251" y="0"/>
                  <a:pt x="2683042" y="45791"/>
                  <a:pt x="2683042" y="102278"/>
                </a:cubicBezTo>
                <a:lnTo>
                  <a:pt x="2683042" y="2580764"/>
                </a:lnTo>
                <a:cubicBezTo>
                  <a:pt x="2683042" y="2637251"/>
                  <a:pt x="2637251" y="2683042"/>
                  <a:pt x="2580764" y="2683042"/>
                </a:cubicBezTo>
                <a:lnTo>
                  <a:pt x="102278" y="2683042"/>
                </a:lnTo>
                <a:cubicBezTo>
                  <a:pt x="45791" y="2683042"/>
                  <a:pt x="0" y="2637251"/>
                  <a:pt x="0" y="2580764"/>
                </a:cubicBezTo>
                <a:lnTo>
                  <a:pt x="0" y="102278"/>
                </a:lnTo>
                <a:cubicBezTo>
                  <a:pt x="0" y="45791"/>
                  <a:pt x="45791" y="0"/>
                  <a:pt x="102278" y="0"/>
                </a:cubicBezTo>
                <a:close/>
              </a:path>
            </a:pathLst>
          </a:custGeom>
          <a:noFill/>
          <a:extLst>
            <a:ext uri="{909E8E84-426E-40DD-AFC4-6F175D3DCCD1}">
              <a14:hiddenFill xmlns:a14="http://schemas.microsoft.com/office/drawing/2010/main">
                <a:solidFill>
                  <a:srgbClr val="FFFFFF"/>
                </a:solidFill>
              </a14:hiddenFill>
            </a:ext>
          </a:extLst>
        </p:spPr>
      </p:pic>
      <p:pic>
        <p:nvPicPr>
          <p:cNvPr id="2" name="Picture 1" descr="Children in the ancient Middle East were valued and vulnerable — not ...">
            <a:extLst>
              <a:ext uri="{FF2B5EF4-FFF2-40B4-BE49-F238E27FC236}">
                <a16:creationId xmlns:a16="http://schemas.microsoft.com/office/drawing/2014/main" id="{5DD58677-5AEB-B344-AD00-A05AD930F73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3983" r="14" b="-3"/>
          <a:stretch/>
        </p:blipFill>
        <p:spPr bwMode="auto">
          <a:xfrm>
            <a:off x="423520" y="77867"/>
            <a:ext cx="1355856" cy="1355856"/>
          </a:xfrm>
          <a:custGeom>
            <a:avLst/>
            <a:gdLst/>
            <a:ahLst/>
            <a:cxnLst/>
            <a:rect l="l" t="t" r="r" b="b"/>
            <a:pathLst>
              <a:path w="2683042" h="2683042">
                <a:moveTo>
                  <a:pt x="102278" y="0"/>
                </a:moveTo>
                <a:lnTo>
                  <a:pt x="2580764" y="0"/>
                </a:lnTo>
                <a:cubicBezTo>
                  <a:pt x="2637251" y="0"/>
                  <a:pt x="2683042" y="45791"/>
                  <a:pt x="2683042" y="102278"/>
                </a:cubicBezTo>
                <a:lnTo>
                  <a:pt x="2683042" y="2580764"/>
                </a:lnTo>
                <a:cubicBezTo>
                  <a:pt x="2683042" y="2637251"/>
                  <a:pt x="2637251" y="2683042"/>
                  <a:pt x="2580764" y="2683042"/>
                </a:cubicBezTo>
                <a:lnTo>
                  <a:pt x="102278" y="2683042"/>
                </a:lnTo>
                <a:cubicBezTo>
                  <a:pt x="45791" y="2683042"/>
                  <a:pt x="0" y="2637251"/>
                  <a:pt x="0" y="2580764"/>
                </a:cubicBezTo>
                <a:lnTo>
                  <a:pt x="0" y="102278"/>
                </a:lnTo>
                <a:cubicBezTo>
                  <a:pt x="0" y="45791"/>
                  <a:pt x="45791" y="0"/>
                  <a:pt x="102278" y="0"/>
                </a:cubicBezTo>
                <a:close/>
              </a:path>
            </a:pathLst>
          </a:custGeom>
          <a:noFill/>
        </p:spPr>
      </p:pic>
      <p:pic>
        <p:nvPicPr>
          <p:cNvPr id="9222" name="Picture 6" descr="Image result for lebanon oil signature deal with israel pictures">
            <a:extLst>
              <a:ext uri="{FF2B5EF4-FFF2-40B4-BE49-F238E27FC236}">
                <a16:creationId xmlns:a16="http://schemas.microsoft.com/office/drawing/2014/main" id="{E9B84674-5641-B0DA-33A8-E8123A97B6C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37999" b="-2"/>
          <a:stretch/>
        </p:blipFill>
        <p:spPr bwMode="auto">
          <a:xfrm>
            <a:off x="259413" y="3099766"/>
            <a:ext cx="1519963" cy="1519964"/>
          </a:xfrm>
          <a:custGeom>
            <a:avLst/>
            <a:gdLst/>
            <a:ahLst/>
            <a:cxnLst/>
            <a:rect l="l" t="t" r="r" b="b"/>
            <a:pathLst>
              <a:path w="3118718" h="3118719">
                <a:moveTo>
                  <a:pt x="127306" y="0"/>
                </a:moveTo>
                <a:lnTo>
                  <a:pt x="2991412" y="0"/>
                </a:lnTo>
                <a:cubicBezTo>
                  <a:pt x="3061721" y="0"/>
                  <a:pt x="3118718" y="56997"/>
                  <a:pt x="3118718" y="127306"/>
                </a:cubicBezTo>
                <a:lnTo>
                  <a:pt x="3118718" y="2991413"/>
                </a:lnTo>
                <a:cubicBezTo>
                  <a:pt x="3118718" y="3061722"/>
                  <a:pt x="3061721" y="3118719"/>
                  <a:pt x="2991412" y="3118719"/>
                </a:cubicBezTo>
                <a:lnTo>
                  <a:pt x="127306" y="3118719"/>
                </a:lnTo>
                <a:cubicBezTo>
                  <a:pt x="56997" y="3118719"/>
                  <a:pt x="0" y="3061722"/>
                  <a:pt x="0" y="2991413"/>
                </a:cubicBezTo>
                <a:lnTo>
                  <a:pt x="0" y="127306"/>
                </a:lnTo>
                <a:cubicBezTo>
                  <a:pt x="0" y="56997"/>
                  <a:pt x="56997" y="0"/>
                  <a:pt x="127306" y="0"/>
                </a:cubicBezTo>
                <a:close/>
              </a:path>
            </a:pathLst>
          </a:custGeom>
          <a:noFill/>
          <a:extLst>
            <a:ext uri="{909E8E84-426E-40DD-AFC4-6F175D3DCCD1}">
              <a14:hiddenFill xmlns:a14="http://schemas.microsoft.com/office/drawing/2010/main">
                <a:solidFill>
                  <a:srgbClr val="FFFFFF"/>
                </a:solidFill>
              </a14:hiddenFill>
            </a:ext>
          </a:extLst>
        </p:spPr>
      </p:pic>
      <p:sp>
        <p:nvSpPr>
          <p:cNvPr id="9270" name="Arc 9269">
            <a:extLst>
              <a:ext uri="{FF2B5EF4-FFF2-40B4-BE49-F238E27FC236}">
                <a16:creationId xmlns:a16="http://schemas.microsoft.com/office/drawing/2014/main" id="{7586665A-47B3-4AEE-BC94-15D89FF70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36468">
            <a:off x="7783403" y="326268"/>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itle 1">
            <a:extLst>
              <a:ext uri="{FF2B5EF4-FFF2-40B4-BE49-F238E27FC236}">
                <a16:creationId xmlns:a16="http://schemas.microsoft.com/office/drawing/2014/main" id="{1C435F40-1BBC-8404-DE7E-1F5FB807823F}"/>
              </a:ext>
            </a:extLst>
          </p:cNvPr>
          <p:cNvSpPr>
            <a:spLocks noGrp="1"/>
          </p:cNvSpPr>
          <p:nvPr>
            <p:ph type="title"/>
          </p:nvPr>
        </p:nvSpPr>
        <p:spPr>
          <a:xfrm>
            <a:off x="3225324" y="301358"/>
            <a:ext cx="5015804" cy="1325563"/>
          </a:xfrm>
        </p:spPr>
        <p:txBody>
          <a:bodyPr vert="horz" lIns="91440" tIns="45720" rIns="91440" bIns="45720" rtlCol="0" anchor="ctr">
            <a:normAutofit/>
          </a:bodyPr>
          <a:lstStyle/>
          <a:p>
            <a:r>
              <a:rPr lang="en-US" sz="2800" kern="1200">
                <a:solidFill>
                  <a:schemeClr val="tx1"/>
                </a:solidFill>
                <a:latin typeface="+mj-lt"/>
                <a:ea typeface="+mj-ea"/>
                <a:cs typeface="+mj-cs"/>
              </a:rPr>
              <a:t>Gaza </a:t>
            </a:r>
            <a:br>
              <a:rPr lang="en-US" sz="2800" kern="1200">
                <a:solidFill>
                  <a:schemeClr val="tx1"/>
                </a:solidFill>
                <a:latin typeface="+mj-lt"/>
                <a:ea typeface="+mj-ea"/>
                <a:cs typeface="+mj-cs"/>
              </a:rPr>
            </a:br>
            <a:r>
              <a:rPr lang="en-US" sz="2800" kern="1200">
                <a:solidFill>
                  <a:schemeClr val="tx1"/>
                </a:solidFill>
                <a:latin typeface="+mj-lt"/>
                <a:ea typeface="+mj-ea"/>
                <a:cs typeface="+mj-cs"/>
              </a:rPr>
              <a:t>The new Arab Cause –</a:t>
            </a:r>
            <a:br>
              <a:rPr lang="en-US" sz="2800" kern="1200">
                <a:solidFill>
                  <a:schemeClr val="tx1"/>
                </a:solidFill>
                <a:latin typeface="+mj-lt"/>
                <a:ea typeface="+mj-ea"/>
                <a:cs typeface="+mj-cs"/>
              </a:rPr>
            </a:br>
            <a:r>
              <a:rPr lang="en-US" sz="2800" kern="1200">
                <a:solidFill>
                  <a:schemeClr val="tx1"/>
                </a:solidFill>
                <a:latin typeface="+mj-lt"/>
                <a:ea typeface="+mj-ea"/>
                <a:cs typeface="+mj-cs"/>
              </a:rPr>
              <a:t>Causes and Effects</a:t>
            </a:r>
          </a:p>
        </p:txBody>
      </p:sp>
      <p:sp>
        <p:nvSpPr>
          <p:cNvPr id="3" name="Content Placeholder 2">
            <a:extLst>
              <a:ext uri="{FF2B5EF4-FFF2-40B4-BE49-F238E27FC236}">
                <a16:creationId xmlns:a16="http://schemas.microsoft.com/office/drawing/2014/main" id="{DD100934-E6A2-2E9F-F338-53B29C4A327C}"/>
              </a:ext>
            </a:extLst>
          </p:cNvPr>
          <p:cNvSpPr>
            <a:spLocks noGrp="1"/>
          </p:cNvSpPr>
          <p:nvPr>
            <p:ph idx="1"/>
          </p:nvPr>
        </p:nvSpPr>
        <p:spPr>
          <a:xfrm>
            <a:off x="2236779" y="1778538"/>
            <a:ext cx="9489332" cy="4641717"/>
          </a:xfrm>
        </p:spPr>
        <p:txBody>
          <a:bodyPr vert="horz" lIns="91440" tIns="45720" rIns="91440" bIns="45720" rtlCol="0">
            <a:normAutofit/>
          </a:bodyPr>
          <a:lstStyle/>
          <a:p>
            <a:r>
              <a:rPr lang="en-US" sz="1200" b="1">
                <a:solidFill>
                  <a:schemeClr val="tx1"/>
                </a:solidFill>
                <a:latin typeface="+mn-lt"/>
                <a:cs typeface="+mn-cs"/>
              </a:rPr>
              <a:t>Cause 4 </a:t>
            </a:r>
          </a:p>
          <a:p>
            <a:r>
              <a:rPr lang="en-US" sz="1200">
                <a:solidFill>
                  <a:schemeClr val="tx1"/>
                </a:solidFill>
                <a:latin typeface="+mn-lt"/>
                <a:cs typeface="+mn-cs"/>
              </a:rPr>
              <a:t>.Oil was discovered in large quantities some 10 years ago in the Mediterranean of the coast of Syria/Lebanon and Israel </a:t>
            </a:r>
          </a:p>
          <a:p>
            <a:r>
              <a:rPr lang="en-US" sz="1200" b="1">
                <a:solidFill>
                  <a:srgbClr val="FF0000"/>
                </a:solidFill>
                <a:latin typeface="+mn-lt"/>
                <a:cs typeface="+mn-cs"/>
              </a:rPr>
              <a:t>Effect 4 </a:t>
            </a:r>
            <a:r>
              <a:rPr lang="en-US" sz="1200">
                <a:solidFill>
                  <a:schemeClr val="tx1"/>
                </a:solidFill>
                <a:latin typeface="+mn-lt"/>
                <a:cs typeface="+mn-cs"/>
              </a:rPr>
              <a:t>: Following years of war between </a:t>
            </a:r>
            <a:r>
              <a:rPr lang="en-US" sz="1200" err="1">
                <a:solidFill>
                  <a:schemeClr val="tx1"/>
                </a:solidFill>
                <a:latin typeface="+mn-lt"/>
                <a:cs typeface="+mn-cs"/>
              </a:rPr>
              <a:t>Hozb</a:t>
            </a:r>
            <a:r>
              <a:rPr lang="en-US" sz="1200">
                <a:solidFill>
                  <a:schemeClr val="tx1"/>
                </a:solidFill>
                <a:latin typeface="+mn-lt"/>
                <a:cs typeface="+mn-cs"/>
              </a:rPr>
              <a:t> Allah in Lebanon and Israel and as they control Lebanon now, a couple a years ago, Lebanon signed a treaty of none war with Israel to allow the oil exploration off the coast of Lebanon and Israel </a:t>
            </a:r>
          </a:p>
          <a:p>
            <a:pPr marL="0"/>
            <a:r>
              <a:rPr lang="en-US" sz="1200" b="1">
                <a:solidFill>
                  <a:schemeClr val="tx1"/>
                </a:solidFill>
                <a:latin typeface="+mn-lt"/>
                <a:cs typeface="+mn-cs"/>
              </a:rPr>
              <a:t>Cause 5</a:t>
            </a:r>
          </a:p>
          <a:p>
            <a:r>
              <a:rPr lang="en-US" sz="1200">
                <a:solidFill>
                  <a:schemeClr val="tx1"/>
                </a:solidFill>
                <a:latin typeface="+mn-lt"/>
                <a:cs typeface="+mn-cs"/>
              </a:rPr>
              <a:t>Iraq Shia worked with Iraq Sunnis to drive out ISIS out of Iraq which in turn is now leaving Iran behind and they want Iraqis to control Iraq .</a:t>
            </a:r>
          </a:p>
          <a:p>
            <a:r>
              <a:rPr lang="en-US" sz="1200" b="1">
                <a:solidFill>
                  <a:srgbClr val="FF0000"/>
                </a:solidFill>
                <a:latin typeface="+mn-lt"/>
                <a:cs typeface="+mn-cs"/>
              </a:rPr>
              <a:t>Effect </a:t>
            </a:r>
            <a:r>
              <a:rPr lang="en-US" sz="1200">
                <a:solidFill>
                  <a:srgbClr val="FF0000"/>
                </a:solidFill>
                <a:latin typeface="+mn-lt"/>
                <a:cs typeface="+mn-cs"/>
              </a:rPr>
              <a:t>: </a:t>
            </a:r>
            <a:r>
              <a:rPr lang="en-US" sz="1200">
                <a:solidFill>
                  <a:schemeClr val="tx1"/>
                </a:solidFill>
                <a:latin typeface="+mn-lt"/>
                <a:cs typeface="+mn-cs"/>
              </a:rPr>
              <a:t>Iran has lost Power in Iraq as well </a:t>
            </a:r>
          </a:p>
          <a:p>
            <a:r>
              <a:rPr lang="en-US" sz="1200">
                <a:solidFill>
                  <a:schemeClr val="tx1"/>
                </a:solidFill>
                <a:latin typeface="+mn-lt"/>
                <a:cs typeface="+mn-cs"/>
              </a:rPr>
              <a:t>With Iran losing control of all the countries but still controlled Hamas in Gaza.   Israeli feeling more confident with peace with Saudi …this was a ticking time bomb waiting to happen </a:t>
            </a:r>
          </a:p>
          <a:p>
            <a:r>
              <a:rPr lang="en-US" sz="1200">
                <a:solidFill>
                  <a:schemeClr val="tx1"/>
                </a:solidFill>
                <a:latin typeface="+mn-lt"/>
                <a:cs typeface="+mn-cs"/>
              </a:rPr>
              <a:t>With Israeli right wing also losing power to liberals as a result ……..</a:t>
            </a:r>
            <a:r>
              <a:rPr lang="en-US" sz="1200" err="1">
                <a:solidFill>
                  <a:schemeClr val="tx1"/>
                </a:solidFill>
                <a:latin typeface="+mn-lt"/>
                <a:cs typeface="+mn-cs"/>
              </a:rPr>
              <a:t>Natanyahu</a:t>
            </a:r>
            <a:r>
              <a:rPr lang="en-US" sz="1200">
                <a:solidFill>
                  <a:schemeClr val="tx1"/>
                </a:solidFill>
                <a:latin typeface="+mn-lt"/>
                <a:cs typeface="+mn-cs"/>
              </a:rPr>
              <a:t> was on the verge of collapse and had to use the far-right wing element of Israelis to cling to power another ticking time bomb for the right wing of Israel and their settlements in West Bank </a:t>
            </a:r>
          </a:p>
          <a:p>
            <a:r>
              <a:rPr lang="en-US" sz="1200">
                <a:solidFill>
                  <a:schemeClr val="tx1"/>
                </a:solidFill>
                <a:latin typeface="+mn-lt"/>
                <a:cs typeface="+mn-cs"/>
              </a:rPr>
              <a:t>Iran played its last trump card …Hamas …and the effect was to unleash the fanatics in Israel to the fore and put the peace back many years </a:t>
            </a:r>
          </a:p>
          <a:p>
            <a:r>
              <a:rPr lang="en-US" sz="1200">
                <a:solidFill>
                  <a:schemeClr val="tx1"/>
                </a:solidFill>
                <a:latin typeface="+mn-lt"/>
                <a:cs typeface="+mn-cs"/>
              </a:rPr>
              <a:t>Israel and the right-wing element will not stop or spare innocent Palestinians as they want the west bank back as well and Iran/ Hamas want to claim some victory that they are the controllers of the Arab Cause and get the West Bank back for Arabs</a:t>
            </a:r>
          </a:p>
          <a:p>
            <a:r>
              <a:rPr lang="en-US" sz="1200">
                <a:solidFill>
                  <a:schemeClr val="tx1"/>
                </a:solidFill>
                <a:latin typeface="+mn-lt"/>
                <a:cs typeface="+mn-cs"/>
              </a:rPr>
              <a:t>All this puts Peace back 10 years I feel and meanwhile these poor innocent Palestinians about 1.9 Million of them are caught in this struggle whereas the Hamas members with Brotherhood and various supported only number about 30,000 max holding hostages not just the Israelis from October 23 but all the 1.9 Million of its people as they know Israel right wing will continue the campaign </a:t>
            </a:r>
          </a:p>
          <a:p>
            <a:endParaRPr lang="en-US" sz="700">
              <a:solidFill>
                <a:schemeClr val="tx1"/>
              </a:solidFill>
              <a:latin typeface="+mn-lt"/>
              <a:cs typeface="+mn-cs"/>
            </a:endParaRPr>
          </a:p>
        </p:txBody>
      </p:sp>
      <p:sp>
        <p:nvSpPr>
          <p:cNvPr id="4" name="Date Placeholder 3">
            <a:extLst>
              <a:ext uri="{FF2B5EF4-FFF2-40B4-BE49-F238E27FC236}">
                <a16:creationId xmlns:a16="http://schemas.microsoft.com/office/drawing/2014/main" id="{8E8CB860-C60D-E66C-6DBE-3C986171859B}"/>
              </a:ext>
            </a:extLst>
          </p:cNvPr>
          <p:cNvSpPr>
            <a:spLocks noGrp="1"/>
          </p:cNvSpPr>
          <p:nvPr>
            <p:ph type="dt" sz="half" idx="10"/>
          </p:nvPr>
        </p:nvSpPr>
        <p:spPr>
          <a:xfrm>
            <a:off x="736261" y="6356016"/>
            <a:ext cx="1048552" cy="365125"/>
          </a:xfrm>
        </p:spPr>
        <p:txBody>
          <a:bodyPr vert="horz" lIns="91440" tIns="45720" rIns="91440" bIns="45720" rtlCol="0" anchor="ctr">
            <a:normAutofit/>
          </a:bodyPr>
          <a:lstStyle/>
          <a:p>
            <a:pPr>
              <a:spcAft>
                <a:spcPts val="600"/>
              </a:spcAft>
            </a:pPr>
            <a:fld id="{C738B136-3CC4-448D-A6F6-1CB1B7627108}" type="datetime1">
              <a:rPr lang="en-US"/>
              <a:pPr>
                <a:spcAft>
                  <a:spcPts val="600"/>
                </a:spcAft>
              </a:pPr>
              <a:t>7/26/2024</a:t>
            </a:fld>
            <a:endParaRPr lang="en-US"/>
          </a:p>
        </p:txBody>
      </p:sp>
    </p:spTree>
    <p:extLst>
      <p:ext uri="{BB962C8B-B14F-4D97-AF65-F5344CB8AC3E}">
        <p14:creationId xmlns:p14="http://schemas.microsoft.com/office/powerpoint/2010/main" val="31010574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D346F-703E-43B1-0684-BEB6C04838A4}"/>
              </a:ext>
            </a:extLst>
          </p:cNvPr>
          <p:cNvSpPr>
            <a:spLocks noGrp="1"/>
          </p:cNvSpPr>
          <p:nvPr>
            <p:ph type="title"/>
          </p:nvPr>
        </p:nvSpPr>
        <p:spPr/>
        <p:txBody>
          <a:bodyPr/>
          <a:lstStyle/>
          <a:p>
            <a:r>
              <a:rPr lang="en-GB"/>
              <a:t>Lessons from History </a:t>
            </a:r>
          </a:p>
        </p:txBody>
      </p:sp>
      <p:sp>
        <p:nvSpPr>
          <p:cNvPr id="3" name="Content Placeholder 2">
            <a:extLst>
              <a:ext uri="{FF2B5EF4-FFF2-40B4-BE49-F238E27FC236}">
                <a16:creationId xmlns:a16="http://schemas.microsoft.com/office/drawing/2014/main" id="{0257D313-ADC3-90C2-0C80-72F789B93E10}"/>
              </a:ext>
            </a:extLst>
          </p:cNvPr>
          <p:cNvSpPr>
            <a:spLocks noGrp="1"/>
          </p:cNvSpPr>
          <p:nvPr>
            <p:ph idx="1"/>
          </p:nvPr>
        </p:nvSpPr>
        <p:spPr/>
        <p:txBody>
          <a:bodyPr/>
          <a:lstStyle/>
          <a:p>
            <a:r>
              <a:rPr lang="en-GB" dirty="0"/>
              <a:t>Palestinians and Hamas knew how to build tunnels as this was done in the seventies in Lebanon at the beginning of the civil war there .</a:t>
            </a:r>
          </a:p>
          <a:p>
            <a:r>
              <a:rPr lang="en-GB" dirty="0"/>
              <a:t>We also know from history….that Israeli show no mercy in clearing these tunnels as they did in Lebanon </a:t>
            </a:r>
          </a:p>
          <a:p>
            <a:r>
              <a:rPr lang="en-GB" dirty="0"/>
              <a:t>The other lesson from Palestinians leaving Jordan , then Lebanon and Syria , is they were asked to be evacuated by sea to Tunisia and Libya so I suspect the same will need to happen for Hamas …..but where will they be sent </a:t>
            </a:r>
            <a:r>
              <a:rPr lang="en-GB"/>
              <a:t>…? </a:t>
            </a:r>
          </a:p>
          <a:p>
            <a:r>
              <a:rPr lang="en-GB"/>
              <a:t>Which </a:t>
            </a:r>
            <a:r>
              <a:rPr lang="en-GB" dirty="0"/>
              <a:t>Arab Country will take them ……the only one I can think of is Yemen which will ignite that war again with Saudi and Arab States</a:t>
            </a:r>
          </a:p>
          <a:p>
            <a:endParaRPr lang="en-GB" dirty="0"/>
          </a:p>
          <a:p>
            <a:r>
              <a:rPr lang="en-GB" dirty="0"/>
              <a:t>AND THE MIDDLE EAST TURN AND TURNS ……PEACE BETWEEN SUNNIS AND ISRAEL WAS CLOSE …AND REMAINS A TARGET ..BUT IRAN WILL NOT SAIL GENTLY INTO THE WIND </a:t>
            </a:r>
          </a:p>
        </p:txBody>
      </p:sp>
      <p:sp>
        <p:nvSpPr>
          <p:cNvPr id="4" name="Date Placeholder 3">
            <a:extLst>
              <a:ext uri="{FF2B5EF4-FFF2-40B4-BE49-F238E27FC236}">
                <a16:creationId xmlns:a16="http://schemas.microsoft.com/office/drawing/2014/main" id="{4312ADB7-F012-5963-62CD-DD5586F3A568}"/>
              </a:ext>
            </a:extLst>
          </p:cNvPr>
          <p:cNvSpPr>
            <a:spLocks noGrp="1"/>
          </p:cNvSpPr>
          <p:nvPr>
            <p:ph type="dt" sz="half" idx="10"/>
          </p:nvPr>
        </p:nvSpPr>
        <p:spPr/>
        <p:txBody>
          <a:bodyPr/>
          <a:lstStyle/>
          <a:p>
            <a:fld id="{C738B136-3CC4-448D-A6F6-1CB1B7627108}" type="datetime1">
              <a:rPr lang="en-US" smtClean="0"/>
              <a:t>7/26/2024</a:t>
            </a:fld>
            <a:endParaRPr lang="en-US"/>
          </a:p>
        </p:txBody>
      </p:sp>
      <p:pic>
        <p:nvPicPr>
          <p:cNvPr id="5" name="Picture 4" descr="Kaaba in Masjid Al Haram in Mecca Saudi Arabia MECCA, SAUDI ARABIA - MARCH 29, 2019:  Kaaba in Masjid Al Haram in Mecca Saudi Arabia is considered as the holiest place  by Muslims. mekka stock pictures, royalty-free photos &amp; images">
            <a:extLst>
              <a:ext uri="{FF2B5EF4-FFF2-40B4-BE49-F238E27FC236}">
                <a16:creationId xmlns:a16="http://schemas.microsoft.com/office/drawing/2014/main" id="{EBBB71E8-0F06-1CB7-6C1A-307B6896F14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61229" y="4299976"/>
            <a:ext cx="3157791" cy="1609403"/>
          </a:xfrm>
          <a:prstGeom prst="rect">
            <a:avLst/>
          </a:prstGeom>
          <a:noFill/>
          <a:ln>
            <a:noFill/>
          </a:ln>
        </p:spPr>
      </p:pic>
      <p:pic>
        <p:nvPicPr>
          <p:cNvPr id="6" name="Picture 5" descr="Blue Mosque of Istanbul, famous place of visit, Turkey Blue Mosque of Istanbul, famous place of visit, Turkey. istanbul stock pictures, royalty-free photos &amp; images">
            <a:extLst>
              <a:ext uri="{FF2B5EF4-FFF2-40B4-BE49-F238E27FC236}">
                <a16:creationId xmlns:a16="http://schemas.microsoft.com/office/drawing/2014/main" id="{0C7A1E92-3B04-14E4-09D7-CEA89EC773D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35413" y="4318866"/>
            <a:ext cx="2357120" cy="1571625"/>
          </a:xfrm>
          <a:prstGeom prst="rect">
            <a:avLst/>
          </a:prstGeom>
          <a:noFill/>
          <a:ln>
            <a:noFill/>
          </a:ln>
        </p:spPr>
      </p:pic>
      <p:pic>
        <p:nvPicPr>
          <p:cNvPr id="7" name="Picture 6" descr="Sunset over Cairo Sultan Hassan Mosque and cityscape of Cairo at sunset cairo stock pictures, royalty-free photos &amp; images">
            <a:extLst>
              <a:ext uri="{FF2B5EF4-FFF2-40B4-BE49-F238E27FC236}">
                <a16:creationId xmlns:a16="http://schemas.microsoft.com/office/drawing/2014/main" id="{95C9C538-0AE5-C5E2-4A9F-837FD340514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7852" y="4318866"/>
            <a:ext cx="2238038" cy="1492249"/>
          </a:xfrm>
          <a:prstGeom prst="rect">
            <a:avLst/>
          </a:prstGeom>
          <a:noFill/>
          <a:ln>
            <a:noFill/>
          </a:ln>
        </p:spPr>
      </p:pic>
      <p:pic>
        <p:nvPicPr>
          <p:cNvPr id="8" name="Picture 7" descr="video thumbnail">
            <a:extLst>
              <a:ext uri="{FF2B5EF4-FFF2-40B4-BE49-F238E27FC236}">
                <a16:creationId xmlns:a16="http://schemas.microsoft.com/office/drawing/2014/main" id="{6A7CB45B-D362-5C1D-AEA0-49B46E3955CF}"/>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5468443" y="4299976"/>
            <a:ext cx="2862051" cy="1609403"/>
          </a:xfrm>
          <a:prstGeom prst="rect">
            <a:avLst/>
          </a:prstGeom>
          <a:noFill/>
          <a:ln>
            <a:noFill/>
          </a:ln>
        </p:spPr>
      </p:pic>
    </p:spTree>
    <p:extLst>
      <p:ext uri="{BB962C8B-B14F-4D97-AF65-F5344CB8AC3E}">
        <p14:creationId xmlns:p14="http://schemas.microsoft.com/office/powerpoint/2010/main" val="5542690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51" name="Rectangle 10250">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3" name="Rectangle 10252">
            <a:extLst>
              <a:ext uri="{FF2B5EF4-FFF2-40B4-BE49-F238E27FC236}">
                <a16:creationId xmlns:a16="http://schemas.microsoft.com/office/drawing/2014/main" id="{4C6B5652-C661-4C58-B937-F0F490F7FC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5" name="Rectangle 10254">
            <a:extLst>
              <a:ext uri="{FF2B5EF4-FFF2-40B4-BE49-F238E27FC236}">
                <a16:creationId xmlns:a16="http://schemas.microsoft.com/office/drawing/2014/main" id="{0B936867-6407-43FB-9DE6-1B0879D0CB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7" name="Rectangle 10256">
            <a:extLst>
              <a:ext uri="{FF2B5EF4-FFF2-40B4-BE49-F238E27FC236}">
                <a16:creationId xmlns:a16="http://schemas.microsoft.com/office/drawing/2014/main" id="{ACD0B258-678B-4A8C-894F-848AF24A19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9" name="Freeform: Shape 10258">
            <a:extLst>
              <a:ext uri="{FF2B5EF4-FFF2-40B4-BE49-F238E27FC236}">
                <a16:creationId xmlns:a16="http://schemas.microsoft.com/office/drawing/2014/main" id="{C8D58395-74AF-401A-AF2F-76B6FCF71D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261" name="Rectangle 10260">
            <a:extLst>
              <a:ext uri="{FF2B5EF4-FFF2-40B4-BE49-F238E27FC236}">
                <a16:creationId xmlns:a16="http://schemas.microsoft.com/office/drawing/2014/main" id="{2F003F3F-F118-41D2-AA3F-74DB0D1970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EBFDB3-04BA-4401-8D18-D0CDB3F6AE21}"/>
              </a:ext>
            </a:extLst>
          </p:cNvPr>
          <p:cNvSpPr>
            <a:spLocks noGrp="1"/>
          </p:cNvSpPr>
          <p:nvPr>
            <p:ph type="title"/>
          </p:nvPr>
        </p:nvSpPr>
        <p:spPr>
          <a:xfrm>
            <a:off x="806825" y="457201"/>
            <a:ext cx="2844800" cy="3588870"/>
          </a:xfrm>
        </p:spPr>
        <p:txBody>
          <a:bodyPr vert="horz" lIns="91440" tIns="45720" rIns="91440" bIns="45720" rtlCol="0" anchor="b">
            <a:normAutofit/>
          </a:bodyPr>
          <a:lstStyle/>
          <a:p>
            <a:pPr algn="r"/>
            <a:r>
              <a:rPr lang="en-US" sz="3100">
                <a:solidFill>
                  <a:srgbClr val="FFFFFF"/>
                </a:solidFill>
                <a:latin typeface="+mj-lt"/>
                <a:cs typeface="+mj-cs"/>
              </a:rPr>
              <a:t>How Allies become Enemies and vise Versa in the Middle East ( examples that will shock you )</a:t>
            </a:r>
          </a:p>
        </p:txBody>
      </p:sp>
      <p:sp>
        <p:nvSpPr>
          <p:cNvPr id="3" name="Content Placeholder 2">
            <a:extLst>
              <a:ext uri="{FF2B5EF4-FFF2-40B4-BE49-F238E27FC236}">
                <a16:creationId xmlns:a16="http://schemas.microsoft.com/office/drawing/2014/main" id="{ADDBA07D-A19A-4F6A-B85C-77473638AF44}"/>
              </a:ext>
            </a:extLst>
          </p:cNvPr>
          <p:cNvSpPr>
            <a:spLocks noGrp="1"/>
          </p:cNvSpPr>
          <p:nvPr>
            <p:ph idx="1"/>
          </p:nvPr>
        </p:nvSpPr>
        <p:spPr>
          <a:xfrm>
            <a:off x="4090481" y="165370"/>
            <a:ext cx="5359940" cy="6522396"/>
          </a:xfrm>
        </p:spPr>
        <p:txBody>
          <a:bodyPr vert="horz" lIns="91440" tIns="45720" rIns="91440" bIns="45720" rtlCol="0" anchor="ctr">
            <a:normAutofit/>
          </a:bodyPr>
          <a:lstStyle/>
          <a:p>
            <a:r>
              <a:rPr lang="en-US" sz="1200">
                <a:solidFill>
                  <a:schemeClr val="tx1"/>
                </a:solidFill>
                <a:latin typeface="+mn-lt"/>
                <a:cs typeface="+mn-cs"/>
              </a:rPr>
              <a:t>During the Iraq/ Iran war …Iran had no spares for their US tanks and equipment due to the sanctions by USA on Iran .   Israel came to the assistance of Iran but supplying the spares via Hezbollah in Lebanon ….sworn enemies</a:t>
            </a:r>
          </a:p>
          <a:p>
            <a:r>
              <a:rPr lang="en-US" sz="1200">
                <a:solidFill>
                  <a:schemeClr val="tx1"/>
                </a:solidFill>
                <a:latin typeface="+mn-lt"/>
                <a:cs typeface="+mn-cs"/>
              </a:rPr>
              <a:t>Turkey continue to attack Kurdish forces that are fighting Isis as the Turks don’t want a strong Kurdish force on their boarder as this may lead to demands from Turkey’s own Kurdish population and demands by all the Kurdish peoples for an independent state </a:t>
            </a:r>
          </a:p>
          <a:p>
            <a:r>
              <a:rPr lang="en-US" sz="1200">
                <a:solidFill>
                  <a:schemeClr val="tx1"/>
                </a:solidFill>
                <a:latin typeface="+mn-lt"/>
                <a:cs typeface="+mn-cs"/>
              </a:rPr>
              <a:t>In Lebanon, the Christian work with Sunni to battle the Shia and Hezbollah whereas the Christian are generally with the Asaad regime  against the majority Sunni population there </a:t>
            </a:r>
          </a:p>
          <a:p>
            <a:r>
              <a:rPr lang="en-US" sz="1200">
                <a:solidFill>
                  <a:schemeClr val="tx1"/>
                </a:solidFill>
                <a:latin typeface="+mn-lt"/>
                <a:cs typeface="+mn-cs"/>
              </a:rPr>
              <a:t> Turkey allowed their boarders to be open to allow many refugees to go from Syria to Europe and especially Germany in revenge to Germany not allowing Turkish citizens that have been living and working in Germany for years and years , not to have a nationality and some had to leave Germany …this is before </a:t>
            </a:r>
            <a:r>
              <a:rPr lang="en-US" sz="1200" err="1">
                <a:solidFill>
                  <a:schemeClr val="tx1"/>
                </a:solidFill>
                <a:latin typeface="+mn-lt"/>
                <a:cs typeface="+mn-cs"/>
              </a:rPr>
              <a:t>Mrs</a:t>
            </a:r>
            <a:r>
              <a:rPr lang="en-US" sz="1200">
                <a:solidFill>
                  <a:schemeClr val="tx1"/>
                </a:solidFill>
                <a:latin typeface="+mn-lt"/>
                <a:cs typeface="+mn-cs"/>
              </a:rPr>
              <a:t> Merkel decided to allow 1 million refugees</a:t>
            </a:r>
          </a:p>
          <a:p>
            <a:r>
              <a:rPr lang="en-US" sz="1200">
                <a:solidFill>
                  <a:schemeClr val="tx1"/>
                </a:solidFill>
                <a:latin typeface="+mn-lt"/>
                <a:cs typeface="+mn-cs"/>
              </a:rPr>
              <a:t>In Libya , Gadhafi was advised to hide his money in Qatar before the revolution there and not keep it in the west , and the assets were used by the Wahabis in Qatar to fund arms to be sent to the ISIS style groups in Libya with arms being bought from Turkey and being delivered by Turkish ships and airlines to Libya </a:t>
            </a:r>
          </a:p>
          <a:p>
            <a:r>
              <a:rPr lang="en-US" sz="1200">
                <a:solidFill>
                  <a:schemeClr val="tx1"/>
                </a:solidFill>
                <a:latin typeface="+mn-lt"/>
                <a:cs typeface="+mn-cs"/>
              </a:rPr>
              <a:t>In the peace treaty between Israel and Egypt, the Egyptian Army guaranteed the security of Suez canal in return for 3 Billion dollars a year and this is why Sinai &amp; Gaza were returned to Egypt by Israel.  This is why the army in Egypt stood aside initially during the Arab spring and allowed the politics to develop as USA wanted democracy in Egypt but when the Morsi regime of Islamic brotherhood came in and financed by Qatar.  The Army stepped back in gained the removal of the Mubarak dynasty as well as adhering to the peace treaties they signed up to with Israel.  They are also now seen as the defending force for the Christians in Egypt as well and moderate Sunni businessmen ( There are 10 Million Christians in Egypt and they control most of the business and economy there ) </a:t>
            </a:r>
          </a:p>
        </p:txBody>
      </p:sp>
      <p:pic>
        <p:nvPicPr>
          <p:cNvPr id="10242" name="Picture 2" descr="Persepolis/Iran - Mr. Moore's World History">
            <a:extLst>
              <a:ext uri="{FF2B5EF4-FFF2-40B4-BE49-F238E27FC236}">
                <a16:creationId xmlns:a16="http://schemas.microsoft.com/office/drawing/2014/main" id="{687E0EB7-D077-403E-E870-0D54767E234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544433" y="736087"/>
            <a:ext cx="2209223" cy="1656917"/>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Turkish-Kurd conflict feared / RACE FOR OIL: U.S. troops may need to ...">
            <a:extLst>
              <a:ext uri="{FF2B5EF4-FFF2-40B4-BE49-F238E27FC236}">
                <a16:creationId xmlns:a16="http://schemas.microsoft.com/office/drawing/2014/main" id="{D3CC920A-FB05-E73E-D734-3339A23F0C10}"/>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670552" y="3224738"/>
            <a:ext cx="2149723" cy="2395235"/>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a:extLst>
              <a:ext uri="{FF2B5EF4-FFF2-40B4-BE49-F238E27FC236}">
                <a16:creationId xmlns:a16="http://schemas.microsoft.com/office/drawing/2014/main" id="{936810E5-D4E1-451C-9FE7-CBD4CFC3D958}"/>
              </a:ext>
            </a:extLst>
          </p:cNvPr>
          <p:cNvSpPr>
            <a:spLocks noGrp="1"/>
          </p:cNvSpPr>
          <p:nvPr>
            <p:ph type="dt" sz="half" idx="10"/>
          </p:nvPr>
        </p:nvSpPr>
        <p:spPr>
          <a:xfrm>
            <a:off x="8970264" y="6455664"/>
            <a:ext cx="2743200" cy="365125"/>
          </a:xfrm>
        </p:spPr>
        <p:txBody>
          <a:bodyPr vert="horz" lIns="91440" tIns="45720" rIns="91440" bIns="45720" rtlCol="0" anchor="ctr">
            <a:normAutofit/>
          </a:bodyPr>
          <a:lstStyle/>
          <a:p>
            <a:pPr algn="r">
              <a:spcAft>
                <a:spcPts val="600"/>
              </a:spcAft>
            </a:pPr>
            <a:fld id="{C738B136-3CC4-448D-A6F6-1CB1B7627108}" type="datetime1">
              <a:rPr lang="en-US" sz="1100">
                <a:solidFill>
                  <a:schemeClr val="tx1">
                    <a:lumMod val="50000"/>
                    <a:lumOff val="50000"/>
                  </a:schemeClr>
                </a:solidFill>
              </a:rPr>
              <a:pPr algn="r">
                <a:spcAft>
                  <a:spcPts val="600"/>
                </a:spcAft>
              </a:pPr>
              <a:t>7/26/2024</a:t>
            </a:fld>
            <a:endParaRPr lang="en-US" sz="1100">
              <a:solidFill>
                <a:schemeClr val="tx1">
                  <a:lumMod val="50000"/>
                  <a:lumOff val="50000"/>
                </a:schemeClr>
              </a:solidFill>
            </a:endParaRPr>
          </a:p>
        </p:txBody>
      </p:sp>
    </p:spTree>
    <p:extLst>
      <p:ext uri="{BB962C8B-B14F-4D97-AF65-F5344CB8AC3E}">
        <p14:creationId xmlns:p14="http://schemas.microsoft.com/office/powerpoint/2010/main" val="11713014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51F3819-4351-4730-8E02-40BF286E0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DAE5130-F148-4C5A-A6CB-48165DC767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12191996"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D3EF8D-4BA5-4DD5-BDBF-8C8F999DA8B5}"/>
              </a:ext>
            </a:extLst>
          </p:cNvPr>
          <p:cNvSpPr>
            <a:spLocks noGrp="1"/>
          </p:cNvSpPr>
          <p:nvPr>
            <p:ph type="title"/>
          </p:nvPr>
        </p:nvSpPr>
        <p:spPr>
          <a:xfrm>
            <a:off x="4682336" y="90052"/>
            <a:ext cx="6564574" cy="1330518"/>
          </a:xfrm>
        </p:spPr>
        <p:txBody>
          <a:bodyPr vert="horz" lIns="91440" tIns="45720" rIns="91440" bIns="45720" rtlCol="0" anchor="ctr">
            <a:normAutofit/>
          </a:bodyPr>
          <a:lstStyle/>
          <a:p>
            <a:r>
              <a:rPr lang="en-US" sz="4400" kern="1200">
                <a:solidFill>
                  <a:schemeClr val="tx1"/>
                </a:solidFill>
                <a:latin typeface="+mj-lt"/>
                <a:ea typeface="+mj-ea"/>
                <a:cs typeface="+mj-cs"/>
              </a:rPr>
              <a:t>CONCLUSION</a:t>
            </a:r>
          </a:p>
        </p:txBody>
      </p:sp>
      <p:pic>
        <p:nvPicPr>
          <p:cNvPr id="5" name="Picture 4" descr="Egyptian foreign minister reaffirms commitment to peace treaty with Israel">
            <a:extLst>
              <a:ext uri="{FF2B5EF4-FFF2-40B4-BE49-F238E27FC236}">
                <a16:creationId xmlns:a16="http://schemas.microsoft.com/office/drawing/2014/main" id="{6C1D2F16-79AC-7A9E-E07C-788E999AB237}"/>
              </a:ext>
            </a:extLst>
          </p:cNvPr>
          <p:cNvPicPr>
            <a:picLocks noChangeAspect="1"/>
          </p:cNvPicPr>
          <p:nvPr/>
        </p:nvPicPr>
        <p:blipFill rotWithShape="1">
          <a:blip r:embed="rId3">
            <a:extLst>
              <a:ext uri="{28A0092B-C50C-407E-A947-70E740481C1C}">
                <a14:useLocalDpi xmlns:a14="http://schemas.microsoft.com/office/drawing/2010/main" val="0"/>
              </a:ext>
            </a:extLst>
          </a:blip>
          <a:srcRect l="7735" r="14239" b="3"/>
          <a:stretch/>
        </p:blipFill>
        <p:spPr bwMode="auto">
          <a:xfrm>
            <a:off x="-8" y="3429008"/>
            <a:ext cx="4038600" cy="3428999"/>
          </a:xfrm>
          <a:custGeom>
            <a:avLst/>
            <a:gdLst/>
            <a:ahLst/>
            <a:cxnLst/>
            <a:rect l="l" t="t" r="r" b="b"/>
            <a:pathLst>
              <a:path w="4038600" h="3428999">
                <a:moveTo>
                  <a:pt x="0" y="0"/>
                </a:moveTo>
                <a:lnTo>
                  <a:pt x="3832764" y="0"/>
                </a:lnTo>
                <a:lnTo>
                  <a:pt x="3833410" y="4411"/>
                </a:lnTo>
                <a:cubicBezTo>
                  <a:pt x="3834310" y="12542"/>
                  <a:pt x="3834933" y="20617"/>
                  <a:pt x="3835321" y="28434"/>
                </a:cubicBezTo>
                <a:cubicBezTo>
                  <a:pt x="3843020" y="30350"/>
                  <a:pt x="3840588" y="61692"/>
                  <a:pt x="3852266" y="50998"/>
                </a:cubicBezTo>
                <a:cubicBezTo>
                  <a:pt x="3853153" y="61314"/>
                  <a:pt x="3849223" y="70391"/>
                  <a:pt x="3856614" y="62023"/>
                </a:cubicBezTo>
                <a:cubicBezTo>
                  <a:pt x="3857136" y="65272"/>
                  <a:pt x="3858208" y="66796"/>
                  <a:pt x="3859557" y="67517"/>
                </a:cubicBezTo>
                <a:lnTo>
                  <a:pt x="3860141" y="67604"/>
                </a:lnTo>
                <a:lnTo>
                  <a:pt x="3861913" y="90672"/>
                </a:lnTo>
                <a:lnTo>
                  <a:pt x="3863084" y="93141"/>
                </a:lnTo>
                <a:cubicBezTo>
                  <a:pt x="3863070" y="98407"/>
                  <a:pt x="3863057" y="103672"/>
                  <a:pt x="3863043" y="108938"/>
                </a:cubicBezTo>
                <a:lnTo>
                  <a:pt x="3863660" y="116693"/>
                </a:lnTo>
                <a:lnTo>
                  <a:pt x="3862518" y="119721"/>
                </a:lnTo>
                <a:cubicBezTo>
                  <a:pt x="3862017" y="122528"/>
                  <a:pt x="3862239" y="125949"/>
                  <a:pt x="3864097" y="130743"/>
                </a:cubicBezTo>
                <a:lnTo>
                  <a:pt x="3864775" y="131693"/>
                </a:lnTo>
                <a:lnTo>
                  <a:pt x="3864231" y="141960"/>
                </a:lnTo>
                <a:cubicBezTo>
                  <a:pt x="3863734" y="145469"/>
                  <a:pt x="3862886" y="148837"/>
                  <a:pt x="3861543" y="151981"/>
                </a:cubicBezTo>
                <a:cubicBezTo>
                  <a:pt x="3876816" y="176028"/>
                  <a:pt x="3873891" y="209754"/>
                  <a:pt x="3881956" y="241275"/>
                </a:cubicBezTo>
                <a:cubicBezTo>
                  <a:pt x="3880805" y="282291"/>
                  <a:pt x="3871108" y="290637"/>
                  <a:pt x="3883245" y="317540"/>
                </a:cubicBezTo>
                <a:cubicBezTo>
                  <a:pt x="3887431" y="330343"/>
                  <a:pt x="3884915" y="349601"/>
                  <a:pt x="3894824" y="382132"/>
                </a:cubicBezTo>
                <a:cubicBezTo>
                  <a:pt x="3902184" y="412768"/>
                  <a:pt x="3905028" y="440981"/>
                  <a:pt x="3912029" y="468465"/>
                </a:cubicBezTo>
                <a:cubicBezTo>
                  <a:pt x="3918870" y="501219"/>
                  <a:pt x="3919171" y="493504"/>
                  <a:pt x="3923563" y="512872"/>
                </a:cubicBezTo>
                <a:cubicBezTo>
                  <a:pt x="3925161" y="516259"/>
                  <a:pt x="3933257" y="548851"/>
                  <a:pt x="3935302" y="551780"/>
                </a:cubicBezTo>
                <a:cubicBezTo>
                  <a:pt x="3940193" y="569420"/>
                  <a:pt x="3948108" y="591435"/>
                  <a:pt x="3952908" y="618713"/>
                </a:cubicBezTo>
                <a:cubicBezTo>
                  <a:pt x="3949597" y="640336"/>
                  <a:pt x="3968857" y="662091"/>
                  <a:pt x="3964097" y="689135"/>
                </a:cubicBezTo>
                <a:cubicBezTo>
                  <a:pt x="3963409" y="698730"/>
                  <a:pt x="3967777" y="726290"/>
                  <a:pt x="3972561" y="730194"/>
                </a:cubicBezTo>
                <a:cubicBezTo>
                  <a:pt x="3974287" y="735671"/>
                  <a:pt x="3973869" y="742863"/>
                  <a:pt x="3978553" y="744105"/>
                </a:cubicBezTo>
                <a:cubicBezTo>
                  <a:pt x="3984369" y="746793"/>
                  <a:pt x="3979392" y="769550"/>
                  <a:pt x="3985056" y="764665"/>
                </a:cubicBezTo>
                <a:cubicBezTo>
                  <a:pt x="3981721" y="780759"/>
                  <a:pt x="3994221" y="788526"/>
                  <a:pt x="3998681" y="799644"/>
                </a:cubicBezTo>
                <a:cubicBezTo>
                  <a:pt x="3996807" y="806167"/>
                  <a:pt x="3999133" y="812044"/>
                  <a:pt x="4002586" y="819512"/>
                </a:cubicBezTo>
                <a:lnTo>
                  <a:pt x="4007152" y="829775"/>
                </a:lnTo>
                <a:cubicBezTo>
                  <a:pt x="4007290" y="831346"/>
                  <a:pt x="4007429" y="832918"/>
                  <a:pt x="4007568" y="834489"/>
                </a:cubicBezTo>
                <a:cubicBezTo>
                  <a:pt x="4008582" y="842878"/>
                  <a:pt x="4012501" y="870527"/>
                  <a:pt x="4013238" y="880111"/>
                </a:cubicBezTo>
                <a:lnTo>
                  <a:pt x="4011990" y="891990"/>
                </a:lnTo>
                <a:cubicBezTo>
                  <a:pt x="4012878" y="895711"/>
                  <a:pt x="4017741" y="899277"/>
                  <a:pt x="4018561" y="902435"/>
                </a:cubicBezTo>
                <a:lnTo>
                  <a:pt x="4016914" y="910937"/>
                </a:lnTo>
                <a:cubicBezTo>
                  <a:pt x="4021666" y="910045"/>
                  <a:pt x="4017754" y="920062"/>
                  <a:pt x="4017630" y="927631"/>
                </a:cubicBezTo>
                <a:cubicBezTo>
                  <a:pt x="4017765" y="943134"/>
                  <a:pt x="4017899" y="958638"/>
                  <a:pt x="4018033" y="974141"/>
                </a:cubicBezTo>
                <a:lnTo>
                  <a:pt x="4020844" y="1002853"/>
                </a:lnTo>
                <a:lnTo>
                  <a:pt x="4019159" y="1011649"/>
                </a:lnTo>
                <a:cubicBezTo>
                  <a:pt x="4018755" y="1030805"/>
                  <a:pt x="4025427" y="1051984"/>
                  <a:pt x="4019983" y="1065586"/>
                </a:cubicBezTo>
                <a:cubicBezTo>
                  <a:pt x="4019342" y="1071115"/>
                  <a:pt x="4019489" y="1076118"/>
                  <a:pt x="4020124" y="1080768"/>
                </a:cubicBezTo>
                <a:lnTo>
                  <a:pt x="4023046" y="1093182"/>
                </a:lnTo>
                <a:lnTo>
                  <a:pt x="4030993" y="1117768"/>
                </a:lnTo>
                <a:cubicBezTo>
                  <a:pt x="4017255" y="1119010"/>
                  <a:pt x="4036257" y="1175819"/>
                  <a:pt x="4024084" y="1169607"/>
                </a:cubicBezTo>
                <a:cubicBezTo>
                  <a:pt x="4026558" y="1192318"/>
                  <a:pt x="4002019" y="1213340"/>
                  <a:pt x="4015242" y="1235237"/>
                </a:cubicBezTo>
                <a:cubicBezTo>
                  <a:pt x="4014162" y="1269305"/>
                  <a:pt x="4018570" y="1317827"/>
                  <a:pt x="4017602" y="1350990"/>
                </a:cubicBezTo>
                <a:cubicBezTo>
                  <a:pt x="4023169" y="1344874"/>
                  <a:pt x="4021893" y="1374627"/>
                  <a:pt x="4021736" y="1378298"/>
                </a:cubicBezTo>
                <a:cubicBezTo>
                  <a:pt x="4018952" y="1400570"/>
                  <a:pt x="4019832" y="1419813"/>
                  <a:pt x="4016278" y="1458310"/>
                </a:cubicBezTo>
                <a:cubicBezTo>
                  <a:pt x="4018014" y="1492373"/>
                  <a:pt x="4008830" y="1521984"/>
                  <a:pt x="4018868" y="1553366"/>
                </a:cubicBezTo>
                <a:cubicBezTo>
                  <a:pt x="4016990" y="1555494"/>
                  <a:pt x="4015540" y="1558122"/>
                  <a:pt x="4014402" y="1561090"/>
                </a:cubicBezTo>
                <a:lnTo>
                  <a:pt x="4011936" y="1570307"/>
                </a:lnTo>
                <a:lnTo>
                  <a:pt x="4012405" y="1571592"/>
                </a:lnTo>
                <a:cubicBezTo>
                  <a:pt x="4013272" y="1577147"/>
                  <a:pt x="4012836" y="1580457"/>
                  <a:pt x="4011825" y="1582767"/>
                </a:cubicBezTo>
                <a:lnTo>
                  <a:pt x="4010160" y="1584906"/>
                </a:lnTo>
                <a:lnTo>
                  <a:pt x="4009282" y="1592480"/>
                </a:lnTo>
                <a:lnTo>
                  <a:pt x="4004224" y="1632608"/>
                </a:lnTo>
                <a:lnTo>
                  <a:pt x="4004766" y="1633033"/>
                </a:lnTo>
                <a:cubicBezTo>
                  <a:pt x="4005917" y="1634501"/>
                  <a:pt x="4006652" y="1636551"/>
                  <a:pt x="4006536" y="1639879"/>
                </a:cubicBezTo>
                <a:cubicBezTo>
                  <a:pt x="4015184" y="1636475"/>
                  <a:pt x="4009709" y="1642588"/>
                  <a:pt x="4008603" y="1652696"/>
                </a:cubicBezTo>
                <a:cubicBezTo>
                  <a:pt x="4021787" y="1649666"/>
                  <a:pt x="4013526" y="1677353"/>
                  <a:pt x="4020520" y="1683689"/>
                </a:cubicBezTo>
                <a:cubicBezTo>
                  <a:pt x="4019410" y="1691182"/>
                  <a:pt x="4018476" y="1699055"/>
                  <a:pt x="4017793" y="1707144"/>
                </a:cubicBezTo>
                <a:cubicBezTo>
                  <a:pt x="4017716" y="1708742"/>
                  <a:pt x="4017637" y="1710339"/>
                  <a:pt x="4017559" y="1711937"/>
                </a:cubicBezTo>
                <a:lnTo>
                  <a:pt x="4017686" y="1712065"/>
                </a:lnTo>
                <a:cubicBezTo>
                  <a:pt x="4017911" y="1713173"/>
                  <a:pt x="4017938" y="1714774"/>
                  <a:pt x="4017696" y="1717183"/>
                </a:cubicBezTo>
                <a:lnTo>
                  <a:pt x="4017133" y="1720681"/>
                </a:lnTo>
                <a:lnTo>
                  <a:pt x="4016678" y="1729981"/>
                </a:lnTo>
                <a:lnTo>
                  <a:pt x="4017384" y="1733388"/>
                </a:lnTo>
                <a:lnTo>
                  <a:pt x="4018907" y="1735034"/>
                </a:lnTo>
                <a:cubicBezTo>
                  <a:pt x="4018834" y="1735303"/>
                  <a:pt x="4018762" y="1735573"/>
                  <a:pt x="4018689" y="1735842"/>
                </a:cubicBezTo>
                <a:cubicBezTo>
                  <a:pt x="4015637" y="1741502"/>
                  <a:pt x="4011570" y="1742214"/>
                  <a:pt x="4022227" y="1754258"/>
                </a:cubicBezTo>
                <a:cubicBezTo>
                  <a:pt x="4017088" y="1767842"/>
                  <a:pt x="4023675" y="1773031"/>
                  <a:pt x="4025215" y="1794468"/>
                </a:cubicBezTo>
                <a:cubicBezTo>
                  <a:pt x="4020602" y="1801685"/>
                  <a:pt x="4021846" y="1809129"/>
                  <a:pt x="4024929" y="1817026"/>
                </a:cubicBezTo>
                <a:cubicBezTo>
                  <a:pt x="4022135" y="1836468"/>
                  <a:pt x="4026097" y="1856359"/>
                  <a:pt x="4026330" y="1879330"/>
                </a:cubicBezTo>
                <a:lnTo>
                  <a:pt x="4036998" y="1941432"/>
                </a:lnTo>
                <a:lnTo>
                  <a:pt x="4036084" y="2000732"/>
                </a:lnTo>
                <a:cubicBezTo>
                  <a:pt x="4034263" y="2008113"/>
                  <a:pt x="4032229" y="2015157"/>
                  <a:pt x="4030076" y="2021755"/>
                </a:cubicBezTo>
                <a:cubicBezTo>
                  <a:pt x="4035967" y="2031320"/>
                  <a:pt x="4023973" y="2053600"/>
                  <a:pt x="4037221" y="2057342"/>
                </a:cubicBezTo>
                <a:cubicBezTo>
                  <a:pt x="4034697" y="2066435"/>
                  <a:pt x="4028501" y="2069516"/>
                  <a:pt x="4037394" y="2070619"/>
                </a:cubicBezTo>
                <a:cubicBezTo>
                  <a:pt x="4036804" y="2073734"/>
                  <a:pt x="4037226" y="2076065"/>
                  <a:pt x="4038135" y="2078045"/>
                </a:cubicBezTo>
                <a:lnTo>
                  <a:pt x="4038600" y="2078724"/>
                </a:lnTo>
                <a:lnTo>
                  <a:pt x="4032779" y="2098845"/>
                </a:lnTo>
                <a:lnTo>
                  <a:pt x="4032983" y="2102024"/>
                </a:lnTo>
                <a:lnTo>
                  <a:pt x="4027939" y="2114492"/>
                </a:lnTo>
                <a:lnTo>
                  <a:pt x="4018466" y="2141885"/>
                </a:lnTo>
                <a:cubicBezTo>
                  <a:pt x="4016935" y="2144144"/>
                  <a:pt x="4008999" y="2172239"/>
                  <a:pt x="4006867" y="2173326"/>
                </a:cubicBezTo>
                <a:cubicBezTo>
                  <a:pt x="4012131" y="2208338"/>
                  <a:pt x="3995887" y="2179358"/>
                  <a:pt x="3992697" y="2212754"/>
                </a:cubicBezTo>
                <a:cubicBezTo>
                  <a:pt x="4005768" y="2234675"/>
                  <a:pt x="3987982" y="2231911"/>
                  <a:pt x="3984358" y="2281700"/>
                </a:cubicBezTo>
                <a:cubicBezTo>
                  <a:pt x="3976909" y="2307292"/>
                  <a:pt x="3981397" y="2321058"/>
                  <a:pt x="3966554" y="2358247"/>
                </a:cubicBezTo>
                <a:cubicBezTo>
                  <a:pt x="3960999" y="2394590"/>
                  <a:pt x="3953833" y="2470676"/>
                  <a:pt x="3951025" y="2499761"/>
                </a:cubicBezTo>
                <a:cubicBezTo>
                  <a:pt x="3960739" y="2527319"/>
                  <a:pt x="3950548" y="2509832"/>
                  <a:pt x="3949702" y="2532758"/>
                </a:cubicBezTo>
                <a:cubicBezTo>
                  <a:pt x="3938760" y="2520705"/>
                  <a:pt x="3952389" y="2562520"/>
                  <a:pt x="3938861" y="2556795"/>
                </a:cubicBezTo>
                <a:cubicBezTo>
                  <a:pt x="3939134" y="2561148"/>
                  <a:pt x="3939827" y="2565547"/>
                  <a:pt x="3940623" y="2570003"/>
                </a:cubicBezTo>
                <a:cubicBezTo>
                  <a:pt x="3940759" y="2570781"/>
                  <a:pt x="3940897" y="2571558"/>
                  <a:pt x="3941033" y="2572336"/>
                </a:cubicBezTo>
                <a:lnTo>
                  <a:pt x="3940366" y="2580478"/>
                </a:lnTo>
                <a:lnTo>
                  <a:pt x="3943063" y="2584265"/>
                </a:lnTo>
                <a:lnTo>
                  <a:pt x="3944125" y="2597587"/>
                </a:lnTo>
                <a:cubicBezTo>
                  <a:pt x="3944077" y="2602348"/>
                  <a:pt x="3943504" y="2607198"/>
                  <a:pt x="3942089" y="2612155"/>
                </a:cubicBezTo>
                <a:cubicBezTo>
                  <a:pt x="3932438" y="2625816"/>
                  <a:pt x="3941792" y="2663179"/>
                  <a:pt x="3929196" y="2679622"/>
                </a:cubicBezTo>
                <a:cubicBezTo>
                  <a:pt x="3925571" y="2686502"/>
                  <a:pt x="3920517" y="2712894"/>
                  <a:pt x="3923315" y="2720986"/>
                </a:cubicBezTo>
                <a:cubicBezTo>
                  <a:pt x="3923036" y="2727128"/>
                  <a:pt x="3920401" y="2732389"/>
                  <a:pt x="3923961" y="2738269"/>
                </a:cubicBezTo>
                <a:cubicBezTo>
                  <a:pt x="3928018" y="2746479"/>
                  <a:pt x="3916599" y="2759296"/>
                  <a:pt x="3922927" y="2761348"/>
                </a:cubicBezTo>
                <a:cubicBezTo>
                  <a:pt x="3919813" y="2786694"/>
                  <a:pt x="3907933" y="2868089"/>
                  <a:pt x="3905273" y="2890343"/>
                </a:cubicBezTo>
                <a:cubicBezTo>
                  <a:pt x="3905945" y="2891698"/>
                  <a:pt x="3906516" y="2893225"/>
                  <a:pt x="3906968" y="2894872"/>
                </a:cubicBezTo>
                <a:cubicBezTo>
                  <a:pt x="3909594" y="2904456"/>
                  <a:pt x="3907729" y="2916058"/>
                  <a:pt x="3902804" y="2920783"/>
                </a:cubicBezTo>
                <a:cubicBezTo>
                  <a:pt x="3885416" y="2946524"/>
                  <a:pt x="3880691" y="2976695"/>
                  <a:pt x="3873409" y="3003309"/>
                </a:cubicBezTo>
                <a:cubicBezTo>
                  <a:pt x="3866483" y="3034202"/>
                  <a:pt x="3883685" y="3021162"/>
                  <a:pt x="3865677" y="3054172"/>
                </a:cubicBezTo>
                <a:cubicBezTo>
                  <a:pt x="3869656" y="3061216"/>
                  <a:pt x="3869021" y="3066386"/>
                  <a:pt x="3865322" y="3073552"/>
                </a:cubicBezTo>
                <a:cubicBezTo>
                  <a:pt x="3862309" y="3088769"/>
                  <a:pt x="3874353" y="3094511"/>
                  <a:pt x="3864576" y="3105939"/>
                </a:cubicBezTo>
                <a:cubicBezTo>
                  <a:pt x="3871414" y="3106866"/>
                  <a:pt x="3862070" y="3136685"/>
                  <a:pt x="3869897" y="3133416"/>
                </a:cubicBezTo>
                <a:cubicBezTo>
                  <a:pt x="3873987" y="3146871"/>
                  <a:pt x="3863598" y="3146263"/>
                  <a:pt x="3866944" y="3159200"/>
                </a:cubicBezTo>
                <a:cubicBezTo>
                  <a:pt x="3866209" y="3171160"/>
                  <a:pt x="3861238" y="3148758"/>
                  <a:pt x="3858655" y="3160960"/>
                </a:cubicBezTo>
                <a:cubicBezTo>
                  <a:pt x="3856672" y="3176428"/>
                  <a:pt x="3845007" y="3169580"/>
                  <a:pt x="3857964" y="3189916"/>
                </a:cubicBezTo>
                <a:cubicBezTo>
                  <a:pt x="3851730" y="3203678"/>
                  <a:pt x="3857918" y="3210651"/>
                  <a:pt x="3857749" y="3234304"/>
                </a:cubicBezTo>
                <a:lnTo>
                  <a:pt x="3855596" y="3240571"/>
                </a:lnTo>
                <a:lnTo>
                  <a:pt x="3861634" y="3248569"/>
                </a:lnTo>
                <a:cubicBezTo>
                  <a:pt x="3864052" y="3253014"/>
                  <a:pt x="3865516" y="3258342"/>
                  <a:pt x="3864663" y="3265444"/>
                </a:cubicBezTo>
                <a:cubicBezTo>
                  <a:pt x="3848300" y="3307894"/>
                  <a:pt x="3875588" y="3268090"/>
                  <a:pt x="3865146" y="3338829"/>
                </a:cubicBezTo>
                <a:cubicBezTo>
                  <a:pt x="3862730" y="3342195"/>
                  <a:pt x="3864130" y="3351680"/>
                  <a:pt x="3867052" y="3351725"/>
                </a:cubicBezTo>
                <a:cubicBezTo>
                  <a:pt x="3865794" y="3356006"/>
                  <a:pt x="3859439" y="3365106"/>
                  <a:pt x="3863912" y="3367707"/>
                </a:cubicBezTo>
                <a:cubicBezTo>
                  <a:pt x="3863241" y="3379301"/>
                  <a:pt x="3861774" y="3390600"/>
                  <a:pt x="3859561" y="3401335"/>
                </a:cubicBezTo>
                <a:lnTo>
                  <a:pt x="3853212" y="3423129"/>
                </a:lnTo>
                <a:lnTo>
                  <a:pt x="3856572" y="3428759"/>
                </a:lnTo>
                <a:lnTo>
                  <a:pt x="3856601" y="3428999"/>
                </a:lnTo>
                <a:lnTo>
                  <a:pt x="0" y="3428999"/>
                </a:lnTo>
                <a:close/>
              </a:path>
            </a:pathLst>
          </a:custGeom>
          <a:noFill/>
        </p:spPr>
      </p:pic>
      <p:pic>
        <p:nvPicPr>
          <p:cNvPr id="6" name="Picture 5" descr="The Post-Oslo Social Economy: An Analysis - Palestine Chronicle">
            <a:extLst>
              <a:ext uri="{FF2B5EF4-FFF2-40B4-BE49-F238E27FC236}">
                <a16:creationId xmlns:a16="http://schemas.microsoft.com/office/drawing/2014/main" id="{C3FE7739-C9C5-793C-783F-588A9FEDB7EA}"/>
              </a:ext>
            </a:extLst>
          </p:cNvPr>
          <p:cNvPicPr>
            <a:picLocks noChangeAspect="1"/>
          </p:cNvPicPr>
          <p:nvPr/>
        </p:nvPicPr>
        <p:blipFill rotWithShape="1">
          <a:blip r:embed="rId4">
            <a:extLst>
              <a:ext uri="{28A0092B-C50C-407E-A947-70E740481C1C}">
                <a14:useLocalDpi xmlns:a14="http://schemas.microsoft.com/office/drawing/2010/main" val="0"/>
              </a:ext>
            </a:extLst>
          </a:blip>
          <a:srcRect l="4319" r="22183" b="2"/>
          <a:stretch/>
        </p:blipFill>
        <p:spPr bwMode="auto">
          <a:xfrm>
            <a:off x="9" y="-7"/>
            <a:ext cx="3832765" cy="3493830"/>
          </a:xfrm>
          <a:custGeom>
            <a:avLst/>
            <a:gdLst/>
            <a:ahLst/>
            <a:cxnLst/>
            <a:rect l="l" t="t" r="r" b="b"/>
            <a:pathLst>
              <a:path w="3832765" h="3429000">
                <a:moveTo>
                  <a:pt x="0" y="0"/>
                </a:moveTo>
                <a:lnTo>
                  <a:pt x="3647227" y="0"/>
                </a:lnTo>
                <a:lnTo>
                  <a:pt x="3639550" y="38855"/>
                </a:lnTo>
                <a:cubicBezTo>
                  <a:pt x="3636650" y="54773"/>
                  <a:pt x="3634345" y="68219"/>
                  <a:pt x="3632595" y="77266"/>
                </a:cubicBezTo>
                <a:cubicBezTo>
                  <a:pt x="3626536" y="79781"/>
                  <a:pt x="3626501" y="84794"/>
                  <a:pt x="3629067" y="94172"/>
                </a:cubicBezTo>
                <a:cubicBezTo>
                  <a:pt x="3627578" y="163765"/>
                  <a:pt x="3557526" y="242917"/>
                  <a:pt x="3584106" y="259179"/>
                </a:cubicBezTo>
                <a:cubicBezTo>
                  <a:pt x="3583700" y="275569"/>
                  <a:pt x="3606846" y="331307"/>
                  <a:pt x="3599938" y="369872"/>
                </a:cubicBezTo>
                <a:cubicBezTo>
                  <a:pt x="3585388" y="383902"/>
                  <a:pt x="3596928" y="466732"/>
                  <a:pt x="3595032" y="485807"/>
                </a:cubicBezTo>
                <a:cubicBezTo>
                  <a:pt x="3585943" y="488250"/>
                  <a:pt x="3592517" y="521115"/>
                  <a:pt x="3579338" y="516547"/>
                </a:cubicBezTo>
                <a:cubicBezTo>
                  <a:pt x="3573622" y="519766"/>
                  <a:pt x="3573367" y="529229"/>
                  <a:pt x="3578241" y="534293"/>
                </a:cubicBezTo>
                <a:cubicBezTo>
                  <a:pt x="3576722" y="545474"/>
                  <a:pt x="3569890" y="551581"/>
                  <a:pt x="3577790" y="563888"/>
                </a:cubicBezTo>
                <a:cubicBezTo>
                  <a:pt x="3576008" y="579306"/>
                  <a:pt x="3555937" y="592508"/>
                  <a:pt x="3568362" y="606614"/>
                </a:cubicBezTo>
                <a:cubicBezTo>
                  <a:pt x="3548060" y="617296"/>
                  <a:pt x="3566748" y="665721"/>
                  <a:pt x="3562360" y="696544"/>
                </a:cubicBezTo>
                <a:cubicBezTo>
                  <a:pt x="3540870" y="749643"/>
                  <a:pt x="3563552" y="814684"/>
                  <a:pt x="3525923" y="839698"/>
                </a:cubicBezTo>
                <a:cubicBezTo>
                  <a:pt x="3535181" y="895191"/>
                  <a:pt x="3521523" y="937628"/>
                  <a:pt x="3518879" y="980382"/>
                </a:cubicBezTo>
                <a:cubicBezTo>
                  <a:pt x="3513995" y="999599"/>
                  <a:pt x="3527321" y="1012505"/>
                  <a:pt x="3515302" y="1028426"/>
                </a:cubicBezTo>
                <a:cubicBezTo>
                  <a:pt x="3518279" y="1066840"/>
                  <a:pt x="3496325" y="1148092"/>
                  <a:pt x="3536738" y="1210870"/>
                </a:cubicBezTo>
                <a:lnTo>
                  <a:pt x="3591526" y="1380154"/>
                </a:lnTo>
                <a:cubicBezTo>
                  <a:pt x="3610626" y="1430030"/>
                  <a:pt x="3618402" y="1446676"/>
                  <a:pt x="3627364" y="1475232"/>
                </a:cubicBezTo>
                <a:cubicBezTo>
                  <a:pt x="3630584" y="1500131"/>
                  <a:pt x="3621205" y="1517302"/>
                  <a:pt x="3629315" y="1551492"/>
                </a:cubicBezTo>
                <a:cubicBezTo>
                  <a:pt x="3627771" y="1569255"/>
                  <a:pt x="3642142" y="1604305"/>
                  <a:pt x="3642065" y="1616703"/>
                </a:cubicBezTo>
                <a:cubicBezTo>
                  <a:pt x="3644190" y="1615867"/>
                  <a:pt x="3646228" y="1622618"/>
                  <a:pt x="3644837" y="1625880"/>
                </a:cubicBezTo>
                <a:cubicBezTo>
                  <a:pt x="3644873" y="1682450"/>
                  <a:pt x="3660396" y="1644242"/>
                  <a:pt x="3653089" y="1681195"/>
                </a:cubicBezTo>
                <a:cubicBezTo>
                  <a:pt x="3653672" y="1703685"/>
                  <a:pt x="3678100" y="1693642"/>
                  <a:pt x="3669268" y="1720463"/>
                </a:cubicBezTo>
                <a:cubicBezTo>
                  <a:pt x="3672709" y="1747068"/>
                  <a:pt x="3683894" y="1760489"/>
                  <a:pt x="3680555" y="1787683"/>
                </a:cubicBezTo>
                <a:cubicBezTo>
                  <a:pt x="3683815" y="1812577"/>
                  <a:pt x="3690283" y="1832624"/>
                  <a:pt x="3690144" y="1854892"/>
                </a:cubicBezTo>
                <a:cubicBezTo>
                  <a:pt x="3694176" y="1862246"/>
                  <a:pt x="3696364" y="1869845"/>
                  <a:pt x="3692847" y="1879545"/>
                </a:cubicBezTo>
                <a:lnTo>
                  <a:pt x="3705899" y="1950159"/>
                </a:lnTo>
                <a:cubicBezTo>
                  <a:pt x="3705811" y="1963349"/>
                  <a:pt x="3696947" y="1944883"/>
                  <a:pt x="3698529" y="1956744"/>
                </a:cubicBezTo>
                <a:cubicBezTo>
                  <a:pt x="3704089" y="1967128"/>
                  <a:pt x="3694319" y="1972691"/>
                  <a:pt x="3700670" y="1983128"/>
                </a:cubicBezTo>
                <a:cubicBezTo>
                  <a:pt x="3707325" y="1975376"/>
                  <a:pt x="3704290" y="2019261"/>
                  <a:pt x="3710819" y="2016104"/>
                </a:cubicBezTo>
                <a:cubicBezTo>
                  <a:pt x="3703899" y="2032806"/>
                  <a:pt x="3716180" y="2041037"/>
                  <a:pt x="3716263" y="2057358"/>
                </a:cubicBezTo>
                <a:cubicBezTo>
                  <a:pt x="3714181" y="2066395"/>
                  <a:pt x="3708419" y="2088153"/>
                  <a:pt x="3713451" y="2092532"/>
                </a:cubicBezTo>
                <a:cubicBezTo>
                  <a:pt x="3702969" y="2134723"/>
                  <a:pt x="3713408" y="2112089"/>
                  <a:pt x="3712825" y="2145702"/>
                </a:cubicBezTo>
                <a:cubicBezTo>
                  <a:pt x="3711099" y="2175441"/>
                  <a:pt x="3721651" y="2170882"/>
                  <a:pt x="3710370" y="2205762"/>
                </a:cubicBezTo>
                <a:cubicBezTo>
                  <a:pt x="3706686" y="2213193"/>
                  <a:pt x="3707151" y="2225380"/>
                  <a:pt x="3711407" y="2232983"/>
                </a:cubicBezTo>
                <a:cubicBezTo>
                  <a:pt x="3712139" y="2234292"/>
                  <a:pt x="3712959" y="2235411"/>
                  <a:pt x="3713840" y="2236309"/>
                </a:cubicBezTo>
                <a:cubicBezTo>
                  <a:pt x="3705311" y="2258197"/>
                  <a:pt x="3712810" y="2264929"/>
                  <a:pt x="3706371" y="2276362"/>
                </a:cubicBezTo>
                <a:cubicBezTo>
                  <a:pt x="3707813" y="2303313"/>
                  <a:pt x="3719116" y="2319717"/>
                  <a:pt x="3713548" y="2330164"/>
                </a:cubicBezTo>
                <a:cubicBezTo>
                  <a:pt x="3716700" y="2349548"/>
                  <a:pt x="3722681" y="2379563"/>
                  <a:pt x="3725281" y="2392669"/>
                </a:cubicBezTo>
                <a:cubicBezTo>
                  <a:pt x="3729704" y="2396182"/>
                  <a:pt x="3728251" y="2402767"/>
                  <a:pt x="3729156" y="2408800"/>
                </a:cubicBezTo>
                <a:cubicBezTo>
                  <a:pt x="3733288" y="2414878"/>
                  <a:pt x="3733591" y="2443086"/>
                  <a:pt x="3731527" y="2451803"/>
                </a:cubicBezTo>
                <a:lnTo>
                  <a:pt x="3736702" y="2478754"/>
                </a:lnTo>
                <a:cubicBezTo>
                  <a:pt x="3728550" y="2525478"/>
                  <a:pt x="3760386" y="2545889"/>
                  <a:pt x="3730701" y="2582746"/>
                </a:cubicBezTo>
                <a:cubicBezTo>
                  <a:pt x="3730821" y="2599785"/>
                  <a:pt x="3740171" y="2587220"/>
                  <a:pt x="3740291" y="2604259"/>
                </a:cubicBezTo>
                <a:cubicBezTo>
                  <a:pt x="3743848" y="2626667"/>
                  <a:pt x="3731064" y="2615985"/>
                  <a:pt x="3745312" y="2636571"/>
                </a:cubicBezTo>
                <a:cubicBezTo>
                  <a:pt x="3741774" y="2677126"/>
                  <a:pt x="3756230" y="2698390"/>
                  <a:pt x="3745913" y="2734956"/>
                </a:cubicBezTo>
                <a:cubicBezTo>
                  <a:pt x="3751211" y="2727858"/>
                  <a:pt x="3750682" y="2814031"/>
                  <a:pt x="3749695" y="2825841"/>
                </a:cubicBezTo>
                <a:cubicBezTo>
                  <a:pt x="3749942" y="2850991"/>
                  <a:pt x="3747920" y="2877551"/>
                  <a:pt x="3747393" y="2915771"/>
                </a:cubicBezTo>
                <a:cubicBezTo>
                  <a:pt x="3750755" y="2949567"/>
                  <a:pt x="3739923" y="2933903"/>
                  <a:pt x="3751447" y="2964244"/>
                </a:cubicBezTo>
                <a:cubicBezTo>
                  <a:pt x="3751616" y="2982921"/>
                  <a:pt x="3749341" y="3024704"/>
                  <a:pt x="3748411" y="3027834"/>
                </a:cubicBezTo>
                <a:lnTo>
                  <a:pt x="3748938" y="3029071"/>
                </a:lnTo>
                <a:cubicBezTo>
                  <a:pt x="3750070" y="3034527"/>
                  <a:pt x="3749794" y="3037871"/>
                  <a:pt x="3748894" y="3040270"/>
                </a:cubicBezTo>
                <a:lnTo>
                  <a:pt x="3747334" y="3042558"/>
                </a:lnTo>
                <a:cubicBezTo>
                  <a:pt x="3747162" y="3045102"/>
                  <a:pt x="3746989" y="3047646"/>
                  <a:pt x="3746817" y="3050190"/>
                </a:cubicBezTo>
                <a:lnTo>
                  <a:pt x="3744491" y="3065086"/>
                </a:lnTo>
                <a:lnTo>
                  <a:pt x="3745283" y="3068003"/>
                </a:lnTo>
                <a:lnTo>
                  <a:pt x="3743686" y="3090671"/>
                </a:lnTo>
                <a:lnTo>
                  <a:pt x="3744246" y="3091046"/>
                </a:lnTo>
                <a:cubicBezTo>
                  <a:pt x="3745467" y="3092400"/>
                  <a:pt x="3746300" y="3094375"/>
                  <a:pt x="3746343" y="3097703"/>
                </a:cubicBezTo>
                <a:cubicBezTo>
                  <a:pt x="3754816" y="3093496"/>
                  <a:pt x="3749641" y="3100105"/>
                  <a:pt x="3749018" y="3110287"/>
                </a:cubicBezTo>
                <a:cubicBezTo>
                  <a:pt x="3762039" y="3106026"/>
                  <a:pt x="3755113" y="3134407"/>
                  <a:pt x="3762400" y="3140063"/>
                </a:cubicBezTo>
                <a:cubicBezTo>
                  <a:pt x="3761648" y="3147641"/>
                  <a:pt x="3761093" y="3155576"/>
                  <a:pt x="3760798" y="3163705"/>
                </a:cubicBezTo>
                <a:cubicBezTo>
                  <a:pt x="3760796" y="3165306"/>
                  <a:pt x="3760795" y="3166906"/>
                  <a:pt x="3760793" y="3168507"/>
                </a:cubicBezTo>
                <a:lnTo>
                  <a:pt x="3760925" y="3168621"/>
                </a:lnTo>
                <a:cubicBezTo>
                  <a:pt x="3761203" y="3169703"/>
                  <a:pt x="3761307" y="3171298"/>
                  <a:pt x="3761180" y="3173722"/>
                </a:cubicBezTo>
                <a:lnTo>
                  <a:pt x="3760784" y="3177263"/>
                </a:lnTo>
                <a:lnTo>
                  <a:pt x="3760776" y="3186578"/>
                </a:lnTo>
                <a:lnTo>
                  <a:pt x="3761644" y="3189908"/>
                </a:lnTo>
                <a:cubicBezTo>
                  <a:pt x="3767239" y="3200999"/>
                  <a:pt x="3784386" y="3192521"/>
                  <a:pt x="3778090" y="3215620"/>
                </a:cubicBezTo>
                <a:cubicBezTo>
                  <a:pt x="3782929" y="3238942"/>
                  <a:pt x="3794645" y="3248487"/>
                  <a:pt x="3792860" y="3273934"/>
                </a:cubicBezTo>
                <a:cubicBezTo>
                  <a:pt x="3797428" y="3295746"/>
                  <a:pt x="3804878" y="3312408"/>
                  <a:pt x="3805965" y="3332638"/>
                </a:cubicBezTo>
                <a:cubicBezTo>
                  <a:pt x="3810325" y="3338359"/>
                  <a:pt x="3812891" y="3344736"/>
                  <a:pt x="3809972" y="3354360"/>
                </a:cubicBezTo>
                <a:cubicBezTo>
                  <a:pt x="3815463" y="3373933"/>
                  <a:pt x="3822569" y="3374995"/>
                  <a:pt x="3820366" y="3391014"/>
                </a:cubicBezTo>
                <a:cubicBezTo>
                  <a:pt x="3832550" y="3396219"/>
                  <a:pt x="3828906" y="3399305"/>
                  <a:pt x="3827143" y="3406519"/>
                </a:cubicBezTo>
                <a:cubicBezTo>
                  <a:pt x="3827126" y="3406819"/>
                  <a:pt x="3827110" y="3407118"/>
                  <a:pt x="3827093" y="3407418"/>
                </a:cubicBezTo>
                <a:lnTo>
                  <a:pt x="3828820" y="3408091"/>
                </a:lnTo>
                <a:lnTo>
                  <a:pt x="3830121" y="3410929"/>
                </a:lnTo>
                <a:lnTo>
                  <a:pt x="3831461" y="3420084"/>
                </a:lnTo>
                <a:cubicBezTo>
                  <a:pt x="3831507" y="3421309"/>
                  <a:pt x="3831554" y="3422534"/>
                  <a:pt x="3831600" y="3423759"/>
                </a:cubicBezTo>
                <a:cubicBezTo>
                  <a:pt x="3831831" y="3426205"/>
                  <a:pt x="3832160" y="3427719"/>
                  <a:pt x="3832580" y="3428642"/>
                </a:cubicBezTo>
                <a:cubicBezTo>
                  <a:pt x="3832626" y="3428658"/>
                  <a:pt x="3832672" y="3428675"/>
                  <a:pt x="3832719" y="3428690"/>
                </a:cubicBezTo>
                <a:lnTo>
                  <a:pt x="3832765" y="3429000"/>
                </a:lnTo>
                <a:lnTo>
                  <a:pt x="0" y="3429000"/>
                </a:lnTo>
                <a:close/>
              </a:path>
            </a:pathLst>
          </a:custGeom>
          <a:noFill/>
        </p:spPr>
      </p:pic>
      <p:sp>
        <p:nvSpPr>
          <p:cNvPr id="3" name="Content Placeholder 2">
            <a:extLst>
              <a:ext uri="{FF2B5EF4-FFF2-40B4-BE49-F238E27FC236}">
                <a16:creationId xmlns:a16="http://schemas.microsoft.com/office/drawing/2014/main" id="{77458301-0EC3-4246-900A-1362D936ADFE}"/>
              </a:ext>
            </a:extLst>
          </p:cNvPr>
          <p:cNvSpPr>
            <a:spLocks noGrp="1"/>
          </p:cNvSpPr>
          <p:nvPr>
            <p:ph idx="1"/>
          </p:nvPr>
        </p:nvSpPr>
        <p:spPr>
          <a:xfrm>
            <a:off x="4653886" y="1498060"/>
            <a:ext cx="7131173" cy="4970833"/>
          </a:xfrm>
        </p:spPr>
        <p:txBody>
          <a:bodyPr vert="horz" lIns="91440" tIns="45720" rIns="91440" bIns="45720" rtlCol="0">
            <a:normAutofit/>
          </a:bodyPr>
          <a:lstStyle/>
          <a:p>
            <a:pPr marL="0"/>
            <a:r>
              <a:rPr lang="en-US">
                <a:solidFill>
                  <a:schemeClr val="tx1"/>
                </a:solidFill>
                <a:latin typeface="+mn-lt"/>
                <a:cs typeface="+mn-cs"/>
              </a:rPr>
              <a:t>All the attempts at installing democracy in the Middle East have failed because in truth, the factions in the Middle East are mainly still very tribal to date </a:t>
            </a:r>
          </a:p>
          <a:p>
            <a:pPr marL="0"/>
            <a:r>
              <a:rPr lang="en-US">
                <a:solidFill>
                  <a:schemeClr val="tx1"/>
                </a:solidFill>
                <a:latin typeface="+mn-lt"/>
                <a:cs typeface="+mn-cs"/>
              </a:rPr>
              <a:t>The solution ( in my opinion ) is to allow the powerful tribes to continue to control the religious fanaticism of all sorts whilst the west encourages slow freedoms and education and healthcare to the people and peace to built with Israel one country at a time </a:t>
            </a:r>
          </a:p>
          <a:p>
            <a:pPr marL="0"/>
            <a:r>
              <a:rPr lang="en-US">
                <a:solidFill>
                  <a:schemeClr val="tx1"/>
                </a:solidFill>
                <a:latin typeface="+mn-lt"/>
                <a:cs typeface="+mn-cs"/>
              </a:rPr>
              <a:t>The recent example is Saudi Arabia recently allowing Women to no longer cover their heads in public and women will soon be allowed to drive. Saudi has now allowed Cinemas and Parties and with women and men to enjoy the party together and in Riyadh. Unheard of 3 years ago.  Oman , UAE , Kuwait, Bahrain , Qatar …are adapting slowly …let's not rush them and blame them for what they have not done but encourage the changes they are making </a:t>
            </a:r>
          </a:p>
          <a:p>
            <a:pPr marL="0"/>
            <a:endParaRPr lang="en-US">
              <a:solidFill>
                <a:schemeClr val="tx1"/>
              </a:solidFill>
              <a:latin typeface="+mn-lt"/>
              <a:cs typeface="+mn-cs"/>
            </a:endParaRPr>
          </a:p>
          <a:p>
            <a:pPr marL="0"/>
            <a:r>
              <a:rPr lang="en-US">
                <a:solidFill>
                  <a:schemeClr val="tx1"/>
                </a:solidFill>
                <a:latin typeface="+mn-lt"/>
                <a:cs typeface="+mn-cs"/>
              </a:rPr>
              <a:t>The same should be encouraged in Iraq and Syria and Lebanon …a slow path and a move away from tribalism with education and healthcare and equality of freedom to all and the west can play a part in that……but not shock and awe, and Arab spring , and Gaza geocide…anti Asaad …ISIS friends or enemies ….if the target is peace in the Middle East , then tribalism has to disappear slowly and replaced with equality and healthcare and education …</a:t>
            </a:r>
          </a:p>
          <a:p>
            <a:pPr marL="0"/>
            <a:r>
              <a:rPr lang="en-US">
                <a:solidFill>
                  <a:schemeClr val="tx1"/>
                </a:solidFill>
                <a:latin typeface="+mn-lt"/>
                <a:cs typeface="+mn-cs"/>
              </a:rPr>
              <a:t>Keep tribalism for sport</a:t>
            </a:r>
          </a:p>
          <a:p>
            <a:pPr marL="0"/>
            <a:endParaRPr lang="en-US">
              <a:solidFill>
                <a:schemeClr val="tx1"/>
              </a:solidFill>
              <a:latin typeface="+mn-lt"/>
              <a:cs typeface="+mn-cs"/>
            </a:endParaRPr>
          </a:p>
        </p:txBody>
      </p:sp>
      <p:sp>
        <p:nvSpPr>
          <p:cNvPr id="4" name="Date Placeholder 3">
            <a:extLst>
              <a:ext uri="{FF2B5EF4-FFF2-40B4-BE49-F238E27FC236}">
                <a16:creationId xmlns:a16="http://schemas.microsoft.com/office/drawing/2014/main" id="{B0F77A68-8641-4C6E-9D82-86D616F73396}"/>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pPr>
            <a:fld id="{C738B136-3CC4-448D-A6F6-1CB1B7627108}" type="datetime1">
              <a:rPr lang="en-US" sz="1000">
                <a:solidFill>
                  <a:srgbClr val="FFFFFF"/>
                </a:solidFill>
              </a:rPr>
              <a:pPr>
                <a:spcAft>
                  <a:spcPts val="600"/>
                </a:spcAft>
              </a:pPr>
              <a:t>7/26/2024</a:t>
            </a:fld>
            <a:endParaRPr lang="en-US" sz="1000">
              <a:solidFill>
                <a:srgbClr val="FFFFFF"/>
              </a:solidFill>
            </a:endParaRPr>
          </a:p>
        </p:txBody>
      </p:sp>
    </p:spTree>
    <p:extLst>
      <p:ext uri="{BB962C8B-B14F-4D97-AF65-F5344CB8AC3E}">
        <p14:creationId xmlns:p14="http://schemas.microsoft.com/office/powerpoint/2010/main" val="3725826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45BE2-37CF-4B2B-B7FD-333702207390}"/>
              </a:ext>
            </a:extLst>
          </p:cNvPr>
          <p:cNvSpPr>
            <a:spLocks noGrp="1"/>
          </p:cNvSpPr>
          <p:nvPr>
            <p:ph type="title"/>
          </p:nvPr>
        </p:nvSpPr>
        <p:spPr>
          <a:xfrm>
            <a:off x="1137034" y="49079"/>
            <a:ext cx="9392421" cy="1330841"/>
          </a:xfrm>
        </p:spPr>
        <p:txBody>
          <a:bodyPr vert="horz" lIns="91440" tIns="45720" rIns="91440" bIns="45720" rtlCol="0" anchor="ctr">
            <a:normAutofit/>
          </a:bodyPr>
          <a:lstStyle/>
          <a:p>
            <a:r>
              <a:rPr lang="en-US" sz="4400" kern="1200">
                <a:solidFill>
                  <a:schemeClr val="tx1"/>
                </a:solidFill>
                <a:latin typeface="+mj-lt"/>
                <a:ea typeface="+mj-ea"/>
                <a:cs typeface="+mj-cs"/>
              </a:rPr>
              <a:t>History of Fuad Ramadan </a:t>
            </a:r>
          </a:p>
        </p:txBody>
      </p:sp>
      <p:sp>
        <p:nvSpPr>
          <p:cNvPr id="3" name="Content Placeholder 2">
            <a:extLst>
              <a:ext uri="{FF2B5EF4-FFF2-40B4-BE49-F238E27FC236}">
                <a16:creationId xmlns:a16="http://schemas.microsoft.com/office/drawing/2014/main" id="{584EE88E-9569-45BA-92D4-4815DCD48548}"/>
              </a:ext>
            </a:extLst>
          </p:cNvPr>
          <p:cNvSpPr>
            <a:spLocks noGrp="1"/>
          </p:cNvSpPr>
          <p:nvPr>
            <p:ph idx="1"/>
          </p:nvPr>
        </p:nvSpPr>
        <p:spPr>
          <a:xfrm>
            <a:off x="1137034" y="1113818"/>
            <a:ext cx="6246260" cy="5286982"/>
          </a:xfrm>
        </p:spPr>
        <p:txBody>
          <a:bodyPr vert="horz" lIns="91440" tIns="45720" rIns="91440" bIns="45720" rtlCol="0">
            <a:normAutofit lnSpcReduction="10000"/>
          </a:bodyPr>
          <a:lstStyle/>
          <a:p>
            <a:r>
              <a:rPr lang="en-US" sz="1200">
                <a:solidFill>
                  <a:schemeClr val="tx1"/>
                </a:solidFill>
                <a:latin typeface="+mn-lt"/>
                <a:cs typeface="+mn-cs"/>
              </a:rPr>
              <a:t>Father was born in West Didsbury , Manchester , UK in 1920 and Grandfather arrived in UK in 1878 </a:t>
            </a:r>
          </a:p>
          <a:p>
            <a:r>
              <a:rPr lang="en-US" sz="1200">
                <a:solidFill>
                  <a:schemeClr val="tx1"/>
                </a:solidFill>
                <a:latin typeface="+mn-lt"/>
                <a:cs typeface="+mn-cs"/>
              </a:rPr>
              <a:t>Father is Mr Jamil Ramadan MBE who served as a British Diplomat from 1943 till 1978 in Lebanon ( Vice Consul &amp; Second Secretary  ) </a:t>
            </a:r>
          </a:p>
          <a:p>
            <a:r>
              <a:rPr lang="en-US" sz="1200">
                <a:solidFill>
                  <a:schemeClr val="tx1"/>
                </a:solidFill>
                <a:latin typeface="+mn-lt"/>
                <a:cs typeface="+mn-cs"/>
              </a:rPr>
              <a:t>Father the worked in the F&amp;CO ( London Based ) from 1980 till 1990</a:t>
            </a:r>
          </a:p>
          <a:p>
            <a:r>
              <a:rPr lang="en-US" sz="1200">
                <a:solidFill>
                  <a:schemeClr val="tx1"/>
                </a:solidFill>
                <a:latin typeface="+mn-lt"/>
                <a:cs typeface="+mn-cs"/>
              </a:rPr>
              <a:t>I was Born as a British National In Beirut, Lebanon in 1957 </a:t>
            </a:r>
          </a:p>
          <a:p>
            <a:r>
              <a:rPr lang="en-US" sz="1200">
                <a:solidFill>
                  <a:schemeClr val="tx1"/>
                </a:solidFill>
                <a:latin typeface="+mn-lt"/>
                <a:cs typeface="+mn-cs"/>
              </a:rPr>
              <a:t>I was brought up in a British Boarding School in Lebanon and in the late sixties till Mid-seventies where many of the Middle East Royal Families and business leaders and USA and British Expatriates educated their children</a:t>
            </a:r>
          </a:p>
          <a:p>
            <a:r>
              <a:rPr lang="en-US" sz="1200">
                <a:solidFill>
                  <a:schemeClr val="tx1"/>
                </a:solidFill>
                <a:latin typeface="+mn-lt"/>
                <a:cs typeface="+mn-cs"/>
              </a:rPr>
              <a:t>Attended Trent University of Nottingham to undertake studies as an accountant from 1976 till 1980 </a:t>
            </a:r>
          </a:p>
          <a:p>
            <a:r>
              <a:rPr lang="en-US" sz="1200">
                <a:solidFill>
                  <a:schemeClr val="tx1"/>
                </a:solidFill>
                <a:latin typeface="+mn-lt"/>
                <a:cs typeface="+mn-cs"/>
              </a:rPr>
              <a:t>I joined Crown Agents for Overseas Governments and Administrations in 1980 till 1993 where I managed part of the British Government Overseas aid to the Middle East which included the Kurdish Refugee crisis in North Iraq as well as efforts re supply goods and equipment to Kuwait following the re instatement of the Kuwaiti Royal family and Government at the conclusion of the first Iraq war.   I also managed all Medical equipment sales to The People's Democratic Republic of Yemen ( Communist ) for many years, but this was government to government work but not UK aid  </a:t>
            </a:r>
          </a:p>
          <a:p>
            <a:r>
              <a:rPr lang="en-US" sz="1200">
                <a:solidFill>
                  <a:schemeClr val="tx1"/>
                </a:solidFill>
                <a:latin typeface="+mn-lt"/>
                <a:cs typeface="+mn-cs"/>
              </a:rPr>
              <a:t>I then undertook various consultancy roles, and this included dealing with Chinese manufacturer of vehicles and household equipment with the help of China North Industries Corporation ( Chinese Army ) as the army factories were being switched from military use to making trucks and 4-wheel drive vehicle's </a:t>
            </a:r>
            <a:r>
              <a:rPr lang="en-US" sz="1200" err="1">
                <a:solidFill>
                  <a:schemeClr val="tx1"/>
                </a:solidFill>
                <a:latin typeface="+mn-lt"/>
                <a:cs typeface="+mn-cs"/>
              </a:rPr>
              <a:t>etc</a:t>
            </a:r>
            <a:r>
              <a:rPr lang="en-US" sz="1200">
                <a:solidFill>
                  <a:schemeClr val="tx1"/>
                </a:solidFill>
                <a:latin typeface="+mn-lt"/>
                <a:cs typeface="+mn-cs"/>
              </a:rPr>
              <a:t> in the early 1990.  This was mainly to guide and then set up distribution networks for these manufacturers in Yemen</a:t>
            </a:r>
          </a:p>
          <a:p>
            <a:r>
              <a:rPr lang="en-US" sz="1200">
                <a:solidFill>
                  <a:schemeClr val="tx1"/>
                </a:solidFill>
                <a:latin typeface="+mn-lt"/>
                <a:cs typeface="+mn-cs"/>
              </a:rPr>
              <a:t>In 2000, I joined SLE Limited in full time employment as their Export Administration Manager ( medical Manufacturers in Croydon in 1999 ) to help set up all their international export operation . The exports have grown from £ 1 Million to the current £ 21 Million  a year ) </a:t>
            </a:r>
          </a:p>
          <a:p>
            <a:endParaRPr lang="en-US" sz="800">
              <a:solidFill>
                <a:schemeClr val="tx1"/>
              </a:solidFill>
              <a:latin typeface="+mn-lt"/>
              <a:cs typeface="+mn-cs"/>
            </a:endParaRPr>
          </a:p>
        </p:txBody>
      </p:sp>
      <p:pic>
        <p:nvPicPr>
          <p:cNvPr id="5" name="Picture 4">
            <a:extLst>
              <a:ext uri="{FF2B5EF4-FFF2-40B4-BE49-F238E27FC236}">
                <a16:creationId xmlns:a16="http://schemas.microsoft.com/office/drawing/2014/main" id="{55B6727E-C39F-2443-99EA-99F8DA7E6E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8297856" y="255211"/>
            <a:ext cx="2796540" cy="2426806"/>
          </a:xfrm>
          <a:prstGeom prst="rect">
            <a:avLst/>
          </a:prstGeom>
          <a:noFill/>
        </p:spPr>
      </p:pic>
      <p:sp>
        <p:nvSpPr>
          <p:cNvPr id="4" name="Date Placeholder 3">
            <a:extLst>
              <a:ext uri="{FF2B5EF4-FFF2-40B4-BE49-F238E27FC236}">
                <a16:creationId xmlns:a16="http://schemas.microsoft.com/office/drawing/2014/main" id="{F1477EF8-0F0B-4DB1-8915-265335938B54}"/>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pPr>
            <a:fld id="{C738B136-3CC4-448D-A6F6-1CB1B7627108}" type="datetime1">
              <a:rPr lang="en-US" sz="1000"/>
              <a:pPr>
                <a:spcAft>
                  <a:spcPts val="600"/>
                </a:spcAft>
              </a:pPr>
              <a:t>7/26/2024</a:t>
            </a:fld>
            <a:endParaRPr lang="en-US" sz="1000"/>
          </a:p>
        </p:txBody>
      </p:sp>
      <p:sp>
        <p:nvSpPr>
          <p:cNvPr id="9" name="TextBox 8">
            <a:extLst>
              <a:ext uri="{FF2B5EF4-FFF2-40B4-BE49-F238E27FC236}">
                <a16:creationId xmlns:a16="http://schemas.microsoft.com/office/drawing/2014/main" id="{62CC3E8E-155C-1EF7-2235-76C8CBE3D4E5}"/>
              </a:ext>
            </a:extLst>
          </p:cNvPr>
          <p:cNvSpPr txBox="1"/>
          <p:nvPr/>
        </p:nvSpPr>
        <p:spPr>
          <a:xfrm>
            <a:off x="7425623" y="2807058"/>
            <a:ext cx="4612356" cy="3578287"/>
          </a:xfrm>
          <a:prstGeom prst="rect">
            <a:avLst/>
          </a:prstGeom>
          <a:noFill/>
        </p:spPr>
        <p:txBody>
          <a:bodyPr wrap="square">
            <a:spAutoFit/>
          </a:bodyPr>
          <a:lstStyle/>
          <a:p>
            <a:pPr algn="just"/>
            <a:r>
              <a:rPr lang="en-GB" sz="600">
                <a:solidFill>
                  <a:srgbClr val="002060"/>
                </a:solidFill>
                <a:effectLst/>
                <a:latin typeface="Calibri" panose="020F0502020204030204" pitchFamily="34" charset="0"/>
                <a:ea typeface="Times New Roman" panose="02020603050405020304" pitchFamily="18" charset="0"/>
              </a:rPr>
              <a:t>Because of the </a:t>
            </a:r>
            <a:r>
              <a:rPr lang="en-GB" sz="600" u="sng">
                <a:solidFill>
                  <a:srgbClr val="002060"/>
                </a:solidFill>
                <a:effectLst/>
                <a:latin typeface="Calibri" panose="020F0502020204030204" pitchFamily="34" charset="0"/>
                <a:ea typeface="Times New Roman" panose="02020603050405020304" pitchFamily="18" charset="0"/>
                <a:hlinkClick r:id="rId4" tooltip="Mongol invasion"/>
              </a:rPr>
              <a:t>Mongol invasion</a:t>
            </a:r>
            <a:r>
              <a:rPr lang="en-GB" sz="600">
                <a:solidFill>
                  <a:srgbClr val="002060"/>
                </a:solidFill>
                <a:effectLst/>
                <a:latin typeface="Calibri" panose="020F0502020204030204" pitchFamily="34" charset="0"/>
                <a:ea typeface="Times New Roman" panose="02020603050405020304" pitchFamily="18" charset="0"/>
              </a:rPr>
              <a:t> </a:t>
            </a:r>
            <a:r>
              <a:rPr lang="en-GB" sz="600" u="sng">
                <a:solidFill>
                  <a:srgbClr val="002060"/>
                </a:solidFill>
                <a:effectLst/>
                <a:latin typeface="Calibri" panose="020F0502020204030204" pitchFamily="34" charset="0"/>
                <a:ea typeface="Times New Roman" panose="02020603050405020304" pitchFamily="18" charset="0"/>
                <a:hlinkClick r:id="rId5" tooltip="Oghuz Turks"/>
              </a:rPr>
              <a:t>Turkmens</a:t>
            </a:r>
            <a:r>
              <a:rPr lang="en-GB" sz="600">
                <a:solidFill>
                  <a:srgbClr val="002060"/>
                </a:solidFill>
                <a:effectLst/>
                <a:latin typeface="Calibri" panose="020F0502020204030204" pitchFamily="34" charset="0"/>
                <a:ea typeface="Times New Roman" panose="02020603050405020304" pitchFamily="18" charset="0"/>
              </a:rPr>
              <a:t> started migrating into </a:t>
            </a:r>
            <a:r>
              <a:rPr lang="en-GB" sz="600" u="sng">
                <a:solidFill>
                  <a:srgbClr val="002060"/>
                </a:solidFill>
                <a:effectLst/>
                <a:latin typeface="Calibri" panose="020F0502020204030204" pitchFamily="34" charset="0"/>
                <a:ea typeface="Times New Roman" panose="02020603050405020304" pitchFamily="18" charset="0"/>
                <a:hlinkClick r:id="rId6" tooltip="Anatolia"/>
              </a:rPr>
              <a:t>Anatolia</a:t>
            </a:r>
            <a:r>
              <a:rPr lang="en-GB" sz="600">
                <a:solidFill>
                  <a:srgbClr val="002060"/>
                </a:solidFill>
                <a:effectLst/>
                <a:latin typeface="Calibri" panose="020F0502020204030204" pitchFamily="34" charset="0"/>
                <a:ea typeface="Times New Roman" panose="02020603050405020304" pitchFamily="18" charset="0"/>
              </a:rPr>
              <a:t> in great numbers. The </a:t>
            </a:r>
            <a:r>
              <a:rPr lang="en-GB" sz="600" err="1">
                <a:solidFill>
                  <a:srgbClr val="002060"/>
                </a:solidFill>
                <a:effectLst/>
                <a:latin typeface="Calibri" panose="020F0502020204030204" pitchFamily="34" charset="0"/>
                <a:ea typeface="Times New Roman" panose="02020603050405020304" pitchFamily="18" charset="0"/>
              </a:rPr>
              <a:t>Mameluk</a:t>
            </a:r>
            <a:r>
              <a:rPr lang="en-GB" sz="600">
                <a:solidFill>
                  <a:srgbClr val="002060"/>
                </a:solidFill>
                <a:effectLst/>
                <a:latin typeface="Calibri" panose="020F0502020204030204" pitchFamily="34" charset="0"/>
                <a:ea typeface="Times New Roman" panose="02020603050405020304" pitchFamily="18" charset="0"/>
              </a:rPr>
              <a:t> sultan gave them the right to settle from </a:t>
            </a:r>
            <a:r>
              <a:rPr lang="en-GB" sz="600" u="sng">
                <a:solidFill>
                  <a:srgbClr val="002060"/>
                </a:solidFill>
                <a:effectLst/>
                <a:latin typeface="Calibri" panose="020F0502020204030204" pitchFamily="34" charset="0"/>
                <a:ea typeface="Times New Roman" panose="02020603050405020304" pitchFamily="18" charset="0"/>
                <a:hlinkClick r:id="rId7" tooltip="Antioch"/>
              </a:rPr>
              <a:t>Antioch</a:t>
            </a:r>
            <a:r>
              <a:rPr lang="en-GB" sz="600">
                <a:solidFill>
                  <a:srgbClr val="002060"/>
                </a:solidFill>
                <a:effectLst/>
                <a:latin typeface="Calibri" panose="020F0502020204030204" pitchFamily="34" charset="0"/>
                <a:ea typeface="Times New Roman" panose="02020603050405020304" pitchFamily="18" charset="0"/>
              </a:rPr>
              <a:t> to </a:t>
            </a:r>
            <a:r>
              <a:rPr lang="en-GB" sz="600" u="sng">
                <a:solidFill>
                  <a:srgbClr val="002060"/>
                </a:solidFill>
                <a:effectLst/>
                <a:latin typeface="Calibri" panose="020F0502020204030204" pitchFamily="34" charset="0"/>
                <a:ea typeface="Times New Roman" panose="02020603050405020304" pitchFamily="18" charset="0"/>
                <a:hlinkClick r:id="rId8" tooltip="Gaza"/>
              </a:rPr>
              <a:t>Gaza</a:t>
            </a:r>
            <a:r>
              <a:rPr lang="en-GB" sz="600">
                <a:solidFill>
                  <a:srgbClr val="002060"/>
                </a:solidFill>
                <a:effectLst/>
                <a:latin typeface="Calibri" panose="020F0502020204030204" pitchFamily="34" charset="0"/>
                <a:ea typeface="Times New Roman" panose="02020603050405020304" pitchFamily="18" charset="0"/>
              </a:rPr>
              <a:t>. In return Turkmens became a great help in battles against </a:t>
            </a:r>
            <a:r>
              <a:rPr lang="en-GB" sz="600" u="sng">
                <a:solidFill>
                  <a:srgbClr val="002060"/>
                </a:solidFill>
                <a:effectLst/>
                <a:latin typeface="Calibri" panose="020F0502020204030204" pitchFamily="34" charset="0"/>
                <a:ea typeface="Times New Roman" panose="02020603050405020304" pitchFamily="18" charset="0"/>
                <a:hlinkClick r:id="rId9" tooltip="Crusaders"/>
              </a:rPr>
              <a:t>Crusaders</a:t>
            </a:r>
            <a:r>
              <a:rPr lang="en-GB" sz="600">
                <a:solidFill>
                  <a:srgbClr val="002060"/>
                </a:solidFill>
                <a:effectLst/>
                <a:latin typeface="Calibri" panose="020F0502020204030204" pitchFamily="34" charset="0"/>
                <a:ea typeface="Times New Roman" panose="02020603050405020304" pitchFamily="18" charset="0"/>
              </a:rPr>
              <a:t> and </a:t>
            </a:r>
            <a:r>
              <a:rPr lang="en-GB" sz="600" u="sng">
                <a:solidFill>
                  <a:srgbClr val="002060"/>
                </a:solidFill>
                <a:effectLst/>
                <a:latin typeface="Calibri" panose="020F0502020204030204" pitchFamily="34" charset="0"/>
                <a:ea typeface="Times New Roman" panose="02020603050405020304" pitchFamily="18" charset="0"/>
                <a:hlinkClick r:id="rId10" tooltip="Mongols"/>
              </a:rPr>
              <a:t>Mongols</a:t>
            </a:r>
            <a:r>
              <a:rPr lang="en-GB" sz="600">
                <a:solidFill>
                  <a:srgbClr val="002060"/>
                </a:solidFill>
                <a:effectLst/>
                <a:latin typeface="Calibri" panose="020F0502020204030204" pitchFamily="34" charset="0"/>
                <a:ea typeface="Times New Roman" panose="02020603050405020304" pitchFamily="18" charset="0"/>
              </a:rPr>
              <a:t>.</a:t>
            </a:r>
            <a:endParaRPr lang="en-GB" sz="600">
              <a:effectLst/>
              <a:latin typeface="Times New Roman" panose="02020603050405020304" pitchFamily="18" charset="0"/>
              <a:ea typeface="Times New Roman" panose="02020603050405020304" pitchFamily="18" charset="0"/>
            </a:endParaRPr>
          </a:p>
          <a:p>
            <a:pPr algn="just"/>
            <a:r>
              <a:rPr lang="en-GB" sz="600">
                <a:solidFill>
                  <a:srgbClr val="002060"/>
                </a:solidFill>
                <a:effectLst/>
                <a:latin typeface="Calibri" panose="020F0502020204030204" pitchFamily="34" charset="0"/>
                <a:ea typeface="Times New Roman" panose="02020603050405020304" pitchFamily="18" charset="0"/>
              </a:rPr>
              <a:t>As a result of </a:t>
            </a:r>
            <a:r>
              <a:rPr lang="en-GB" sz="600" u="sng" err="1">
                <a:solidFill>
                  <a:srgbClr val="002060"/>
                </a:solidFill>
                <a:effectLst/>
                <a:latin typeface="Calibri" panose="020F0502020204030204" pitchFamily="34" charset="0"/>
                <a:ea typeface="Times New Roman" panose="02020603050405020304" pitchFamily="18" charset="0"/>
                <a:hlinkClick r:id="rId11" tooltip="Ebu Said Bahadir (page does not exist)"/>
              </a:rPr>
              <a:t>Ebu</a:t>
            </a:r>
            <a:r>
              <a:rPr lang="en-GB" sz="600" u="sng">
                <a:solidFill>
                  <a:srgbClr val="002060"/>
                </a:solidFill>
                <a:effectLst/>
                <a:latin typeface="Calibri" panose="020F0502020204030204" pitchFamily="34" charset="0"/>
                <a:ea typeface="Times New Roman" panose="02020603050405020304" pitchFamily="18" charset="0"/>
                <a:hlinkClick r:id="rId11" tooltip="Ebu Said Bahadir (page does not exist)"/>
              </a:rPr>
              <a:t> Said </a:t>
            </a:r>
            <a:r>
              <a:rPr lang="en-GB" sz="600" u="sng" err="1">
                <a:solidFill>
                  <a:srgbClr val="002060"/>
                </a:solidFill>
                <a:effectLst/>
                <a:latin typeface="Calibri" panose="020F0502020204030204" pitchFamily="34" charset="0"/>
                <a:ea typeface="Times New Roman" panose="02020603050405020304" pitchFamily="18" charset="0"/>
                <a:hlinkClick r:id="rId11" tooltip="Ebu Said Bahadir (page does not exist)"/>
              </a:rPr>
              <a:t>Bahadir</a:t>
            </a:r>
            <a:r>
              <a:rPr lang="en-GB" sz="600">
                <a:solidFill>
                  <a:srgbClr val="002060"/>
                </a:solidFill>
                <a:effectLst/>
                <a:latin typeface="Calibri" panose="020F0502020204030204" pitchFamily="34" charset="0"/>
                <a:ea typeface="Times New Roman" panose="02020603050405020304" pitchFamily="18" charset="0"/>
              </a:rPr>
              <a:t> Khan's death, Turkmens turned their eyes on </a:t>
            </a:r>
            <a:r>
              <a:rPr lang="en-GB" sz="600" u="sng">
                <a:solidFill>
                  <a:srgbClr val="002060"/>
                </a:solidFill>
                <a:effectLst/>
                <a:latin typeface="Calibri" panose="020F0502020204030204" pitchFamily="34" charset="0"/>
                <a:ea typeface="Times New Roman" panose="02020603050405020304" pitchFamily="18" charset="0"/>
                <a:hlinkClick r:id="rId12" tooltip="Cilicia"/>
              </a:rPr>
              <a:t>Cilicia</a:t>
            </a:r>
            <a:r>
              <a:rPr lang="en-GB" sz="600">
                <a:solidFill>
                  <a:srgbClr val="002060"/>
                </a:solidFill>
                <a:effectLst/>
                <a:latin typeface="Calibri" panose="020F0502020204030204" pitchFamily="34" charset="0"/>
                <a:ea typeface="Times New Roman" panose="02020603050405020304" pitchFamily="18" charset="0"/>
              </a:rPr>
              <a:t> and they started to settle the provinces which they captured. With the help of the </a:t>
            </a:r>
            <a:r>
              <a:rPr lang="en-GB" sz="600" err="1">
                <a:solidFill>
                  <a:srgbClr val="002060"/>
                </a:solidFill>
                <a:effectLst/>
                <a:latin typeface="Calibri" panose="020F0502020204030204" pitchFamily="34" charset="0"/>
                <a:ea typeface="Times New Roman" panose="02020603050405020304" pitchFamily="18" charset="0"/>
              </a:rPr>
              <a:t>Mameluks</a:t>
            </a:r>
            <a:r>
              <a:rPr lang="en-GB" sz="600">
                <a:solidFill>
                  <a:srgbClr val="002060"/>
                </a:solidFill>
                <a:effectLst/>
                <a:latin typeface="Calibri" panose="020F0502020204030204" pitchFamily="34" charset="0"/>
                <a:ea typeface="Times New Roman" panose="02020603050405020304" pitchFamily="18" charset="0"/>
              </a:rPr>
              <a:t> in 1360 Adana and Tarsus were captured, leaving only a few castles to the Armenians. Ramazan Bey, from the </a:t>
            </a:r>
            <a:r>
              <a:rPr lang="en-GB" sz="600" u="sng" err="1">
                <a:solidFill>
                  <a:srgbClr val="002060"/>
                </a:solidFill>
                <a:effectLst/>
                <a:latin typeface="Calibri" panose="020F0502020204030204" pitchFamily="34" charset="0"/>
                <a:ea typeface="Times New Roman" panose="02020603050405020304" pitchFamily="18" charset="0"/>
                <a:hlinkClick r:id="rId13" tooltip="Yuregir"/>
              </a:rPr>
              <a:t>Yuregir</a:t>
            </a:r>
            <a:r>
              <a:rPr lang="en-GB" sz="600">
                <a:solidFill>
                  <a:srgbClr val="002060"/>
                </a:solidFill>
                <a:effectLst/>
                <a:latin typeface="Calibri" panose="020F0502020204030204" pitchFamily="34" charset="0"/>
                <a:ea typeface="Times New Roman" panose="02020603050405020304" pitchFamily="18" charset="0"/>
              </a:rPr>
              <a:t> clan of Oghuz Turks had founded the emirate and made </a:t>
            </a:r>
            <a:r>
              <a:rPr lang="en-GB" sz="600" err="1">
                <a:solidFill>
                  <a:srgbClr val="002060"/>
                </a:solidFill>
                <a:effectLst/>
                <a:latin typeface="Calibri" panose="020F0502020204030204" pitchFamily="34" charset="0"/>
                <a:ea typeface="Times New Roman" panose="02020603050405020304" pitchFamily="18" charset="0"/>
              </a:rPr>
              <a:t>Elbistan</a:t>
            </a:r>
            <a:r>
              <a:rPr lang="en-GB" sz="600">
                <a:solidFill>
                  <a:srgbClr val="002060"/>
                </a:solidFill>
                <a:effectLst/>
                <a:latin typeface="Calibri" panose="020F0502020204030204" pitchFamily="34" charset="0"/>
                <a:ea typeface="Times New Roman" panose="02020603050405020304" pitchFamily="18" charset="0"/>
              </a:rPr>
              <a:t> the capital. However after the conquest of </a:t>
            </a:r>
            <a:r>
              <a:rPr lang="en-GB" sz="600" u="sng" err="1">
                <a:solidFill>
                  <a:srgbClr val="002060"/>
                </a:solidFill>
                <a:effectLst/>
                <a:latin typeface="Calibri" panose="020F0502020204030204" pitchFamily="34" charset="0"/>
                <a:ea typeface="Times New Roman" panose="02020603050405020304" pitchFamily="18" charset="0"/>
                <a:hlinkClick r:id="rId14" tooltip="Elbistan"/>
              </a:rPr>
              <a:t>Elbistan</a:t>
            </a:r>
            <a:r>
              <a:rPr lang="en-GB" sz="600">
                <a:solidFill>
                  <a:srgbClr val="002060"/>
                </a:solidFill>
                <a:effectLst/>
                <a:latin typeface="Calibri" panose="020F0502020204030204" pitchFamily="34" charset="0"/>
                <a:ea typeface="Times New Roman" panose="02020603050405020304" pitchFamily="18" charset="0"/>
              </a:rPr>
              <a:t> by the </a:t>
            </a:r>
            <a:r>
              <a:rPr lang="en-GB" sz="600" u="sng">
                <a:solidFill>
                  <a:srgbClr val="002060"/>
                </a:solidFill>
                <a:effectLst/>
                <a:latin typeface="Calibri" panose="020F0502020204030204" pitchFamily="34" charset="0"/>
                <a:ea typeface="Times New Roman" panose="02020603050405020304" pitchFamily="18" charset="0"/>
                <a:hlinkClick r:id="rId15" tooltip="Emirate of Dulkadir"/>
              </a:rPr>
              <a:t>Emirate of </a:t>
            </a:r>
            <a:r>
              <a:rPr lang="en-GB" sz="600" u="sng" err="1">
                <a:solidFill>
                  <a:srgbClr val="002060"/>
                </a:solidFill>
                <a:effectLst/>
                <a:latin typeface="Calibri" panose="020F0502020204030204" pitchFamily="34" charset="0"/>
                <a:ea typeface="Times New Roman" panose="02020603050405020304" pitchFamily="18" charset="0"/>
                <a:hlinkClick r:id="rId15" tooltip="Emirate of Dulkadir"/>
              </a:rPr>
              <a:t>Dulkadir</a:t>
            </a:r>
            <a:r>
              <a:rPr lang="en-GB" sz="600">
                <a:solidFill>
                  <a:srgbClr val="002060"/>
                </a:solidFill>
                <a:effectLst/>
                <a:latin typeface="Calibri" panose="020F0502020204030204" pitchFamily="34" charset="0"/>
                <a:ea typeface="Times New Roman" panose="02020603050405020304" pitchFamily="18" charset="0"/>
              </a:rPr>
              <a:t>, the capital was moved to Adana.</a:t>
            </a:r>
            <a:endParaRPr lang="en-GB" sz="600">
              <a:effectLst/>
              <a:latin typeface="Times New Roman" panose="02020603050405020304" pitchFamily="18" charset="0"/>
              <a:ea typeface="Times New Roman" panose="02020603050405020304" pitchFamily="18" charset="0"/>
            </a:endParaRPr>
          </a:p>
          <a:p>
            <a:pPr algn="just"/>
            <a:r>
              <a:rPr lang="en-GB" sz="600">
                <a:solidFill>
                  <a:srgbClr val="002060"/>
                </a:solidFill>
                <a:effectLst/>
                <a:latin typeface="Calibri" panose="020F0502020204030204" pitchFamily="34" charset="0"/>
                <a:ea typeface="Times New Roman" panose="02020603050405020304" pitchFamily="18" charset="0"/>
              </a:rPr>
              <a:t>In 1375, </a:t>
            </a:r>
            <a:r>
              <a:rPr lang="en-GB" sz="600" err="1">
                <a:solidFill>
                  <a:srgbClr val="002060"/>
                </a:solidFill>
                <a:effectLst/>
                <a:latin typeface="Calibri" panose="020F0502020204030204" pitchFamily="34" charset="0"/>
                <a:ea typeface="Times New Roman" panose="02020603050405020304" pitchFamily="18" charset="0"/>
              </a:rPr>
              <a:t>Ramadanids</a:t>
            </a:r>
            <a:r>
              <a:rPr lang="en-GB" sz="600">
                <a:solidFill>
                  <a:srgbClr val="002060"/>
                </a:solidFill>
                <a:effectLst/>
                <a:latin typeface="Calibri" panose="020F0502020204030204" pitchFamily="34" charset="0"/>
                <a:ea typeface="Times New Roman" panose="02020603050405020304" pitchFamily="18" charset="0"/>
              </a:rPr>
              <a:t> destroyed the Armenian </a:t>
            </a:r>
            <a:r>
              <a:rPr lang="en-GB" sz="600" u="sng">
                <a:solidFill>
                  <a:srgbClr val="002060"/>
                </a:solidFill>
                <a:effectLst/>
                <a:latin typeface="Calibri" panose="020F0502020204030204" pitchFamily="34" charset="0"/>
                <a:ea typeface="Times New Roman" panose="02020603050405020304" pitchFamily="18" charset="0"/>
                <a:hlinkClick r:id="rId16" tooltip="Kingdom of Cilicia"/>
              </a:rPr>
              <a:t>Kingdom of Cilicia</a:t>
            </a:r>
            <a:r>
              <a:rPr lang="en-GB" sz="600">
                <a:solidFill>
                  <a:srgbClr val="002060"/>
                </a:solidFill>
                <a:effectLst/>
                <a:latin typeface="Calibri" panose="020F0502020204030204" pitchFamily="34" charset="0"/>
                <a:ea typeface="Times New Roman" panose="02020603050405020304" pitchFamily="18" charset="0"/>
              </a:rPr>
              <a:t> in the name of the </a:t>
            </a:r>
            <a:r>
              <a:rPr lang="en-GB" sz="600" u="sng">
                <a:solidFill>
                  <a:srgbClr val="002060"/>
                </a:solidFill>
                <a:effectLst/>
                <a:latin typeface="Calibri" panose="020F0502020204030204" pitchFamily="34" charset="0"/>
                <a:ea typeface="Times New Roman" panose="02020603050405020304" pitchFamily="18" charset="0"/>
                <a:hlinkClick r:id="rId17" tooltip="Mamluk"/>
              </a:rPr>
              <a:t>Mamluk</a:t>
            </a:r>
            <a:r>
              <a:rPr lang="en-GB" sz="600">
                <a:solidFill>
                  <a:srgbClr val="002060"/>
                </a:solidFill>
                <a:effectLst/>
                <a:latin typeface="Calibri" panose="020F0502020204030204" pitchFamily="34" charset="0"/>
                <a:ea typeface="Times New Roman" panose="02020603050405020304" pitchFamily="18" charset="0"/>
              </a:rPr>
              <a:t> </a:t>
            </a:r>
            <a:r>
              <a:rPr lang="en-GB" sz="600" u="sng">
                <a:solidFill>
                  <a:srgbClr val="002060"/>
                </a:solidFill>
                <a:effectLst/>
                <a:latin typeface="Calibri" panose="020F0502020204030204" pitchFamily="34" charset="0"/>
                <a:ea typeface="Times New Roman" panose="02020603050405020304" pitchFamily="18" charset="0"/>
                <a:hlinkClick r:id="rId18" tooltip="Sultan of Egypt"/>
              </a:rPr>
              <a:t>sultan of Egypt</a:t>
            </a:r>
            <a:r>
              <a:rPr lang="en-GB" sz="600">
                <a:solidFill>
                  <a:srgbClr val="002060"/>
                </a:solidFill>
                <a:effectLst/>
                <a:latin typeface="Calibri" panose="020F0502020204030204" pitchFamily="34" charset="0"/>
                <a:ea typeface="Times New Roman" panose="02020603050405020304" pitchFamily="18" charset="0"/>
              </a:rPr>
              <a:t>, this became the core territory of the </a:t>
            </a:r>
            <a:r>
              <a:rPr lang="en-GB" sz="600" err="1">
                <a:solidFill>
                  <a:srgbClr val="002060"/>
                </a:solidFill>
                <a:effectLst/>
                <a:latin typeface="Calibri" panose="020F0502020204030204" pitchFamily="34" charset="0"/>
                <a:ea typeface="Times New Roman" panose="02020603050405020304" pitchFamily="18" charset="0"/>
              </a:rPr>
              <a:t>Ramadanids</a:t>
            </a:r>
            <a:r>
              <a:rPr lang="en-GB" sz="600">
                <a:solidFill>
                  <a:srgbClr val="002060"/>
                </a:solidFill>
                <a:effectLst/>
                <a:latin typeface="Calibri" panose="020F0502020204030204" pitchFamily="34" charset="0"/>
                <a:ea typeface="Times New Roman" panose="02020603050405020304" pitchFamily="18" charset="0"/>
              </a:rPr>
              <a:t>.</a:t>
            </a:r>
            <a:endParaRPr lang="en-GB" sz="600">
              <a:effectLst/>
              <a:latin typeface="Times New Roman" panose="02020603050405020304" pitchFamily="18" charset="0"/>
              <a:ea typeface="Times New Roman" panose="02020603050405020304" pitchFamily="18" charset="0"/>
            </a:endParaRPr>
          </a:p>
          <a:p>
            <a:pPr algn="just"/>
            <a:r>
              <a:rPr lang="en-GB" sz="600">
                <a:solidFill>
                  <a:srgbClr val="002060"/>
                </a:solidFill>
                <a:effectLst/>
                <a:latin typeface="Calibri" panose="020F0502020204030204" pitchFamily="34" charset="0"/>
                <a:ea typeface="Times New Roman" panose="02020603050405020304" pitchFamily="18" charset="0"/>
              </a:rPr>
              <a:t>After the death of Ramazan Bey, his son Ibrahim Bey made alliance with the </a:t>
            </a:r>
            <a:r>
              <a:rPr lang="en-GB" sz="600" u="sng" err="1">
                <a:solidFill>
                  <a:srgbClr val="002060"/>
                </a:solidFill>
                <a:effectLst/>
                <a:latin typeface="Calibri" panose="020F0502020204030204" pitchFamily="34" charset="0"/>
                <a:ea typeface="Times New Roman" panose="02020603050405020304" pitchFamily="18" charset="0"/>
                <a:hlinkClick r:id="rId19" tooltip="Karaman Emirate"/>
              </a:rPr>
              <a:t>Karaman</a:t>
            </a:r>
            <a:r>
              <a:rPr lang="en-GB" sz="600" u="sng">
                <a:solidFill>
                  <a:srgbClr val="002060"/>
                </a:solidFill>
                <a:effectLst/>
                <a:latin typeface="Calibri" panose="020F0502020204030204" pitchFamily="34" charset="0"/>
                <a:ea typeface="Times New Roman" panose="02020603050405020304" pitchFamily="18" charset="0"/>
                <a:hlinkClick r:id="rId19" tooltip="Karaman Emirate"/>
              </a:rPr>
              <a:t> Emirate</a:t>
            </a:r>
            <a:r>
              <a:rPr lang="en-GB" sz="600">
                <a:solidFill>
                  <a:srgbClr val="002060"/>
                </a:solidFill>
                <a:effectLst/>
                <a:latin typeface="Calibri" panose="020F0502020204030204" pitchFamily="34" charset="0"/>
                <a:ea typeface="Times New Roman" panose="02020603050405020304" pitchFamily="18" charset="0"/>
              </a:rPr>
              <a:t>. </a:t>
            </a:r>
            <a:r>
              <a:rPr lang="en-GB" sz="600" err="1">
                <a:solidFill>
                  <a:srgbClr val="002060"/>
                </a:solidFill>
                <a:effectLst/>
                <a:latin typeface="Calibri" panose="020F0502020204030204" pitchFamily="34" charset="0"/>
                <a:ea typeface="Times New Roman" panose="02020603050405020304" pitchFamily="18" charset="0"/>
              </a:rPr>
              <a:t>Alaeddin</a:t>
            </a:r>
            <a:r>
              <a:rPr lang="en-GB" sz="600">
                <a:solidFill>
                  <a:srgbClr val="002060"/>
                </a:solidFill>
                <a:effectLst/>
                <a:latin typeface="Calibri" panose="020F0502020204030204" pitchFamily="34" charset="0"/>
                <a:ea typeface="Times New Roman" panose="02020603050405020304" pitchFamily="18" charset="0"/>
              </a:rPr>
              <a:t> Bey and Ibrahim Bey together tried to break the </a:t>
            </a:r>
            <a:r>
              <a:rPr lang="en-GB" sz="600" err="1">
                <a:solidFill>
                  <a:srgbClr val="002060"/>
                </a:solidFill>
                <a:effectLst/>
                <a:latin typeface="Calibri" panose="020F0502020204030204" pitchFamily="34" charset="0"/>
                <a:ea typeface="Times New Roman" panose="02020603050405020304" pitchFamily="18" charset="0"/>
              </a:rPr>
              <a:t>Mameluks</a:t>
            </a:r>
            <a:r>
              <a:rPr lang="en-GB" sz="600">
                <a:solidFill>
                  <a:srgbClr val="002060"/>
                </a:solidFill>
                <a:effectLst/>
                <a:latin typeface="Calibri" panose="020F0502020204030204" pitchFamily="34" charset="0"/>
                <a:ea typeface="Times New Roman" panose="02020603050405020304" pitchFamily="18" charset="0"/>
              </a:rPr>
              <a:t>' might in the province. After this </a:t>
            </a:r>
            <a:r>
              <a:rPr lang="en-GB" sz="600" u="sng">
                <a:solidFill>
                  <a:srgbClr val="002060"/>
                </a:solidFill>
                <a:effectLst/>
                <a:latin typeface="Calibri" panose="020F0502020204030204" pitchFamily="34" charset="0"/>
                <a:ea typeface="Times New Roman" panose="02020603050405020304" pitchFamily="18" charset="0"/>
                <a:hlinkClick r:id="rId20" tooltip="Alliance"/>
              </a:rPr>
              <a:t>alliance</a:t>
            </a:r>
            <a:r>
              <a:rPr lang="en-GB" sz="600">
                <a:solidFill>
                  <a:srgbClr val="002060"/>
                </a:solidFill>
                <a:effectLst/>
                <a:latin typeface="Calibri" panose="020F0502020204030204" pitchFamily="34" charset="0"/>
                <a:ea typeface="Times New Roman" panose="02020603050405020304" pitchFamily="18" charset="0"/>
              </a:rPr>
              <a:t> a great </a:t>
            </a:r>
            <a:r>
              <a:rPr lang="en-GB" sz="600" err="1">
                <a:solidFill>
                  <a:srgbClr val="002060"/>
                </a:solidFill>
                <a:effectLst/>
                <a:latin typeface="Calibri" panose="020F0502020204030204" pitchFamily="34" charset="0"/>
                <a:ea typeface="Times New Roman" panose="02020603050405020304" pitchFamily="18" charset="0"/>
              </a:rPr>
              <a:t>Mameluk</a:t>
            </a:r>
            <a:r>
              <a:rPr lang="en-GB" sz="600">
                <a:solidFill>
                  <a:srgbClr val="002060"/>
                </a:solidFill>
                <a:effectLst/>
                <a:latin typeface="Calibri" panose="020F0502020204030204" pitchFamily="34" charset="0"/>
                <a:ea typeface="Times New Roman" panose="02020603050405020304" pitchFamily="18" charset="0"/>
              </a:rPr>
              <a:t> army moved in and began to plunder but Ibrahim Bey's army achieved a great victory against the </a:t>
            </a:r>
            <a:r>
              <a:rPr lang="en-GB" sz="600" err="1">
                <a:solidFill>
                  <a:srgbClr val="002060"/>
                </a:solidFill>
                <a:effectLst/>
                <a:latin typeface="Calibri" panose="020F0502020204030204" pitchFamily="34" charset="0"/>
                <a:ea typeface="Times New Roman" panose="02020603050405020304" pitchFamily="18" charset="0"/>
              </a:rPr>
              <a:t>Mameluks</a:t>
            </a:r>
            <a:r>
              <a:rPr lang="en-GB" sz="600">
                <a:solidFill>
                  <a:srgbClr val="002060"/>
                </a:solidFill>
                <a:effectLst/>
                <a:latin typeface="Calibri" panose="020F0502020204030204" pitchFamily="34" charset="0"/>
                <a:ea typeface="Times New Roman" panose="02020603050405020304" pitchFamily="18" charset="0"/>
              </a:rPr>
              <a:t> in Belen. Also in this battle Temur Bey, the general of the </a:t>
            </a:r>
            <a:r>
              <a:rPr lang="en-GB" sz="600" err="1">
                <a:solidFill>
                  <a:srgbClr val="002060"/>
                </a:solidFill>
                <a:effectLst/>
                <a:latin typeface="Calibri" panose="020F0502020204030204" pitchFamily="34" charset="0"/>
                <a:ea typeface="Times New Roman" panose="02020603050405020304" pitchFamily="18" charset="0"/>
              </a:rPr>
              <a:t>Mameluks</a:t>
            </a:r>
            <a:r>
              <a:rPr lang="en-GB" sz="600">
                <a:solidFill>
                  <a:srgbClr val="002060"/>
                </a:solidFill>
                <a:effectLst/>
                <a:latin typeface="Calibri" panose="020F0502020204030204" pitchFamily="34" charset="0"/>
                <a:ea typeface="Times New Roman" panose="02020603050405020304" pitchFamily="18" charset="0"/>
              </a:rPr>
              <a:t>, had been captured. </a:t>
            </a:r>
            <a:r>
              <a:rPr lang="en-GB" sz="600" err="1">
                <a:solidFill>
                  <a:srgbClr val="002060"/>
                </a:solidFill>
                <a:effectLst/>
                <a:latin typeface="Calibri" panose="020F0502020204030204" pitchFamily="34" charset="0"/>
                <a:ea typeface="Times New Roman" panose="02020603050405020304" pitchFamily="18" charset="0"/>
              </a:rPr>
              <a:t>Yilboga</a:t>
            </a:r>
            <a:r>
              <a:rPr lang="en-GB" sz="600">
                <a:solidFill>
                  <a:srgbClr val="002060"/>
                </a:solidFill>
                <a:effectLst/>
                <a:latin typeface="Calibri" panose="020F0502020204030204" pitchFamily="34" charset="0"/>
                <a:ea typeface="Times New Roman" panose="02020603050405020304" pitchFamily="18" charset="0"/>
              </a:rPr>
              <a:t>, the </a:t>
            </a:r>
            <a:r>
              <a:rPr lang="en-GB" sz="600" err="1">
                <a:solidFill>
                  <a:srgbClr val="002060"/>
                </a:solidFill>
                <a:effectLst/>
                <a:latin typeface="Calibri" panose="020F0502020204030204" pitchFamily="34" charset="0"/>
                <a:ea typeface="Times New Roman" panose="02020603050405020304" pitchFamily="18" charset="0"/>
              </a:rPr>
              <a:t>amir</a:t>
            </a:r>
            <a:r>
              <a:rPr lang="en-GB" sz="600">
                <a:solidFill>
                  <a:srgbClr val="002060"/>
                </a:solidFill>
                <a:effectLst/>
                <a:latin typeface="Calibri" panose="020F0502020204030204" pitchFamily="34" charset="0"/>
                <a:ea typeface="Times New Roman" panose="02020603050405020304" pitchFamily="18" charset="0"/>
              </a:rPr>
              <a:t> of Aleppo moved on to the Turkmens after this defeat and he conquered Misis Castle.</a:t>
            </a:r>
            <a:endParaRPr lang="en-GB" sz="600">
              <a:effectLst/>
              <a:latin typeface="Times New Roman" panose="02020603050405020304" pitchFamily="18" charset="0"/>
              <a:ea typeface="Times New Roman" panose="02020603050405020304" pitchFamily="18" charset="0"/>
            </a:endParaRPr>
          </a:p>
          <a:p>
            <a:pPr algn="just"/>
            <a:r>
              <a:rPr lang="en-GB" sz="600">
                <a:solidFill>
                  <a:srgbClr val="002060"/>
                </a:solidFill>
                <a:effectLst/>
                <a:latin typeface="Calibri" panose="020F0502020204030204" pitchFamily="34" charset="0"/>
                <a:ea typeface="Times New Roman" panose="02020603050405020304" pitchFamily="18" charset="0"/>
              </a:rPr>
              <a:t>The </a:t>
            </a:r>
            <a:r>
              <a:rPr lang="en-GB" sz="600" err="1">
                <a:solidFill>
                  <a:srgbClr val="002060"/>
                </a:solidFill>
                <a:effectLst/>
                <a:latin typeface="Calibri" panose="020F0502020204030204" pitchFamily="34" charset="0"/>
                <a:ea typeface="Times New Roman" panose="02020603050405020304" pitchFamily="18" charset="0"/>
              </a:rPr>
              <a:t>Ramadanids</a:t>
            </a:r>
            <a:r>
              <a:rPr lang="en-GB" sz="600">
                <a:solidFill>
                  <a:srgbClr val="002060"/>
                </a:solidFill>
                <a:effectLst/>
                <a:latin typeface="Calibri" panose="020F0502020204030204" pitchFamily="34" charset="0"/>
                <a:ea typeface="Times New Roman" panose="02020603050405020304" pitchFamily="18" charset="0"/>
              </a:rPr>
              <a:t> played an important role in 15th century </a:t>
            </a:r>
            <a:r>
              <a:rPr lang="en-GB" sz="600" u="sng">
                <a:solidFill>
                  <a:srgbClr val="002060"/>
                </a:solidFill>
                <a:effectLst/>
                <a:latin typeface="Calibri" panose="020F0502020204030204" pitchFamily="34" charset="0"/>
                <a:ea typeface="Times New Roman" panose="02020603050405020304" pitchFamily="18" charset="0"/>
                <a:hlinkClick r:id="rId21" tooltip="Ottoman Empire"/>
              </a:rPr>
              <a:t>Ottoman</a:t>
            </a:r>
            <a:r>
              <a:rPr lang="en-GB" sz="600">
                <a:solidFill>
                  <a:srgbClr val="002060"/>
                </a:solidFill>
                <a:effectLst/>
                <a:latin typeface="Calibri" panose="020F0502020204030204" pitchFamily="34" charset="0"/>
                <a:ea typeface="Times New Roman" panose="02020603050405020304" pitchFamily="18" charset="0"/>
              </a:rPr>
              <a:t>-</a:t>
            </a:r>
            <a:r>
              <a:rPr lang="en-GB" sz="600" u="sng">
                <a:solidFill>
                  <a:srgbClr val="002060"/>
                </a:solidFill>
                <a:effectLst/>
                <a:latin typeface="Calibri" panose="020F0502020204030204" pitchFamily="34" charset="0"/>
                <a:ea typeface="Times New Roman" panose="02020603050405020304" pitchFamily="18" charset="0"/>
                <a:hlinkClick r:id="rId22" tooltip="Mamluk Sultanate (Cairo)"/>
              </a:rPr>
              <a:t>Mamluk</a:t>
            </a:r>
            <a:r>
              <a:rPr lang="en-GB" sz="600">
                <a:solidFill>
                  <a:srgbClr val="002060"/>
                </a:solidFill>
                <a:effectLst/>
                <a:latin typeface="Calibri" panose="020F0502020204030204" pitchFamily="34" charset="0"/>
                <a:ea typeface="Times New Roman" panose="02020603050405020304" pitchFamily="18" charset="0"/>
              </a:rPr>
              <a:t> relations, being a </a:t>
            </a:r>
            <a:r>
              <a:rPr lang="en-GB" sz="600" u="sng">
                <a:solidFill>
                  <a:srgbClr val="002060"/>
                </a:solidFill>
                <a:effectLst/>
                <a:latin typeface="Calibri" panose="020F0502020204030204" pitchFamily="34" charset="0"/>
                <a:ea typeface="Times New Roman" panose="02020603050405020304" pitchFamily="18" charset="0"/>
                <a:hlinkClick r:id="rId23" tooltip="Buffer state"/>
              </a:rPr>
              <a:t>buffer state</a:t>
            </a:r>
            <a:r>
              <a:rPr lang="en-GB" sz="600">
                <a:solidFill>
                  <a:srgbClr val="002060"/>
                </a:solidFill>
                <a:effectLst/>
                <a:latin typeface="Calibri" panose="020F0502020204030204" pitchFamily="34" charset="0"/>
                <a:ea typeface="Times New Roman" panose="02020603050405020304" pitchFamily="18" charset="0"/>
              </a:rPr>
              <a:t> located in the Mamluk </a:t>
            </a:r>
            <a:r>
              <a:rPr lang="en-GB" sz="600" i="1" u="sng">
                <a:solidFill>
                  <a:srgbClr val="002060"/>
                </a:solidFill>
                <a:effectLst/>
                <a:latin typeface="Calibri" panose="020F0502020204030204" pitchFamily="34" charset="0"/>
                <a:ea typeface="Times New Roman" panose="02020603050405020304" pitchFamily="18" charset="0"/>
                <a:hlinkClick r:id="rId24" tooltip="Al-'Awasim"/>
              </a:rPr>
              <a:t>al-'</a:t>
            </a:r>
            <a:r>
              <a:rPr lang="en-GB" sz="600" i="1" u="sng" err="1">
                <a:solidFill>
                  <a:srgbClr val="002060"/>
                </a:solidFill>
                <a:effectLst/>
                <a:latin typeface="Calibri" panose="020F0502020204030204" pitchFamily="34" charset="0"/>
                <a:ea typeface="Times New Roman" panose="02020603050405020304" pitchFamily="18" charset="0"/>
                <a:hlinkClick r:id="rId24" tooltip="Al-'Awasim"/>
              </a:rPr>
              <a:t>Awasim</a:t>
            </a:r>
            <a:r>
              <a:rPr lang="en-GB" sz="600">
                <a:solidFill>
                  <a:srgbClr val="002060"/>
                </a:solidFill>
                <a:effectLst/>
                <a:latin typeface="Calibri" panose="020F0502020204030204" pitchFamily="34" charset="0"/>
                <a:ea typeface="Times New Roman" panose="02020603050405020304" pitchFamily="18" charset="0"/>
              </a:rPr>
              <a:t> frontier zone.</a:t>
            </a:r>
            <a:endParaRPr lang="en-GB" sz="600">
              <a:effectLst/>
              <a:latin typeface="Times New Roman" panose="02020603050405020304" pitchFamily="18" charset="0"/>
              <a:ea typeface="Times New Roman" panose="02020603050405020304" pitchFamily="18" charset="0"/>
            </a:endParaRPr>
          </a:p>
          <a:p>
            <a:pPr algn="just"/>
            <a:r>
              <a:rPr lang="en-GB" sz="600">
                <a:solidFill>
                  <a:srgbClr val="002060"/>
                </a:solidFill>
                <a:effectLst/>
                <a:latin typeface="Calibri" panose="020F0502020204030204" pitchFamily="34" charset="0"/>
                <a:ea typeface="Times New Roman" panose="02020603050405020304" pitchFamily="18" charset="0"/>
              </a:rPr>
              <a:t>In 1516, </a:t>
            </a:r>
            <a:r>
              <a:rPr lang="en-GB" sz="600" u="sng">
                <a:solidFill>
                  <a:srgbClr val="002060"/>
                </a:solidFill>
                <a:effectLst/>
                <a:latin typeface="Calibri" panose="020F0502020204030204" pitchFamily="34" charset="0"/>
                <a:ea typeface="Times New Roman" panose="02020603050405020304" pitchFamily="18" charset="0"/>
                <a:hlinkClick r:id="rId25" tooltip="Selim I"/>
              </a:rPr>
              <a:t>Selim I</a:t>
            </a:r>
            <a:r>
              <a:rPr lang="en-GB" sz="600">
                <a:solidFill>
                  <a:srgbClr val="002060"/>
                </a:solidFill>
                <a:effectLst/>
                <a:latin typeface="Calibri" panose="020F0502020204030204" pitchFamily="34" charset="0"/>
                <a:ea typeface="Times New Roman" panose="02020603050405020304" pitchFamily="18" charset="0"/>
              </a:rPr>
              <a:t> incorporated the </a:t>
            </a:r>
            <a:r>
              <a:rPr lang="en-GB" sz="600" err="1">
                <a:solidFill>
                  <a:srgbClr val="002060"/>
                </a:solidFill>
                <a:effectLst/>
                <a:latin typeface="Calibri" panose="020F0502020204030204" pitchFamily="34" charset="0"/>
                <a:ea typeface="Times New Roman" panose="02020603050405020304" pitchFamily="18" charset="0"/>
              </a:rPr>
              <a:t>beylik</a:t>
            </a:r>
            <a:r>
              <a:rPr lang="en-GB" sz="600">
                <a:solidFill>
                  <a:srgbClr val="002060"/>
                </a:solidFill>
                <a:effectLst/>
                <a:latin typeface="Calibri" panose="020F0502020204030204" pitchFamily="34" charset="0"/>
                <a:ea typeface="Times New Roman" panose="02020603050405020304" pitchFamily="18" charset="0"/>
              </a:rPr>
              <a:t> into the Ottoman Empire after his </a:t>
            </a:r>
            <a:r>
              <a:rPr lang="en-GB" sz="600" u="sng">
                <a:solidFill>
                  <a:srgbClr val="002060"/>
                </a:solidFill>
                <a:effectLst/>
                <a:latin typeface="Calibri" panose="020F0502020204030204" pitchFamily="34" charset="0"/>
                <a:ea typeface="Times New Roman" panose="02020603050405020304" pitchFamily="18" charset="0"/>
                <a:hlinkClick r:id="rId26" tooltip="Ottoman–Mamluk War (1516–1517)"/>
              </a:rPr>
              <a:t>conquest of the Mamluk state</a:t>
            </a:r>
            <a:r>
              <a:rPr lang="en-GB" sz="600">
                <a:solidFill>
                  <a:srgbClr val="002060"/>
                </a:solidFill>
                <a:effectLst/>
                <a:latin typeface="Calibri" panose="020F0502020204030204" pitchFamily="34" charset="0"/>
                <a:ea typeface="Times New Roman" panose="02020603050405020304" pitchFamily="18" charset="0"/>
              </a:rPr>
              <a:t>. The </a:t>
            </a:r>
            <a:r>
              <a:rPr lang="en-GB" sz="600" u="sng">
                <a:solidFill>
                  <a:srgbClr val="002060"/>
                </a:solidFill>
                <a:effectLst/>
                <a:latin typeface="Calibri" panose="020F0502020204030204" pitchFamily="34" charset="0"/>
                <a:ea typeface="Times New Roman" panose="02020603050405020304" pitchFamily="18" charset="0"/>
                <a:hlinkClick r:id="rId27" tooltip="Bey"/>
              </a:rPr>
              <a:t>beys</a:t>
            </a:r>
            <a:r>
              <a:rPr lang="en-GB" sz="600">
                <a:solidFill>
                  <a:srgbClr val="002060"/>
                </a:solidFill>
                <a:effectLst/>
                <a:latin typeface="Calibri" panose="020F0502020204030204" pitchFamily="34" charset="0"/>
                <a:ea typeface="Times New Roman" panose="02020603050405020304" pitchFamily="18" charset="0"/>
              </a:rPr>
              <a:t> of </a:t>
            </a:r>
            <a:r>
              <a:rPr lang="en-GB" sz="600" err="1">
                <a:solidFill>
                  <a:srgbClr val="002060"/>
                </a:solidFill>
                <a:effectLst/>
                <a:latin typeface="Calibri" panose="020F0502020204030204" pitchFamily="34" charset="0"/>
                <a:ea typeface="Times New Roman" panose="02020603050405020304" pitchFamily="18" charset="0"/>
              </a:rPr>
              <a:t>Ramadanids</a:t>
            </a:r>
            <a:r>
              <a:rPr lang="en-GB" sz="600">
                <a:solidFill>
                  <a:srgbClr val="002060"/>
                </a:solidFill>
                <a:effectLst/>
                <a:latin typeface="Calibri" panose="020F0502020204030204" pitchFamily="34" charset="0"/>
                <a:ea typeface="Times New Roman" panose="02020603050405020304" pitchFamily="18" charset="0"/>
              </a:rPr>
              <a:t> held the administration of the Ottoman </a:t>
            </a:r>
            <a:r>
              <a:rPr lang="en-GB" sz="600" u="sng">
                <a:solidFill>
                  <a:srgbClr val="002060"/>
                </a:solidFill>
                <a:effectLst/>
                <a:latin typeface="Calibri" panose="020F0502020204030204" pitchFamily="34" charset="0"/>
                <a:ea typeface="Times New Roman" panose="02020603050405020304" pitchFamily="18" charset="0"/>
                <a:hlinkClick r:id="rId28" tooltip="Sanjak"/>
              </a:rPr>
              <a:t>sanjak</a:t>
            </a:r>
            <a:r>
              <a:rPr lang="en-GB" sz="600">
                <a:solidFill>
                  <a:srgbClr val="002060"/>
                </a:solidFill>
                <a:effectLst/>
                <a:latin typeface="Calibri" panose="020F0502020204030204" pitchFamily="34" charset="0"/>
                <a:ea typeface="Times New Roman" panose="02020603050405020304" pitchFamily="18" charset="0"/>
              </a:rPr>
              <a:t> of </a:t>
            </a:r>
            <a:r>
              <a:rPr lang="en-GB" sz="600" u="sng">
                <a:solidFill>
                  <a:srgbClr val="002060"/>
                </a:solidFill>
                <a:effectLst/>
                <a:latin typeface="Calibri" panose="020F0502020204030204" pitchFamily="34" charset="0"/>
                <a:ea typeface="Times New Roman" panose="02020603050405020304" pitchFamily="18" charset="0"/>
                <a:hlinkClick r:id="rId29" tooltip="Adana"/>
              </a:rPr>
              <a:t>Adana</a:t>
            </a:r>
            <a:r>
              <a:rPr lang="en-GB" sz="600">
                <a:solidFill>
                  <a:srgbClr val="002060"/>
                </a:solidFill>
                <a:effectLst/>
                <a:latin typeface="Calibri" panose="020F0502020204030204" pitchFamily="34" charset="0"/>
                <a:ea typeface="Times New Roman" panose="02020603050405020304" pitchFamily="18" charset="0"/>
              </a:rPr>
              <a:t> in a hereditary manner until 1608, with the last 92 years as a vassal of the Ottomans.</a:t>
            </a:r>
            <a:endParaRPr lang="en-GB" sz="600">
              <a:effectLst/>
              <a:latin typeface="Times New Roman" panose="02020603050405020304" pitchFamily="18" charset="0"/>
              <a:ea typeface="Times New Roman" panose="02020603050405020304" pitchFamily="18" charset="0"/>
            </a:endParaRPr>
          </a:p>
          <a:p>
            <a:pPr algn="just"/>
            <a:r>
              <a:rPr lang="en-GB" sz="600">
                <a:solidFill>
                  <a:srgbClr val="002060"/>
                </a:solidFill>
                <a:effectLst/>
                <a:latin typeface="Calibri" panose="020F0502020204030204" pitchFamily="34" charset="0"/>
                <a:ea typeface="Times New Roman" panose="02020603050405020304" pitchFamily="18" charset="0"/>
              </a:rPr>
              <a:t>The dynasty remains prominent in Turkish society to this day.</a:t>
            </a:r>
            <a:endParaRPr lang="en-GB" sz="600">
              <a:effectLst/>
              <a:latin typeface="Times New Roman" panose="02020603050405020304" pitchFamily="18" charset="0"/>
              <a:ea typeface="Times New Roman" panose="02020603050405020304" pitchFamily="18" charset="0"/>
            </a:endParaRPr>
          </a:p>
          <a:p>
            <a:pPr algn="just"/>
            <a:r>
              <a:rPr lang="en-GB" sz="1200">
                <a:solidFill>
                  <a:srgbClr val="002060"/>
                </a:solidFill>
                <a:effectLst/>
                <a:latin typeface="Calibri" panose="020F0502020204030204" pitchFamily="34" charset="0"/>
                <a:ea typeface="Times New Roman" panose="02020603050405020304" pitchFamily="18" charset="0"/>
              </a:rPr>
              <a:t>Pre Ramadan Emirate from 704 AD</a:t>
            </a:r>
            <a:endParaRPr lang="en-GB" sz="1200">
              <a:effectLst/>
              <a:latin typeface="Times New Roman" panose="02020603050405020304" pitchFamily="18" charset="0"/>
              <a:ea typeface="Times New Roman" panose="02020603050405020304" pitchFamily="18" charset="0"/>
            </a:endParaRPr>
          </a:p>
          <a:p>
            <a:pPr algn="just"/>
            <a:r>
              <a:rPr lang="en-GB" sz="600" err="1">
                <a:solidFill>
                  <a:srgbClr val="002060"/>
                </a:solidFill>
                <a:effectLst/>
                <a:latin typeface="Calibri" panose="020F0502020204030204" pitchFamily="34" charset="0"/>
                <a:ea typeface="Times New Roman" panose="02020603050405020304" pitchFamily="18" charset="0"/>
              </a:rPr>
              <a:t>Alughazlar</a:t>
            </a:r>
            <a:r>
              <a:rPr lang="en-GB" sz="600">
                <a:solidFill>
                  <a:srgbClr val="002060"/>
                </a:solidFill>
                <a:effectLst/>
                <a:latin typeface="Calibri" panose="020F0502020204030204" pitchFamily="34" charset="0"/>
                <a:ea typeface="Times New Roman" panose="02020603050405020304" pitchFamily="18" charset="0"/>
              </a:rPr>
              <a:t> Clan ( 704 AD In Anatolia – (Turkmen) One of the first Muslim Clans from Turkistan that settled in Turkey in 704 AD   fought with the </a:t>
            </a:r>
            <a:r>
              <a:rPr lang="en-GB" sz="600" err="1">
                <a:solidFill>
                  <a:srgbClr val="002060"/>
                </a:solidFill>
                <a:effectLst/>
                <a:latin typeface="Calibri" panose="020F0502020204030204" pitchFamily="34" charset="0"/>
                <a:ea typeface="Times New Roman" panose="02020603050405020304" pitchFamily="18" charset="0"/>
              </a:rPr>
              <a:t>Abasites</a:t>
            </a:r>
            <a:r>
              <a:rPr lang="en-GB" sz="600">
                <a:solidFill>
                  <a:srgbClr val="002060"/>
                </a:solidFill>
                <a:effectLst/>
                <a:latin typeface="Calibri" panose="020F0502020204030204" pitchFamily="34" charset="0"/>
                <a:ea typeface="Times New Roman" panose="02020603050405020304" pitchFamily="18" charset="0"/>
              </a:rPr>
              <a:t> against the </a:t>
            </a:r>
            <a:r>
              <a:rPr lang="en-GB" sz="600" err="1">
                <a:solidFill>
                  <a:srgbClr val="002060"/>
                </a:solidFill>
                <a:effectLst/>
                <a:latin typeface="Calibri" panose="020F0502020204030204" pitchFamily="34" charset="0"/>
                <a:ea typeface="Times New Roman" panose="02020603050405020304" pitchFamily="18" charset="0"/>
              </a:rPr>
              <a:t>Bizantians</a:t>
            </a:r>
            <a:r>
              <a:rPr lang="en-GB" sz="600">
                <a:solidFill>
                  <a:srgbClr val="002060"/>
                </a:solidFill>
                <a:effectLst/>
                <a:latin typeface="Calibri" panose="020F0502020204030204" pitchFamily="34" charset="0"/>
                <a:ea typeface="Times New Roman" panose="02020603050405020304" pitchFamily="18" charset="0"/>
              </a:rPr>
              <a:t>  )</a:t>
            </a:r>
            <a:endParaRPr lang="en-GB" sz="600">
              <a:effectLst/>
              <a:latin typeface="Times New Roman" panose="02020603050405020304" pitchFamily="18" charset="0"/>
              <a:ea typeface="Times New Roman" panose="02020603050405020304" pitchFamily="18" charset="0"/>
            </a:endParaRPr>
          </a:p>
          <a:p>
            <a:pPr algn="just"/>
            <a:r>
              <a:rPr lang="en-GB" sz="600" err="1">
                <a:solidFill>
                  <a:srgbClr val="002060"/>
                </a:solidFill>
                <a:effectLst/>
                <a:latin typeface="Calibri" panose="020F0502020204030204" pitchFamily="34" charset="0"/>
                <a:ea typeface="Times New Roman" panose="02020603050405020304" pitchFamily="18" charset="0"/>
              </a:rPr>
              <a:t>Fakhad</a:t>
            </a:r>
            <a:r>
              <a:rPr lang="en-GB" sz="600">
                <a:solidFill>
                  <a:srgbClr val="002060"/>
                </a:solidFill>
                <a:effectLst/>
                <a:latin typeface="Calibri" panose="020F0502020204030204" pitchFamily="34" charset="0"/>
                <a:ea typeface="Times New Roman" panose="02020603050405020304" pitchFamily="18" charset="0"/>
              </a:rPr>
              <a:t> </a:t>
            </a:r>
            <a:r>
              <a:rPr lang="en-GB" sz="600" err="1">
                <a:solidFill>
                  <a:srgbClr val="002060"/>
                </a:solidFill>
                <a:effectLst/>
                <a:latin typeface="Calibri" panose="020F0502020204030204" pitchFamily="34" charset="0"/>
                <a:ea typeface="Times New Roman" panose="02020603050405020304" pitchFamily="18" charset="0"/>
              </a:rPr>
              <a:t>Alushuk</a:t>
            </a:r>
            <a:r>
              <a:rPr lang="en-GB" sz="600">
                <a:solidFill>
                  <a:srgbClr val="002060"/>
                </a:solidFill>
                <a:effectLst/>
                <a:latin typeface="Calibri" panose="020F0502020204030204" pitchFamily="34" charset="0"/>
                <a:ea typeface="Times New Roman" panose="02020603050405020304" pitchFamily="18" charset="0"/>
              </a:rPr>
              <a:t> Clan  </a:t>
            </a:r>
            <a:endParaRPr lang="en-GB" sz="600">
              <a:effectLst/>
              <a:latin typeface="Times New Roman" panose="02020603050405020304" pitchFamily="18" charset="0"/>
              <a:ea typeface="Times New Roman" panose="02020603050405020304" pitchFamily="18" charset="0"/>
            </a:endParaRPr>
          </a:p>
          <a:p>
            <a:pPr algn="just"/>
            <a:r>
              <a:rPr lang="en-GB" sz="600" err="1">
                <a:solidFill>
                  <a:srgbClr val="002060"/>
                </a:solidFill>
                <a:effectLst/>
                <a:latin typeface="Calibri" panose="020F0502020204030204" pitchFamily="34" charset="0"/>
                <a:ea typeface="Times New Roman" panose="02020603050405020304" pitchFamily="18" charset="0"/>
              </a:rPr>
              <a:t>Albuaklur</a:t>
            </a:r>
            <a:r>
              <a:rPr lang="en-GB" sz="600">
                <a:solidFill>
                  <a:srgbClr val="002060"/>
                </a:solidFill>
                <a:effectLst/>
                <a:latin typeface="Calibri" panose="020F0502020204030204" pitchFamily="34" charset="0"/>
                <a:ea typeface="Times New Roman" panose="02020603050405020304" pitchFamily="18" charset="0"/>
              </a:rPr>
              <a:t> Clan  ( Split into three separate Emirates 1- Ottoman Emirate and founder Ottoman son of </a:t>
            </a:r>
            <a:r>
              <a:rPr lang="en-GB" sz="600" err="1">
                <a:solidFill>
                  <a:srgbClr val="002060"/>
                </a:solidFill>
                <a:effectLst/>
                <a:latin typeface="Calibri" panose="020F0502020204030204" pitchFamily="34" charset="0"/>
                <a:ea typeface="Times New Roman" panose="02020603050405020304" pitchFamily="18" charset="0"/>
              </a:rPr>
              <a:t>Urtugal</a:t>
            </a:r>
            <a:r>
              <a:rPr lang="en-GB" sz="600">
                <a:solidFill>
                  <a:srgbClr val="002060"/>
                </a:solidFill>
                <a:effectLst/>
                <a:latin typeface="Calibri" panose="020F0502020204030204" pitchFamily="34" charset="0"/>
                <a:ea typeface="Times New Roman" panose="02020603050405020304" pitchFamily="18" charset="0"/>
              </a:rPr>
              <a:t>; 2- Ramadan Emirate and </a:t>
            </a:r>
            <a:r>
              <a:rPr lang="en-GB" sz="600" err="1">
                <a:solidFill>
                  <a:srgbClr val="002060"/>
                </a:solidFill>
                <a:effectLst/>
                <a:latin typeface="Calibri" panose="020F0502020204030204" pitchFamily="34" charset="0"/>
                <a:ea typeface="Times New Roman" panose="02020603050405020304" pitchFamily="18" charset="0"/>
              </a:rPr>
              <a:t>and</a:t>
            </a:r>
            <a:r>
              <a:rPr lang="en-GB" sz="600">
                <a:solidFill>
                  <a:srgbClr val="002060"/>
                </a:solidFill>
                <a:effectLst/>
                <a:latin typeface="Calibri" panose="020F0502020204030204" pitchFamily="34" charset="0"/>
                <a:ea typeface="Times New Roman" panose="02020603050405020304" pitchFamily="18" charset="0"/>
              </a:rPr>
              <a:t> founder Price </a:t>
            </a:r>
            <a:r>
              <a:rPr lang="en-GB" sz="600" err="1">
                <a:solidFill>
                  <a:srgbClr val="002060"/>
                </a:solidFill>
                <a:effectLst/>
                <a:latin typeface="Calibri" panose="020F0502020204030204" pitchFamily="34" charset="0"/>
                <a:ea typeface="Times New Roman" panose="02020603050405020304" pitchFamily="18" charset="0"/>
              </a:rPr>
              <a:t>Yuregir</a:t>
            </a:r>
            <a:r>
              <a:rPr lang="en-GB" sz="600">
                <a:solidFill>
                  <a:srgbClr val="002060"/>
                </a:solidFill>
                <a:effectLst/>
                <a:latin typeface="Calibri" panose="020F0502020204030204" pitchFamily="34" charset="0"/>
                <a:ea typeface="Times New Roman" panose="02020603050405020304" pitchFamily="18" charset="0"/>
              </a:rPr>
              <a:t> ;3 – </a:t>
            </a:r>
            <a:r>
              <a:rPr lang="en-GB" sz="600" err="1">
                <a:solidFill>
                  <a:srgbClr val="002060"/>
                </a:solidFill>
                <a:effectLst/>
                <a:latin typeface="Calibri" panose="020F0502020204030204" pitchFamily="34" charset="0"/>
                <a:ea typeface="Times New Roman" panose="02020603050405020304" pitchFamily="18" charset="0"/>
              </a:rPr>
              <a:t>Dukadrizin</a:t>
            </a:r>
            <a:r>
              <a:rPr lang="en-GB" sz="600">
                <a:solidFill>
                  <a:srgbClr val="002060"/>
                </a:solidFill>
                <a:effectLst/>
                <a:latin typeface="Calibri" panose="020F0502020204030204" pitchFamily="34" charset="0"/>
                <a:ea typeface="Times New Roman" panose="02020603050405020304" pitchFamily="18" charset="0"/>
              </a:rPr>
              <a:t> Emirate but it ended quickly.   </a:t>
            </a:r>
            <a:endParaRPr lang="en-GB" sz="600">
              <a:effectLst/>
              <a:latin typeface="Times New Roman" panose="02020603050405020304" pitchFamily="18" charset="0"/>
              <a:ea typeface="Times New Roman" panose="02020603050405020304" pitchFamily="18" charset="0"/>
            </a:endParaRPr>
          </a:p>
          <a:p>
            <a:pPr algn="just"/>
            <a:r>
              <a:rPr lang="en-GB" sz="600">
                <a:solidFill>
                  <a:srgbClr val="002060"/>
                </a:solidFill>
                <a:effectLst/>
                <a:latin typeface="Calibri" panose="020F0502020204030204" pitchFamily="34" charset="0"/>
                <a:ea typeface="Times New Roman" panose="02020603050405020304" pitchFamily="18" charset="0"/>
              </a:rPr>
              <a:t>Ramadan Emirate </a:t>
            </a:r>
            <a:endParaRPr lang="en-GB" sz="600">
              <a:effectLst/>
              <a:latin typeface="Times New Roman" panose="02020603050405020304" pitchFamily="18" charset="0"/>
              <a:ea typeface="Times New Roman" panose="02020603050405020304" pitchFamily="18" charset="0"/>
            </a:endParaRPr>
          </a:p>
          <a:p>
            <a:pPr algn="just">
              <a:lnSpc>
                <a:spcPct val="115000"/>
              </a:lnSpc>
              <a:spcAft>
                <a:spcPts val="1000"/>
              </a:spcAft>
            </a:pPr>
            <a:r>
              <a:rPr lang="en-GB" sz="600">
                <a:effectLst/>
                <a:latin typeface="Calibri" panose="020F0502020204030204" pitchFamily="34" charset="0"/>
                <a:ea typeface="Calibri" panose="020F0502020204030204" pitchFamily="34" charset="0"/>
                <a:cs typeface="Calibri" panose="020F0502020204030204" pitchFamily="34" charset="0"/>
              </a:rPr>
              <a:t>1 - </a:t>
            </a:r>
            <a:r>
              <a:rPr lang="en-GB" sz="600" u="sng" err="1">
                <a:solidFill>
                  <a:srgbClr val="002060"/>
                </a:solidFill>
                <a:effectLst/>
                <a:latin typeface="Calibri" panose="020F0502020204030204" pitchFamily="34" charset="0"/>
                <a:ea typeface="Calibri" panose="020F0502020204030204" pitchFamily="34" charset="0"/>
                <a:cs typeface="Calibri" panose="020F0502020204030204" pitchFamily="34" charset="0"/>
                <a:hlinkClick r:id="rId13" tooltip="Yuregir"/>
              </a:rPr>
              <a:t>Yuregir</a:t>
            </a:r>
            <a:r>
              <a:rPr lang="en-GB" sz="600">
                <a:solidFill>
                  <a:srgbClr val="002060"/>
                </a:solidFill>
                <a:effectLst/>
                <a:latin typeface="Calibri" panose="020F0502020204030204" pitchFamily="34" charset="0"/>
                <a:ea typeface="Calibri" panose="020F0502020204030204" pitchFamily="34" charset="0"/>
                <a:cs typeface="Calibri" panose="020F0502020204030204" pitchFamily="34" charset="0"/>
              </a:rPr>
              <a:t> clan of Oghuz Turks</a:t>
            </a:r>
            <a:r>
              <a:rPr lang="en-GB" sz="600">
                <a:effectLst/>
                <a:latin typeface="Calibri" panose="020F0502020204030204" pitchFamily="34" charset="0"/>
                <a:ea typeface="Calibri" panose="020F0502020204030204" pitchFamily="34" charset="0"/>
                <a:cs typeface="Calibri" panose="020F0502020204030204" pitchFamily="34" charset="0"/>
              </a:rPr>
              <a:t> ; </a:t>
            </a:r>
            <a:r>
              <a:rPr lang="en-GB" sz="600">
                <a:solidFill>
                  <a:srgbClr val="002060"/>
                </a:solidFill>
                <a:effectLst/>
                <a:latin typeface="Calibri" panose="020F0502020204030204" pitchFamily="34" charset="0"/>
                <a:ea typeface="Calibri" panose="020F0502020204030204" pitchFamily="34" charset="0"/>
                <a:cs typeface="Calibri" panose="020F0502020204030204" pitchFamily="34" charset="0"/>
              </a:rPr>
              <a:t>2- </a:t>
            </a:r>
            <a:r>
              <a:rPr lang="en-GB" sz="600" u="sng">
                <a:solidFill>
                  <a:srgbClr val="002060"/>
                </a:solidFill>
                <a:effectLst/>
                <a:latin typeface="Calibri" panose="020F0502020204030204" pitchFamily="34" charset="0"/>
                <a:ea typeface="Calibri" panose="020F0502020204030204" pitchFamily="34" charset="0"/>
                <a:cs typeface="Calibri" panose="020F0502020204030204" pitchFamily="34" charset="0"/>
                <a:hlinkClick r:id="rId30" tooltip="Ramazan Bey (page does not exist)"/>
              </a:rPr>
              <a:t>Ramazan Bey</a:t>
            </a:r>
            <a:r>
              <a:rPr lang="en-GB" sz="600">
                <a:solidFill>
                  <a:srgbClr val="002060"/>
                </a:solidFill>
                <a:effectLst/>
                <a:latin typeface="Calibri" panose="020F0502020204030204" pitchFamily="34" charset="0"/>
                <a:ea typeface="Calibri" panose="020F0502020204030204" pitchFamily="34" charset="0"/>
                <a:cs typeface="Calibri" panose="020F0502020204030204" pitchFamily="34" charset="0"/>
              </a:rPr>
              <a:t> (1352-1378)</a:t>
            </a:r>
            <a:r>
              <a:rPr lang="en-GB" sz="600" u="sng" baseline="3000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r>
              <a:rPr lang="en-GB" sz="600">
                <a:effectLst/>
                <a:latin typeface="Calibri" panose="020F0502020204030204" pitchFamily="34" charset="0"/>
                <a:ea typeface="Calibri" panose="020F0502020204030204" pitchFamily="34" charset="0"/>
                <a:cs typeface="Calibri" panose="020F0502020204030204" pitchFamily="34" charset="0"/>
              </a:rPr>
              <a:t>3- </a:t>
            </a:r>
            <a:r>
              <a:rPr lang="en-GB" sz="600" u="sng" err="1">
                <a:solidFill>
                  <a:srgbClr val="002060"/>
                </a:solidFill>
                <a:effectLst/>
                <a:latin typeface="Calibri" panose="020F0502020204030204" pitchFamily="34" charset="0"/>
                <a:ea typeface="Calibri" panose="020F0502020204030204" pitchFamily="34" charset="0"/>
                <a:cs typeface="Calibri" panose="020F0502020204030204" pitchFamily="34" charset="0"/>
                <a:hlinkClick r:id="rId31" tooltip="İbrâhim Bey (page does not exist)"/>
              </a:rPr>
              <a:t>İbrâhim</a:t>
            </a:r>
            <a:r>
              <a:rPr lang="en-GB" sz="600" u="sng">
                <a:solidFill>
                  <a:srgbClr val="002060"/>
                </a:solidFill>
                <a:effectLst/>
                <a:latin typeface="Calibri" panose="020F0502020204030204" pitchFamily="34" charset="0"/>
                <a:ea typeface="Calibri" panose="020F0502020204030204" pitchFamily="34" charset="0"/>
                <a:cs typeface="Calibri" panose="020F0502020204030204" pitchFamily="34" charset="0"/>
                <a:hlinkClick r:id="rId31" tooltip="İbrâhim Bey (page does not exist)"/>
              </a:rPr>
              <a:t> Bey</a:t>
            </a:r>
            <a:r>
              <a:rPr lang="en-GB" sz="600">
                <a:solidFill>
                  <a:srgbClr val="002060"/>
                </a:solidFill>
                <a:effectLst/>
                <a:latin typeface="Calibri" panose="020F0502020204030204" pitchFamily="34" charset="0"/>
                <a:ea typeface="Calibri" panose="020F0502020204030204" pitchFamily="34" charset="0"/>
                <a:cs typeface="Calibri" panose="020F0502020204030204" pitchFamily="34" charset="0"/>
              </a:rPr>
              <a:t> (1378-1383);  4 -</a:t>
            </a:r>
            <a:r>
              <a:rPr lang="en-GB" sz="600" u="sng" err="1">
                <a:solidFill>
                  <a:srgbClr val="002060"/>
                </a:solidFill>
                <a:effectLst/>
                <a:latin typeface="Calibri" panose="020F0502020204030204" pitchFamily="34" charset="0"/>
                <a:ea typeface="Calibri" panose="020F0502020204030204" pitchFamily="34" charset="0"/>
                <a:cs typeface="Calibri" panose="020F0502020204030204" pitchFamily="34" charset="0"/>
                <a:hlinkClick r:id="rId32" tooltip="Şihâbeddîn Ahmed Bey (page does not exist)"/>
              </a:rPr>
              <a:t>Şihâbeddîn</a:t>
            </a:r>
            <a:r>
              <a:rPr lang="en-GB" sz="600" u="sng">
                <a:solidFill>
                  <a:srgbClr val="002060"/>
                </a:solidFill>
                <a:effectLst/>
                <a:latin typeface="Calibri" panose="020F0502020204030204" pitchFamily="34" charset="0"/>
                <a:ea typeface="Calibri" panose="020F0502020204030204" pitchFamily="34" charset="0"/>
                <a:cs typeface="Calibri" panose="020F0502020204030204" pitchFamily="34" charset="0"/>
                <a:hlinkClick r:id="rId32" tooltip="Şihâbeddîn Ahmed Bey (page does not exist)"/>
              </a:rPr>
              <a:t> Ahmed Bey</a:t>
            </a:r>
            <a:r>
              <a:rPr lang="en-GB" sz="600">
                <a:solidFill>
                  <a:srgbClr val="002060"/>
                </a:solidFill>
                <a:effectLst/>
                <a:latin typeface="Calibri" panose="020F0502020204030204" pitchFamily="34" charset="0"/>
                <a:ea typeface="Calibri" panose="020F0502020204030204" pitchFamily="34" charset="0"/>
                <a:cs typeface="Calibri" panose="020F0502020204030204" pitchFamily="34" charset="0"/>
              </a:rPr>
              <a:t> (1383-1416);  5- </a:t>
            </a:r>
            <a:r>
              <a:rPr lang="en-GB" sz="600" u="sng" err="1">
                <a:solidFill>
                  <a:srgbClr val="002060"/>
                </a:solidFill>
                <a:effectLst/>
                <a:latin typeface="Calibri" panose="020F0502020204030204" pitchFamily="34" charset="0"/>
                <a:ea typeface="Calibri" panose="020F0502020204030204" pitchFamily="34" charset="0"/>
                <a:cs typeface="Calibri" panose="020F0502020204030204" pitchFamily="34" charset="0"/>
                <a:hlinkClick r:id="rId33" tooltip="İbrâhim II Bey (page does not exist)"/>
              </a:rPr>
              <a:t>İbrâhim</a:t>
            </a:r>
            <a:r>
              <a:rPr lang="en-GB" sz="600" u="sng">
                <a:solidFill>
                  <a:srgbClr val="002060"/>
                </a:solidFill>
                <a:effectLst/>
                <a:latin typeface="Calibri" panose="020F0502020204030204" pitchFamily="34" charset="0"/>
                <a:ea typeface="Calibri" panose="020F0502020204030204" pitchFamily="34" charset="0"/>
                <a:cs typeface="Calibri" panose="020F0502020204030204" pitchFamily="34" charset="0"/>
                <a:hlinkClick r:id="rId33" tooltip="İbrâhim II Bey (page does not exist)"/>
              </a:rPr>
              <a:t> II Bey</a:t>
            </a:r>
            <a:r>
              <a:rPr lang="en-GB" sz="600">
                <a:solidFill>
                  <a:srgbClr val="002060"/>
                </a:solidFill>
                <a:effectLst/>
                <a:latin typeface="Calibri" panose="020F0502020204030204" pitchFamily="34" charset="0"/>
                <a:ea typeface="Calibri" panose="020F0502020204030204" pitchFamily="34" charset="0"/>
                <a:cs typeface="Calibri" panose="020F0502020204030204" pitchFamily="34" charset="0"/>
              </a:rPr>
              <a:t> (1416-1418); 6 - </a:t>
            </a:r>
            <a:r>
              <a:rPr lang="en-GB" sz="600" u="sng" err="1">
                <a:solidFill>
                  <a:srgbClr val="002060"/>
                </a:solidFill>
                <a:effectLst/>
                <a:latin typeface="Calibri" panose="020F0502020204030204" pitchFamily="34" charset="0"/>
                <a:ea typeface="Calibri" panose="020F0502020204030204" pitchFamily="34" charset="0"/>
                <a:cs typeface="Calibri" panose="020F0502020204030204" pitchFamily="34" charset="0"/>
                <a:hlinkClick r:id="rId34" tooltip="İzzeddîn Hamza Bey (page does not exist)"/>
              </a:rPr>
              <a:t>İzzeddîn</a:t>
            </a:r>
            <a:r>
              <a:rPr lang="en-GB" sz="600" u="sng">
                <a:solidFill>
                  <a:srgbClr val="002060"/>
                </a:solidFill>
                <a:effectLst/>
                <a:latin typeface="Calibri" panose="020F0502020204030204" pitchFamily="34" charset="0"/>
                <a:ea typeface="Calibri" panose="020F0502020204030204" pitchFamily="34" charset="0"/>
                <a:cs typeface="Calibri" panose="020F0502020204030204" pitchFamily="34" charset="0"/>
                <a:hlinkClick r:id="rId34" tooltip="İzzeddîn Hamza Bey (page does not exist)"/>
              </a:rPr>
              <a:t> Hamza Bey</a:t>
            </a:r>
            <a:r>
              <a:rPr lang="en-GB" sz="600">
                <a:solidFill>
                  <a:srgbClr val="002060"/>
                </a:solidFill>
                <a:effectLst/>
                <a:latin typeface="Calibri" panose="020F0502020204030204" pitchFamily="34" charset="0"/>
                <a:ea typeface="Calibri" panose="020F0502020204030204" pitchFamily="34" charset="0"/>
                <a:cs typeface="Calibri" panose="020F0502020204030204" pitchFamily="34" charset="0"/>
              </a:rPr>
              <a:t> (1418-1426); 7 - </a:t>
            </a:r>
            <a:r>
              <a:rPr lang="en-GB" sz="600" u="sng">
                <a:solidFill>
                  <a:srgbClr val="002060"/>
                </a:solidFill>
                <a:effectLst/>
                <a:latin typeface="Calibri" panose="020F0502020204030204" pitchFamily="34" charset="0"/>
                <a:ea typeface="Calibri" panose="020F0502020204030204" pitchFamily="34" charset="0"/>
                <a:cs typeface="Calibri" panose="020F0502020204030204" pitchFamily="34" charset="0"/>
                <a:hlinkClick r:id="rId35" tooltip="Mehmed Bey"/>
              </a:rPr>
              <a:t>Mehmed Bey</a:t>
            </a:r>
            <a:r>
              <a:rPr lang="en-GB" sz="600">
                <a:solidFill>
                  <a:srgbClr val="002060"/>
                </a:solidFill>
                <a:effectLst/>
                <a:latin typeface="Calibri" panose="020F0502020204030204" pitchFamily="34" charset="0"/>
                <a:ea typeface="Calibri" panose="020F0502020204030204" pitchFamily="34" charset="0"/>
                <a:cs typeface="Calibri" panose="020F0502020204030204" pitchFamily="34" charset="0"/>
              </a:rPr>
              <a:t> (1426-1435); 8 - </a:t>
            </a:r>
            <a:r>
              <a:rPr lang="en-GB" sz="600" u="sng" err="1">
                <a:solidFill>
                  <a:srgbClr val="002060"/>
                </a:solidFill>
                <a:effectLst/>
                <a:latin typeface="Calibri" panose="020F0502020204030204" pitchFamily="34" charset="0"/>
                <a:ea typeface="Calibri" panose="020F0502020204030204" pitchFamily="34" charset="0"/>
                <a:cs typeface="Calibri" panose="020F0502020204030204" pitchFamily="34" charset="0"/>
                <a:hlinkClick r:id="rId36" tooltip="Eylûk Bey (page does not exist)"/>
              </a:rPr>
              <a:t>Eylûk</a:t>
            </a:r>
            <a:r>
              <a:rPr lang="en-GB" sz="600" u="sng">
                <a:solidFill>
                  <a:srgbClr val="002060"/>
                </a:solidFill>
                <a:effectLst/>
                <a:latin typeface="Calibri" panose="020F0502020204030204" pitchFamily="34" charset="0"/>
                <a:ea typeface="Calibri" panose="020F0502020204030204" pitchFamily="34" charset="0"/>
                <a:cs typeface="Calibri" panose="020F0502020204030204" pitchFamily="34" charset="0"/>
                <a:hlinkClick r:id="rId36" tooltip="Eylûk Bey (page does not exist)"/>
              </a:rPr>
              <a:t> Bey</a:t>
            </a:r>
            <a:r>
              <a:rPr lang="en-GB" sz="600">
                <a:solidFill>
                  <a:srgbClr val="002060"/>
                </a:solidFill>
                <a:effectLst/>
                <a:latin typeface="Calibri" panose="020F0502020204030204" pitchFamily="34" charset="0"/>
                <a:ea typeface="Calibri" panose="020F0502020204030204" pitchFamily="34" charset="0"/>
                <a:cs typeface="Calibri" panose="020F0502020204030204" pitchFamily="34" charset="0"/>
              </a:rPr>
              <a:t> (1435-1439); 9 - </a:t>
            </a:r>
            <a:r>
              <a:rPr lang="en-GB" sz="600" u="sng">
                <a:solidFill>
                  <a:srgbClr val="002060"/>
                </a:solidFill>
                <a:effectLst/>
                <a:latin typeface="Calibri" panose="020F0502020204030204" pitchFamily="34" charset="0"/>
                <a:ea typeface="Calibri" panose="020F0502020204030204" pitchFamily="34" charset="0"/>
                <a:cs typeface="Calibri" panose="020F0502020204030204" pitchFamily="34" charset="0"/>
                <a:hlinkClick r:id="rId37" tooltip="Dündar Bey (page does not exist)"/>
              </a:rPr>
              <a:t>Dündar Bey</a:t>
            </a:r>
            <a:r>
              <a:rPr lang="en-GB" sz="600">
                <a:solidFill>
                  <a:srgbClr val="002060"/>
                </a:solidFill>
                <a:effectLst/>
                <a:latin typeface="Calibri" panose="020F0502020204030204" pitchFamily="34" charset="0"/>
                <a:ea typeface="Calibri" panose="020F0502020204030204" pitchFamily="34" charset="0"/>
                <a:cs typeface="Calibri" panose="020F0502020204030204" pitchFamily="34" charset="0"/>
              </a:rPr>
              <a:t> (1439-1470); 10 -</a:t>
            </a:r>
            <a:r>
              <a:rPr lang="en-GB" sz="600" u="sng">
                <a:solidFill>
                  <a:srgbClr val="002060"/>
                </a:solidFill>
                <a:effectLst/>
                <a:latin typeface="Calibri" panose="020F0502020204030204" pitchFamily="34" charset="0"/>
                <a:ea typeface="Calibri" panose="020F0502020204030204" pitchFamily="34" charset="0"/>
                <a:cs typeface="Calibri" panose="020F0502020204030204" pitchFamily="34" charset="0"/>
                <a:hlinkClick r:id="rId38" tooltip="Ömer Bey (page does not exist)"/>
              </a:rPr>
              <a:t>Ömer Bey</a:t>
            </a:r>
            <a:r>
              <a:rPr lang="en-GB" sz="600">
                <a:solidFill>
                  <a:srgbClr val="002060"/>
                </a:solidFill>
                <a:effectLst/>
                <a:latin typeface="Calibri" panose="020F0502020204030204" pitchFamily="34" charset="0"/>
                <a:ea typeface="Calibri" panose="020F0502020204030204" pitchFamily="34" charset="0"/>
                <a:cs typeface="Calibri" panose="020F0502020204030204" pitchFamily="34" charset="0"/>
              </a:rPr>
              <a:t> (1470-1485); 11 - </a:t>
            </a:r>
            <a:r>
              <a:rPr lang="en-GB" sz="600" u="sng" err="1">
                <a:solidFill>
                  <a:srgbClr val="002060"/>
                </a:solidFill>
                <a:effectLst/>
                <a:latin typeface="Calibri" panose="020F0502020204030204" pitchFamily="34" charset="0"/>
                <a:ea typeface="Calibri" panose="020F0502020204030204" pitchFamily="34" charset="0"/>
                <a:cs typeface="Calibri" panose="020F0502020204030204" pitchFamily="34" charset="0"/>
                <a:hlinkClick r:id="rId39" tooltip="Gıyâseddîn Halil Bey (page does not exist)"/>
              </a:rPr>
              <a:t>Gıyâseddîn</a:t>
            </a:r>
            <a:r>
              <a:rPr lang="en-GB" sz="600" u="sng">
                <a:solidFill>
                  <a:srgbClr val="002060"/>
                </a:solidFill>
                <a:effectLst/>
                <a:latin typeface="Calibri" panose="020F0502020204030204" pitchFamily="34" charset="0"/>
                <a:ea typeface="Calibri" panose="020F0502020204030204" pitchFamily="34" charset="0"/>
                <a:cs typeface="Calibri" panose="020F0502020204030204" pitchFamily="34" charset="0"/>
                <a:hlinkClick r:id="rId39" tooltip="Gıyâseddîn Halil Bey (page does not exist)"/>
              </a:rPr>
              <a:t> Halil Bey</a:t>
            </a:r>
            <a:r>
              <a:rPr lang="en-GB" sz="600">
                <a:solidFill>
                  <a:srgbClr val="002060"/>
                </a:solidFill>
                <a:effectLst/>
                <a:latin typeface="Calibri" panose="020F0502020204030204" pitchFamily="34" charset="0"/>
                <a:ea typeface="Calibri" panose="020F0502020204030204" pitchFamily="34" charset="0"/>
                <a:cs typeface="Calibri" panose="020F0502020204030204" pitchFamily="34" charset="0"/>
              </a:rPr>
              <a:t> (1485-1510); 12 - </a:t>
            </a:r>
            <a:r>
              <a:rPr lang="en-GB" sz="600" u="sng" err="1">
                <a:solidFill>
                  <a:srgbClr val="002060"/>
                </a:solidFill>
                <a:effectLst/>
                <a:latin typeface="Calibri" panose="020F0502020204030204" pitchFamily="34" charset="0"/>
                <a:ea typeface="Calibri" panose="020F0502020204030204" pitchFamily="34" charset="0"/>
                <a:cs typeface="Calibri" panose="020F0502020204030204" pitchFamily="34" charset="0"/>
                <a:hlinkClick r:id="rId40" tooltip="Mahmûd Bey (page does not exist)"/>
              </a:rPr>
              <a:t>Mahmûd</a:t>
            </a:r>
            <a:r>
              <a:rPr lang="en-GB" sz="600" u="sng">
                <a:solidFill>
                  <a:srgbClr val="002060"/>
                </a:solidFill>
                <a:effectLst/>
                <a:latin typeface="Calibri" panose="020F0502020204030204" pitchFamily="34" charset="0"/>
                <a:ea typeface="Calibri" panose="020F0502020204030204" pitchFamily="34" charset="0"/>
                <a:cs typeface="Calibri" panose="020F0502020204030204" pitchFamily="34" charset="0"/>
                <a:hlinkClick r:id="rId40" tooltip="Mahmûd Bey (page does not exist)"/>
              </a:rPr>
              <a:t> Bey</a:t>
            </a:r>
            <a:r>
              <a:rPr lang="en-GB" sz="600">
                <a:solidFill>
                  <a:srgbClr val="002060"/>
                </a:solidFill>
                <a:effectLst/>
                <a:latin typeface="Calibri" panose="020F0502020204030204" pitchFamily="34" charset="0"/>
                <a:ea typeface="Calibri" panose="020F0502020204030204" pitchFamily="34" charset="0"/>
                <a:cs typeface="Calibri" panose="020F0502020204030204" pitchFamily="34" charset="0"/>
              </a:rPr>
              <a:t> (I. 1510-1514- II. 1516-1517); 13 - </a:t>
            </a:r>
            <a:r>
              <a:rPr lang="en-GB" sz="600" u="sng">
                <a:solidFill>
                  <a:srgbClr val="002060"/>
                </a:solidFill>
                <a:effectLst/>
                <a:latin typeface="Calibri" panose="020F0502020204030204" pitchFamily="34" charset="0"/>
                <a:ea typeface="Calibri" panose="020F0502020204030204" pitchFamily="34" charset="0"/>
                <a:cs typeface="Calibri" panose="020F0502020204030204" pitchFamily="34" charset="0"/>
                <a:hlinkClick r:id="rId41" tooltip="Selim Bey (page does not exist)"/>
              </a:rPr>
              <a:t>Selim Bey</a:t>
            </a:r>
            <a:r>
              <a:rPr lang="en-GB" sz="600">
                <a:solidFill>
                  <a:srgbClr val="002060"/>
                </a:solidFill>
                <a:effectLst/>
                <a:latin typeface="Calibri" panose="020F0502020204030204" pitchFamily="34" charset="0"/>
                <a:ea typeface="Calibri" panose="020F0502020204030204" pitchFamily="34" charset="0"/>
                <a:cs typeface="Calibri" panose="020F0502020204030204" pitchFamily="34" charset="0"/>
              </a:rPr>
              <a:t> (1514-1516); 14 - </a:t>
            </a:r>
            <a:r>
              <a:rPr lang="en-GB" sz="600" u="sng" err="1">
                <a:solidFill>
                  <a:srgbClr val="002060"/>
                </a:solidFill>
                <a:effectLst/>
                <a:latin typeface="Calibri" panose="020F0502020204030204" pitchFamily="34" charset="0"/>
                <a:ea typeface="Calibri" panose="020F0502020204030204" pitchFamily="34" charset="0"/>
                <a:cs typeface="Calibri" panose="020F0502020204030204" pitchFamily="34" charset="0"/>
                <a:hlinkClick r:id="rId42" tooltip="Kubad Paşa (page does not exist)"/>
              </a:rPr>
              <a:t>Kubad</a:t>
            </a:r>
            <a:r>
              <a:rPr lang="en-GB" sz="600" u="sng">
                <a:solidFill>
                  <a:srgbClr val="002060"/>
                </a:solidFill>
                <a:effectLst/>
                <a:latin typeface="Calibri" panose="020F0502020204030204" pitchFamily="34" charset="0"/>
                <a:ea typeface="Calibri" panose="020F0502020204030204" pitchFamily="34" charset="0"/>
                <a:cs typeface="Calibri" panose="020F0502020204030204" pitchFamily="34" charset="0"/>
                <a:hlinkClick r:id="rId42" tooltip="Kubad Paşa (page does not exist)"/>
              </a:rPr>
              <a:t> </a:t>
            </a:r>
            <a:r>
              <a:rPr lang="en-GB" sz="600" u="sng" err="1">
                <a:solidFill>
                  <a:srgbClr val="002060"/>
                </a:solidFill>
                <a:effectLst/>
                <a:latin typeface="Calibri" panose="020F0502020204030204" pitchFamily="34" charset="0"/>
                <a:ea typeface="Calibri" panose="020F0502020204030204" pitchFamily="34" charset="0"/>
                <a:cs typeface="Calibri" panose="020F0502020204030204" pitchFamily="34" charset="0"/>
                <a:hlinkClick r:id="rId42" tooltip="Kubad Paşa (page does not exist)"/>
              </a:rPr>
              <a:t>Paşa</a:t>
            </a:r>
            <a:r>
              <a:rPr lang="en-GB" sz="600">
                <a:solidFill>
                  <a:srgbClr val="002060"/>
                </a:solidFill>
                <a:effectLst/>
                <a:latin typeface="Calibri" panose="020F0502020204030204" pitchFamily="34" charset="0"/>
                <a:ea typeface="Calibri" panose="020F0502020204030204" pitchFamily="34" charset="0"/>
                <a:cs typeface="Calibri" panose="020F0502020204030204" pitchFamily="34" charset="0"/>
              </a:rPr>
              <a:t> (1517-1520); 15 - </a:t>
            </a:r>
            <a:r>
              <a:rPr lang="en-GB" sz="600" u="sng" err="1">
                <a:solidFill>
                  <a:srgbClr val="002060"/>
                </a:solidFill>
                <a:effectLst/>
                <a:latin typeface="Calibri" panose="020F0502020204030204" pitchFamily="34" charset="0"/>
                <a:ea typeface="Calibri" panose="020F0502020204030204" pitchFamily="34" charset="0"/>
                <a:cs typeface="Calibri" panose="020F0502020204030204" pitchFamily="34" charset="0"/>
                <a:hlinkClick r:id="rId43" tooltip="Pîrî Mehmed Paşa (page does not exist)"/>
              </a:rPr>
              <a:t>Pîrî</a:t>
            </a:r>
            <a:r>
              <a:rPr lang="en-GB" sz="600" u="sng">
                <a:solidFill>
                  <a:srgbClr val="002060"/>
                </a:solidFill>
                <a:effectLst/>
                <a:latin typeface="Calibri" panose="020F0502020204030204" pitchFamily="34" charset="0"/>
                <a:ea typeface="Calibri" panose="020F0502020204030204" pitchFamily="34" charset="0"/>
                <a:cs typeface="Calibri" panose="020F0502020204030204" pitchFamily="34" charset="0"/>
                <a:hlinkClick r:id="rId43" tooltip="Pîrî Mehmed Paşa (page does not exist)"/>
              </a:rPr>
              <a:t> Mehmed </a:t>
            </a:r>
            <a:r>
              <a:rPr lang="en-GB" sz="600" u="sng" err="1">
                <a:solidFill>
                  <a:srgbClr val="002060"/>
                </a:solidFill>
                <a:effectLst/>
                <a:latin typeface="Calibri" panose="020F0502020204030204" pitchFamily="34" charset="0"/>
                <a:ea typeface="Calibri" panose="020F0502020204030204" pitchFamily="34" charset="0"/>
                <a:cs typeface="Calibri" panose="020F0502020204030204" pitchFamily="34" charset="0"/>
                <a:hlinkClick r:id="rId43" tooltip="Pîrî Mehmed Paşa (page does not exist)"/>
              </a:rPr>
              <a:t>Paşa</a:t>
            </a:r>
            <a:r>
              <a:rPr lang="en-GB" sz="600">
                <a:solidFill>
                  <a:srgbClr val="002060"/>
                </a:solidFill>
                <a:effectLst/>
                <a:latin typeface="Calibri" panose="020F0502020204030204" pitchFamily="34" charset="0"/>
                <a:ea typeface="Calibri" panose="020F0502020204030204" pitchFamily="34" charset="0"/>
                <a:cs typeface="Calibri" panose="020F0502020204030204" pitchFamily="34" charset="0"/>
              </a:rPr>
              <a:t> (1520-1568); 16 - </a:t>
            </a:r>
            <a:r>
              <a:rPr lang="en-GB" sz="600" u="sng" err="1">
                <a:solidFill>
                  <a:srgbClr val="002060"/>
                </a:solidFill>
                <a:effectLst/>
                <a:latin typeface="Calibri" panose="020F0502020204030204" pitchFamily="34" charset="0"/>
                <a:ea typeface="Calibri" panose="020F0502020204030204" pitchFamily="34" charset="0"/>
                <a:cs typeface="Calibri" panose="020F0502020204030204" pitchFamily="34" charset="0"/>
                <a:hlinkClick r:id="rId44" tooltip="Derviş Bey (page does not exist)"/>
              </a:rPr>
              <a:t>Derviş</a:t>
            </a:r>
            <a:r>
              <a:rPr lang="en-GB" sz="600" u="sng">
                <a:solidFill>
                  <a:srgbClr val="002060"/>
                </a:solidFill>
                <a:effectLst/>
                <a:latin typeface="Calibri" panose="020F0502020204030204" pitchFamily="34" charset="0"/>
                <a:ea typeface="Calibri" panose="020F0502020204030204" pitchFamily="34" charset="0"/>
                <a:cs typeface="Calibri" panose="020F0502020204030204" pitchFamily="34" charset="0"/>
                <a:hlinkClick r:id="rId44" tooltip="Derviş Bey (page does not exist)"/>
              </a:rPr>
              <a:t> Bey</a:t>
            </a:r>
            <a:r>
              <a:rPr lang="en-GB" sz="600">
                <a:solidFill>
                  <a:srgbClr val="002060"/>
                </a:solidFill>
                <a:effectLst/>
                <a:latin typeface="Calibri" panose="020F0502020204030204" pitchFamily="34" charset="0"/>
                <a:ea typeface="Calibri" panose="020F0502020204030204" pitchFamily="34" charset="0"/>
                <a:cs typeface="Calibri" panose="020F0502020204030204" pitchFamily="34" charset="0"/>
              </a:rPr>
              <a:t> (1568-1569); 17 - </a:t>
            </a:r>
            <a:r>
              <a:rPr lang="en-GB" sz="600" u="sng">
                <a:solidFill>
                  <a:srgbClr val="002060"/>
                </a:solidFill>
                <a:effectLst/>
                <a:latin typeface="Calibri" panose="020F0502020204030204" pitchFamily="34" charset="0"/>
                <a:ea typeface="Calibri" panose="020F0502020204030204" pitchFamily="34" charset="0"/>
                <a:cs typeface="Calibri" panose="020F0502020204030204" pitchFamily="34" charset="0"/>
                <a:hlinkClick r:id="rId45" tooltip="İbrahim III Bey (page does not exist)"/>
              </a:rPr>
              <a:t>İbrahim III Bey</a:t>
            </a:r>
            <a:r>
              <a:rPr lang="en-GB" sz="600">
                <a:solidFill>
                  <a:srgbClr val="002060"/>
                </a:solidFill>
                <a:effectLst/>
                <a:latin typeface="Calibri" panose="020F0502020204030204" pitchFamily="34" charset="0"/>
                <a:ea typeface="Calibri" panose="020F0502020204030204" pitchFamily="34" charset="0"/>
                <a:cs typeface="Calibri" panose="020F0502020204030204" pitchFamily="34" charset="0"/>
              </a:rPr>
              <a:t> (1569-1589); 18 - </a:t>
            </a:r>
            <a:r>
              <a:rPr lang="en-GB" sz="600" u="sng">
                <a:solidFill>
                  <a:srgbClr val="002060"/>
                </a:solidFill>
                <a:effectLst/>
                <a:latin typeface="Calibri" panose="020F0502020204030204" pitchFamily="34" charset="0"/>
                <a:ea typeface="Calibri" panose="020F0502020204030204" pitchFamily="34" charset="0"/>
                <a:cs typeface="Calibri" panose="020F0502020204030204" pitchFamily="34" charset="0"/>
                <a:hlinkClick r:id="rId46" tooltip="Mehmed II Bey (page does not exist)"/>
              </a:rPr>
              <a:t>Mehmed II Bey</a:t>
            </a:r>
            <a:r>
              <a:rPr lang="en-GB" sz="600">
                <a:solidFill>
                  <a:srgbClr val="002060"/>
                </a:solidFill>
                <a:effectLst/>
                <a:latin typeface="Calibri" panose="020F0502020204030204" pitchFamily="34" charset="0"/>
                <a:ea typeface="Calibri" panose="020F0502020204030204" pitchFamily="34" charset="0"/>
                <a:cs typeface="Calibri" panose="020F0502020204030204" pitchFamily="34" charset="0"/>
              </a:rPr>
              <a:t> (1589-1594); 19 - </a:t>
            </a:r>
            <a:r>
              <a:rPr lang="en-GB" sz="600" u="sng">
                <a:solidFill>
                  <a:srgbClr val="002060"/>
                </a:solidFill>
                <a:effectLst/>
                <a:latin typeface="Calibri" panose="020F0502020204030204" pitchFamily="34" charset="0"/>
                <a:ea typeface="Calibri" panose="020F0502020204030204" pitchFamily="34" charset="0"/>
                <a:cs typeface="Calibri" panose="020F0502020204030204" pitchFamily="34" charset="0"/>
                <a:hlinkClick r:id="rId47" tooltip="Pir Mansur Bey (page does not exist)"/>
              </a:rPr>
              <a:t>Pir </a:t>
            </a:r>
            <a:r>
              <a:rPr lang="en-GB" sz="1200" u="sng">
                <a:solidFill>
                  <a:srgbClr val="002060"/>
                </a:solidFill>
                <a:effectLst/>
                <a:latin typeface="Calibri" panose="020F0502020204030204" pitchFamily="34" charset="0"/>
                <a:ea typeface="Calibri" panose="020F0502020204030204" pitchFamily="34" charset="0"/>
                <a:cs typeface="Calibri" panose="020F0502020204030204" pitchFamily="34" charset="0"/>
                <a:hlinkClick r:id="rId47" tooltip="Pir Mansur Bey (page does not exist)"/>
              </a:rPr>
              <a:t>Mansur Bey</a:t>
            </a:r>
            <a:r>
              <a:rPr lang="en-GB" sz="1200">
                <a:solidFill>
                  <a:srgbClr val="002060"/>
                </a:solidFill>
                <a:effectLst/>
                <a:latin typeface="Calibri" panose="020F0502020204030204" pitchFamily="34" charset="0"/>
                <a:ea typeface="Calibri" panose="020F0502020204030204" pitchFamily="34" charset="0"/>
                <a:cs typeface="Calibri" panose="020F0502020204030204" pitchFamily="34" charset="0"/>
              </a:rPr>
              <a:t> (1594-1608)</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GB" sz="1200">
                <a:solidFill>
                  <a:srgbClr val="002060"/>
                </a:solidFill>
                <a:effectLst/>
                <a:latin typeface="Calibri" panose="020F0502020204030204" pitchFamily="34" charset="0"/>
                <a:ea typeface="Calibri" panose="020F0502020204030204" pitchFamily="34" charset="0"/>
                <a:cs typeface="Calibri" panose="020F0502020204030204" pitchFamily="34" charset="0"/>
              </a:rPr>
              <a:t>Then moved to Lebanon </a:t>
            </a:r>
            <a:r>
              <a:rPr lang="en-GB" sz="600">
                <a:solidFill>
                  <a:srgbClr val="002060"/>
                </a:solidFill>
                <a:effectLst/>
                <a:latin typeface="Calibri" panose="020F0502020204030204" pitchFamily="34" charset="0"/>
                <a:ea typeface="Calibri" panose="020F0502020204030204" pitchFamily="34" charset="0"/>
                <a:cs typeface="Calibri" panose="020F0502020204030204" pitchFamily="34" charset="0"/>
              </a:rPr>
              <a:t>; 20 - </a:t>
            </a:r>
            <a:r>
              <a:rPr lang="en-GB" sz="600" err="1">
                <a:solidFill>
                  <a:srgbClr val="002060"/>
                </a:solidFill>
                <a:effectLst/>
                <a:latin typeface="Calibri" panose="020F0502020204030204" pitchFamily="34" charset="0"/>
                <a:ea typeface="Calibri" panose="020F0502020204030204" pitchFamily="34" charset="0"/>
                <a:cs typeface="Calibri" panose="020F0502020204030204" pitchFamily="34" charset="0"/>
              </a:rPr>
              <a:t>Beiri</a:t>
            </a:r>
            <a:r>
              <a:rPr lang="en-GB" sz="600">
                <a:solidFill>
                  <a:srgbClr val="002060"/>
                </a:solidFill>
                <a:effectLst/>
                <a:latin typeface="Calibri" panose="020F0502020204030204" pitchFamily="34" charset="0"/>
                <a:ea typeface="Calibri" panose="020F0502020204030204" pitchFamily="34" charset="0"/>
                <a:cs typeface="Calibri" panose="020F0502020204030204" pitchFamily="34" charset="0"/>
              </a:rPr>
              <a:t> Mansour Basha Ramadan 1608; 21 - Ibrahim Ramadan; 22 - Ahmed Ramadan; 23 -  Mohamed Ramadan; 24- Najib Ramadan ( My Grandad ); 25 - Jamil Ramadan ( My Dad ); </a:t>
            </a:r>
            <a:r>
              <a:rPr lang="en-GB" sz="1200">
                <a:solidFill>
                  <a:srgbClr val="002060"/>
                </a:solidFill>
                <a:effectLst/>
                <a:latin typeface="Calibri" panose="020F0502020204030204" pitchFamily="34" charset="0"/>
                <a:ea typeface="Calibri" panose="020F0502020204030204" pitchFamily="34" charset="0"/>
                <a:cs typeface="Calibri" panose="020F0502020204030204" pitchFamily="34" charset="0"/>
              </a:rPr>
              <a:t>26 -  Fuad Ramadan ( ME)</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62276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02472DE8-E58B-4D56-BA61-C69C601DC7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Freeform: Shape 1032">
            <a:extLst>
              <a:ext uri="{FF2B5EF4-FFF2-40B4-BE49-F238E27FC236}">
                <a16:creationId xmlns:a16="http://schemas.microsoft.com/office/drawing/2014/main" id="{0183ACFC-B25E-402F-BBD8-E42034CDD4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176818"/>
          </a:xfrm>
          <a:custGeom>
            <a:avLst/>
            <a:gdLst>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154948 w 12192000"/>
              <a:gd name="connsiteY4" fmla="*/ 762731 h 2237474"/>
              <a:gd name="connsiteX5" fmla="*/ 12047364 w 12192000"/>
              <a:gd name="connsiteY5" fmla="*/ 749662 h 2237474"/>
              <a:gd name="connsiteX6" fmla="*/ 11890686 w 12192000"/>
              <a:gd name="connsiteY6" fmla="*/ 732766 h 2237474"/>
              <a:gd name="connsiteX7" fmla="*/ 11782413 w 12192000"/>
              <a:gd name="connsiteY7" fmla="*/ 769868 h 2237474"/>
              <a:gd name="connsiteX8" fmla="*/ 11649954 w 12192000"/>
              <a:gd name="connsiteY8" fmla="*/ 749628 h 2237474"/>
              <a:gd name="connsiteX9" fmla="*/ 11560424 w 12192000"/>
              <a:gd name="connsiteY9" fmla="*/ 748017 h 2237474"/>
              <a:gd name="connsiteX10" fmla="*/ 11358455 w 12192000"/>
              <a:gd name="connsiteY10" fmla="*/ 747593 h 2237474"/>
              <a:gd name="connsiteX11" fmla="*/ 11165209 w 12192000"/>
              <a:gd name="connsiteY11" fmla="*/ 748852 h 2237474"/>
              <a:gd name="connsiteX12" fmla="*/ 11058755 w 12192000"/>
              <a:gd name="connsiteY12" fmla="*/ 749617 h 2237474"/>
              <a:gd name="connsiteX13" fmla="*/ 10884013 w 12192000"/>
              <a:gd name="connsiteY13" fmla="*/ 760728 h 2237474"/>
              <a:gd name="connsiteX14" fmla="*/ 10834688 w 12192000"/>
              <a:gd name="connsiteY14" fmla="*/ 757726 h 2237474"/>
              <a:gd name="connsiteX15" fmla="*/ 10805004 w 12192000"/>
              <a:gd name="connsiteY15" fmla="*/ 757573 h 2237474"/>
              <a:gd name="connsiteX16" fmla="*/ 10739478 w 12192000"/>
              <a:gd name="connsiteY16" fmla="*/ 776841 h 2237474"/>
              <a:gd name="connsiteX17" fmla="*/ 10458762 w 12192000"/>
              <a:gd name="connsiteY17" fmla="*/ 755400 h 2237474"/>
              <a:gd name="connsiteX18" fmla="*/ 10246919 w 12192000"/>
              <a:gd name="connsiteY18" fmla="*/ 769960 h 2237474"/>
              <a:gd name="connsiteX19" fmla="*/ 10167995 w 12192000"/>
              <a:gd name="connsiteY19" fmla="*/ 760843 h 2237474"/>
              <a:gd name="connsiteX20" fmla="*/ 9997044 w 12192000"/>
              <a:gd name="connsiteY20" fmla="*/ 780129 h 2237474"/>
              <a:gd name="connsiteX21" fmla="*/ 9943887 w 12192000"/>
              <a:gd name="connsiteY21" fmla="*/ 804141 h 2237474"/>
              <a:gd name="connsiteX22" fmla="*/ 9918248 w 12192000"/>
              <a:gd name="connsiteY22" fmla="*/ 816628 h 2237474"/>
              <a:gd name="connsiteX23" fmla="*/ 9836148 w 12192000"/>
              <a:gd name="connsiteY23" fmla="*/ 858312 h 2237474"/>
              <a:gd name="connsiteX24" fmla="*/ 9823800 w 12192000"/>
              <a:gd name="connsiteY24" fmla="*/ 866604 h 2237474"/>
              <a:gd name="connsiteX25" fmla="*/ 9794684 w 12192000"/>
              <a:gd name="connsiteY25" fmla="*/ 864509 h 2237474"/>
              <a:gd name="connsiteX26" fmla="*/ 9778288 w 12192000"/>
              <a:gd name="connsiteY26" fmla="*/ 854362 h 2237474"/>
              <a:gd name="connsiteX27" fmla="*/ 9773886 w 12192000"/>
              <a:gd name="connsiteY27" fmla="*/ 857543 h 2237474"/>
              <a:gd name="connsiteX28" fmla="*/ 9761459 w 12192000"/>
              <a:gd name="connsiteY28" fmla="*/ 862394 h 2237474"/>
              <a:gd name="connsiteX29" fmla="*/ 9705768 w 12192000"/>
              <a:gd name="connsiteY29" fmla="*/ 894610 h 2237474"/>
              <a:gd name="connsiteX30" fmla="*/ 9683005 w 12192000"/>
              <a:gd name="connsiteY30" fmla="*/ 894128 h 2237474"/>
              <a:gd name="connsiteX31" fmla="*/ 9594438 w 12192000"/>
              <a:gd name="connsiteY31" fmla="*/ 919051 h 2237474"/>
              <a:gd name="connsiteX32" fmla="*/ 9577033 w 12192000"/>
              <a:gd name="connsiteY32" fmla="*/ 922857 h 2237474"/>
              <a:gd name="connsiteX33" fmla="*/ 9544189 w 12192000"/>
              <a:gd name="connsiteY33" fmla="*/ 938966 h 2237474"/>
              <a:gd name="connsiteX34" fmla="*/ 9534048 w 12192000"/>
              <a:gd name="connsiteY34" fmla="*/ 940158 h 2237474"/>
              <a:gd name="connsiteX35" fmla="*/ 9500499 w 12192000"/>
              <a:gd name="connsiteY35" fmla="*/ 954680 h 2237474"/>
              <a:gd name="connsiteX36" fmla="*/ 9428195 w 12192000"/>
              <a:gd name="connsiteY36" fmla="*/ 986225 h 2237474"/>
              <a:gd name="connsiteX37" fmla="*/ 9410017 w 12192000"/>
              <a:gd name="connsiteY37" fmla="*/ 993931 h 2237474"/>
              <a:gd name="connsiteX38" fmla="*/ 9392919 w 12192000"/>
              <a:gd name="connsiteY38" fmla="*/ 994656 h 2237474"/>
              <a:gd name="connsiteX39" fmla="*/ 9301293 w 12192000"/>
              <a:gd name="connsiteY39" fmla="*/ 1011593 h 2237474"/>
              <a:gd name="connsiteX40" fmla="*/ 9278619 w 12192000"/>
              <a:gd name="connsiteY40" fmla="*/ 1011878 h 2237474"/>
              <a:gd name="connsiteX41" fmla="*/ 9268019 w 12192000"/>
              <a:gd name="connsiteY41" fmla="*/ 1007442 h 2237474"/>
              <a:gd name="connsiteX42" fmla="*/ 9234662 w 12192000"/>
              <a:gd name="connsiteY42" fmla="*/ 1023056 h 2237474"/>
              <a:gd name="connsiteX43" fmla="*/ 9181033 w 12192000"/>
              <a:gd name="connsiteY43" fmla="*/ 1037921 h 2237474"/>
              <a:gd name="connsiteX44" fmla="*/ 9155969 w 12192000"/>
              <a:gd name="connsiteY44" fmla="*/ 1046804 h 2237474"/>
              <a:gd name="connsiteX45" fmla="*/ 9133985 w 12192000"/>
              <a:gd name="connsiteY45" fmla="*/ 1046450 h 2237474"/>
              <a:gd name="connsiteX46" fmla="*/ 9012987 w 12192000"/>
              <a:gd name="connsiteY46" fmla="*/ 1061986 h 2237474"/>
              <a:gd name="connsiteX47" fmla="*/ 8968445 w 12192000"/>
              <a:gd name="connsiteY47" fmla="*/ 1052169 h 2237474"/>
              <a:gd name="connsiteX48" fmla="*/ 8958984 w 12192000"/>
              <a:gd name="connsiteY48" fmla="*/ 1057212 h 2237474"/>
              <a:gd name="connsiteX49" fmla="*/ 8886001 w 12192000"/>
              <a:gd name="connsiteY49" fmla="*/ 1067468 h 2237474"/>
              <a:gd name="connsiteX50" fmla="*/ 8838610 w 12192000"/>
              <a:gd name="connsiteY50" fmla="*/ 1075091 h 2237474"/>
              <a:gd name="connsiteX51" fmla="*/ 8750383 w 12192000"/>
              <a:gd name="connsiteY51" fmla="*/ 1097387 h 2237474"/>
              <a:gd name="connsiteX52" fmla="*/ 8697365 w 12192000"/>
              <a:gd name="connsiteY52" fmla="*/ 1105869 h 2237474"/>
              <a:gd name="connsiteX53" fmla="*/ 8665605 w 12192000"/>
              <a:gd name="connsiteY53" fmla="*/ 1110791 h 2237474"/>
              <a:gd name="connsiteX54" fmla="*/ 8584946 w 12192000"/>
              <a:gd name="connsiteY54" fmla="*/ 1135226 h 2237474"/>
              <a:gd name="connsiteX55" fmla="*/ 8460755 w 12192000"/>
              <a:gd name="connsiteY55" fmla="*/ 1203427 h 2237474"/>
              <a:gd name="connsiteX56" fmla="*/ 8419755 w 12192000"/>
              <a:gd name="connsiteY56" fmla="*/ 1216260 h 2237474"/>
              <a:gd name="connsiteX57" fmla="*/ 8411626 w 12192000"/>
              <a:gd name="connsiteY57" fmla="*/ 1214397 h 2237474"/>
              <a:gd name="connsiteX58" fmla="*/ 8363469 w 12192000"/>
              <a:gd name="connsiteY58" fmla="*/ 1246658 h 2237474"/>
              <a:gd name="connsiteX59" fmla="*/ 8275497 w 12192000"/>
              <a:gd name="connsiteY59" fmla="*/ 1264396 h 2237474"/>
              <a:gd name="connsiteX60" fmla="*/ 8206287 w 12192000"/>
              <a:gd name="connsiteY60" fmla="*/ 1273060 h 2237474"/>
              <a:gd name="connsiteX61" fmla="*/ 8168705 w 12192000"/>
              <a:gd name="connsiteY61" fmla="*/ 1279956 h 2237474"/>
              <a:gd name="connsiteX62" fmla="*/ 8139997 w 12192000"/>
              <a:gd name="connsiteY62" fmla="*/ 1282713 h 2237474"/>
              <a:gd name="connsiteX63" fmla="*/ 8074238 w 12192000"/>
              <a:gd name="connsiteY63" fmla="*/ 1301895 h 2237474"/>
              <a:gd name="connsiteX64" fmla="*/ 7968292 w 12192000"/>
              <a:gd name="connsiteY64" fmla="*/ 1338779 h 2237474"/>
              <a:gd name="connsiteX65" fmla="*/ 7945122 w 12192000"/>
              <a:gd name="connsiteY65" fmla="*/ 1345477 h 2237474"/>
              <a:gd name="connsiteX66" fmla="*/ 7922771 w 12192000"/>
              <a:gd name="connsiteY66" fmla="*/ 1346645 h 2237474"/>
              <a:gd name="connsiteX67" fmla="*/ 7915461 w 12192000"/>
              <a:gd name="connsiteY67" fmla="*/ 1342919 h 2237474"/>
              <a:gd name="connsiteX68" fmla="*/ 7902328 w 12192000"/>
              <a:gd name="connsiteY68" fmla="*/ 1345865 h 2237474"/>
              <a:gd name="connsiteX69" fmla="*/ 7898322 w 12192000"/>
              <a:gd name="connsiteY69" fmla="*/ 1345689 h 2237474"/>
              <a:gd name="connsiteX70" fmla="*/ 7875879 w 12192000"/>
              <a:gd name="connsiteY70" fmla="*/ 1345646 h 2237474"/>
              <a:gd name="connsiteX71" fmla="*/ 7840612 w 12192000"/>
              <a:gd name="connsiteY71" fmla="*/ 1369373 h 2237474"/>
              <a:gd name="connsiteX72" fmla="*/ 7786819 w 12192000"/>
              <a:gd name="connsiteY72" fmla="*/ 1378970 h 2237474"/>
              <a:gd name="connsiteX73" fmla="*/ 7548172 w 12192000"/>
              <a:gd name="connsiteY73" fmla="*/ 1417460 h 2237474"/>
              <a:gd name="connsiteX74" fmla="*/ 7483437 w 12192000"/>
              <a:gd name="connsiteY74" fmla="*/ 1478152 h 2237474"/>
              <a:gd name="connsiteX75" fmla="*/ 7377870 w 12192000"/>
              <a:gd name="connsiteY75" fmla="*/ 1523319 h 2237474"/>
              <a:gd name="connsiteX76" fmla="*/ 7230737 w 12192000"/>
              <a:gd name="connsiteY76" fmla="*/ 1562633 h 2237474"/>
              <a:gd name="connsiteX77" fmla="*/ 7224458 w 12192000"/>
              <a:gd name="connsiteY77" fmla="*/ 1573008 h 2237474"/>
              <a:gd name="connsiteX78" fmla="*/ 7213486 w 12192000"/>
              <a:gd name="connsiteY78" fmla="*/ 1580987 h 2237474"/>
              <a:gd name="connsiteX79" fmla="*/ 7210972 w 12192000"/>
              <a:gd name="connsiteY79" fmla="*/ 1580856 h 2237474"/>
              <a:gd name="connsiteX80" fmla="*/ 7183121 w 12192000"/>
              <a:gd name="connsiteY80" fmla="*/ 1595162 h 2237474"/>
              <a:gd name="connsiteX81" fmla="*/ 7164601 w 12192000"/>
              <a:gd name="connsiteY81" fmla="*/ 1606490 h 2237474"/>
              <a:gd name="connsiteX82" fmla="*/ 7159286 w 12192000"/>
              <a:gd name="connsiteY82" fmla="*/ 1606850 h 2237474"/>
              <a:gd name="connsiteX83" fmla="*/ 7114651 w 12192000"/>
              <a:gd name="connsiteY83" fmla="*/ 1620959 h 2237474"/>
              <a:gd name="connsiteX84" fmla="*/ 7092727 w 12192000"/>
              <a:gd name="connsiteY84" fmla="*/ 1623628 h 2237474"/>
              <a:gd name="connsiteX85" fmla="*/ 7031309 w 12192000"/>
              <a:gd name="connsiteY85" fmla="*/ 1619451 h 2237474"/>
              <a:gd name="connsiteX86" fmla="*/ 6999084 w 12192000"/>
              <a:gd name="connsiteY86" fmla="*/ 1634317 h 2237474"/>
              <a:gd name="connsiteX87" fmla="*/ 6992107 w 12192000"/>
              <a:gd name="connsiteY87" fmla="*/ 1636860 h 2237474"/>
              <a:gd name="connsiteX88" fmla="*/ 6991765 w 12192000"/>
              <a:gd name="connsiteY88" fmla="*/ 1636725 h 2237474"/>
              <a:gd name="connsiteX89" fmla="*/ 6983996 w 12192000"/>
              <a:gd name="connsiteY89" fmla="*/ 1639040 h 2237474"/>
              <a:gd name="connsiteX90" fmla="*/ 6979383 w 12192000"/>
              <a:gd name="connsiteY90" fmla="*/ 1641496 h 2237474"/>
              <a:gd name="connsiteX91" fmla="*/ 6900177 w 12192000"/>
              <a:gd name="connsiteY91" fmla="*/ 1636016 h 2237474"/>
              <a:gd name="connsiteX92" fmla="*/ 6795372 w 12192000"/>
              <a:gd name="connsiteY92" fmla="*/ 1644845 h 2237474"/>
              <a:gd name="connsiteX93" fmla="*/ 6692251 w 12192000"/>
              <a:gd name="connsiteY93" fmla="*/ 1656357 h 2237474"/>
              <a:gd name="connsiteX94" fmla="*/ 6655235 w 12192000"/>
              <a:gd name="connsiteY94" fmla="*/ 1661869 h 2237474"/>
              <a:gd name="connsiteX95" fmla="*/ 6587857 w 12192000"/>
              <a:gd name="connsiteY95" fmla="*/ 1665769 h 2237474"/>
              <a:gd name="connsiteX96" fmla="*/ 6554894 w 12192000"/>
              <a:gd name="connsiteY96" fmla="*/ 1664428 h 2237474"/>
              <a:gd name="connsiteX97" fmla="*/ 6551579 w 12192000"/>
              <a:gd name="connsiteY97" fmla="*/ 1662213 h 2237474"/>
              <a:gd name="connsiteX98" fmla="*/ 6545693 w 12192000"/>
              <a:gd name="connsiteY98" fmla="*/ 1661776 h 2237474"/>
              <a:gd name="connsiteX99" fmla="*/ 6530561 w 12192000"/>
              <a:gd name="connsiteY99" fmla="*/ 1664619 h 2237474"/>
              <a:gd name="connsiteX100" fmla="*/ 6525028 w 12192000"/>
              <a:gd name="connsiteY100" fmla="*/ 1666354 h 2237474"/>
              <a:gd name="connsiteX101" fmla="*/ 6516595 w 12192000"/>
              <a:gd name="connsiteY101" fmla="*/ 1667475 h 2237474"/>
              <a:gd name="connsiteX102" fmla="*/ 6516340 w 12192000"/>
              <a:gd name="connsiteY102" fmla="*/ 1667291 h 2237474"/>
              <a:gd name="connsiteX103" fmla="*/ 6508541 w 12192000"/>
              <a:gd name="connsiteY103" fmla="*/ 1668757 h 2237474"/>
              <a:gd name="connsiteX104" fmla="*/ 6471012 w 12192000"/>
              <a:gd name="connsiteY104" fmla="*/ 1678604 h 2237474"/>
              <a:gd name="connsiteX105" fmla="*/ 6415265 w 12192000"/>
              <a:gd name="connsiteY105" fmla="*/ 1665317 h 2237474"/>
              <a:gd name="connsiteX106" fmla="*/ 6393343 w 12192000"/>
              <a:gd name="connsiteY106" fmla="*/ 1664672 h 2237474"/>
              <a:gd name="connsiteX107" fmla="*/ 6380457 w 12192000"/>
              <a:gd name="connsiteY107" fmla="*/ 1662376 h 2237474"/>
              <a:gd name="connsiteX108" fmla="*/ 6280959 w 12192000"/>
              <a:gd name="connsiteY108" fmla="*/ 1689329 h 2237474"/>
              <a:gd name="connsiteX109" fmla="*/ 6266765 w 12192000"/>
              <a:gd name="connsiteY109" fmla="*/ 1695560 h 2237474"/>
              <a:gd name="connsiteX110" fmla="*/ 6255823 w 12192000"/>
              <a:gd name="connsiteY110" fmla="*/ 1704850 h 2237474"/>
              <a:gd name="connsiteX111" fmla="*/ 6098321 w 12192000"/>
              <a:gd name="connsiteY111" fmla="*/ 1721646 h 2237474"/>
              <a:gd name="connsiteX112" fmla="*/ 5880652 w 12192000"/>
              <a:gd name="connsiteY112" fmla="*/ 1779643 h 2237474"/>
              <a:gd name="connsiteX113" fmla="*/ 5785959 w 12192000"/>
              <a:gd name="connsiteY113" fmla="*/ 1775307 h 2237474"/>
              <a:gd name="connsiteX114" fmla="*/ 5643534 w 12192000"/>
              <a:gd name="connsiteY114" fmla="*/ 1802919 h 2237474"/>
              <a:gd name="connsiteX115" fmla="*/ 5518799 w 12192000"/>
              <a:gd name="connsiteY115" fmla="*/ 1818312 h 2237474"/>
              <a:gd name="connsiteX116" fmla="*/ 5505014 w 12192000"/>
              <a:gd name="connsiteY116" fmla="*/ 1819259 h 2237474"/>
              <a:gd name="connsiteX117" fmla="*/ 5499949 w 12192000"/>
              <a:gd name="connsiteY117" fmla="*/ 1814490 h 2237474"/>
              <a:gd name="connsiteX118" fmla="*/ 5453307 w 12192000"/>
              <a:gd name="connsiteY118" fmla="*/ 1815450 h 2237474"/>
              <a:gd name="connsiteX119" fmla="*/ 5364192 w 12192000"/>
              <a:gd name="connsiteY119" fmla="*/ 1826074 h 2237474"/>
              <a:gd name="connsiteX120" fmla="*/ 5350380 w 12192000"/>
              <a:gd name="connsiteY120" fmla="*/ 1830891 h 2237474"/>
              <a:gd name="connsiteX121" fmla="*/ 5259633 w 12192000"/>
              <a:gd name="connsiteY121" fmla="*/ 1837160 h 2237474"/>
              <a:gd name="connsiteX122" fmla="*/ 5197513 w 12192000"/>
              <a:gd name="connsiteY122" fmla="*/ 1844718 h 2237474"/>
              <a:gd name="connsiteX123" fmla="*/ 5184170 w 12192000"/>
              <a:gd name="connsiteY123" fmla="*/ 1849402 h 2237474"/>
              <a:gd name="connsiteX124" fmla="*/ 5168852 w 12192000"/>
              <a:gd name="connsiteY124" fmla="*/ 1844846 h 2237474"/>
              <a:gd name="connsiteX125" fmla="*/ 5164370 w 12192000"/>
              <a:gd name="connsiteY125" fmla="*/ 1840597 h 2237474"/>
              <a:gd name="connsiteX126" fmla="*/ 5114927 w 12192000"/>
              <a:gd name="connsiteY126" fmla="*/ 1847827 h 2237474"/>
              <a:gd name="connsiteX127" fmla="*/ 5108970 w 12192000"/>
              <a:gd name="connsiteY127" fmla="*/ 1847935 h 2237474"/>
              <a:gd name="connsiteX128" fmla="*/ 5067961 w 12192000"/>
              <a:gd name="connsiteY128" fmla="*/ 1845917 h 2237474"/>
              <a:gd name="connsiteX129" fmla="*/ 5007075 w 12192000"/>
              <a:gd name="connsiteY129" fmla="*/ 1838626 h 2237474"/>
              <a:gd name="connsiteX130" fmla="*/ 4944087 w 12192000"/>
              <a:gd name="connsiteY130" fmla="*/ 1823332 h 2237474"/>
              <a:gd name="connsiteX131" fmla="*/ 4907662 w 12192000"/>
              <a:gd name="connsiteY131" fmla="*/ 1816900 h 2237474"/>
              <a:gd name="connsiteX132" fmla="*/ 4882386 w 12192000"/>
              <a:gd name="connsiteY132" fmla="*/ 1809844 h 2237474"/>
              <a:gd name="connsiteX133" fmla="*/ 4811440 w 12192000"/>
              <a:gd name="connsiteY133" fmla="*/ 1804655 h 2237474"/>
              <a:gd name="connsiteX134" fmla="*/ 4691075 w 12192000"/>
              <a:gd name="connsiteY134" fmla="*/ 1801389 h 2237474"/>
              <a:gd name="connsiteX135" fmla="*/ 4647449 w 12192000"/>
              <a:gd name="connsiteY135" fmla="*/ 1793181 h 2237474"/>
              <a:gd name="connsiteX136" fmla="*/ 4645504 w 12192000"/>
              <a:gd name="connsiteY136" fmla="*/ 1787606 h 2237474"/>
              <a:gd name="connsiteX137" fmla="*/ 4632229 w 12192000"/>
              <a:gd name="connsiteY137" fmla="*/ 1785815 h 2237474"/>
              <a:gd name="connsiteX138" fmla="*/ 4629273 w 12192000"/>
              <a:gd name="connsiteY138" fmla="*/ 1784355 h 2237474"/>
              <a:gd name="connsiteX139" fmla="*/ 4611738 w 12192000"/>
              <a:gd name="connsiteY139" fmla="*/ 1776964 h 2237474"/>
              <a:gd name="connsiteX140" fmla="*/ 4560070 w 12192000"/>
              <a:gd name="connsiteY140" fmla="*/ 1785640 h 2237474"/>
              <a:gd name="connsiteX141" fmla="*/ 4536503 w 12192000"/>
              <a:gd name="connsiteY141" fmla="*/ 1785334 h 2237474"/>
              <a:gd name="connsiteX142" fmla="*/ 4513724 w 12192000"/>
              <a:gd name="connsiteY142" fmla="*/ 1791996 h 2237474"/>
              <a:gd name="connsiteX143" fmla="*/ 4501513 w 12192000"/>
              <a:gd name="connsiteY143" fmla="*/ 1799835 h 2237474"/>
              <a:gd name="connsiteX144" fmla="*/ 4459076 w 12192000"/>
              <a:gd name="connsiteY144" fmla="*/ 1813003 h 2237474"/>
              <a:gd name="connsiteX145" fmla="*/ 4459810 w 12192000"/>
              <a:gd name="connsiteY145" fmla="*/ 1797886 h 2237474"/>
              <a:gd name="connsiteX146" fmla="*/ 4379064 w 12192000"/>
              <a:gd name="connsiteY146" fmla="*/ 1817177 h 2237474"/>
              <a:gd name="connsiteX147" fmla="*/ 4319209 w 12192000"/>
              <a:gd name="connsiteY147" fmla="*/ 1834833 h 2237474"/>
              <a:gd name="connsiteX148" fmla="*/ 4306907 w 12192000"/>
              <a:gd name="connsiteY148" fmla="*/ 1841641 h 2237474"/>
              <a:gd name="connsiteX149" fmla="*/ 4290981 w 12192000"/>
              <a:gd name="connsiteY149" fmla="*/ 1839677 h 2237474"/>
              <a:gd name="connsiteX150" fmla="*/ 4285792 w 12192000"/>
              <a:gd name="connsiteY150" fmla="*/ 1836231 h 2237474"/>
              <a:gd name="connsiteX151" fmla="*/ 4238372 w 12192000"/>
              <a:gd name="connsiteY151" fmla="*/ 1851480 h 2237474"/>
              <a:gd name="connsiteX152" fmla="*/ 4232517 w 12192000"/>
              <a:gd name="connsiteY152" fmla="*/ 1852567 h 2237474"/>
              <a:gd name="connsiteX153" fmla="*/ 4191732 w 12192000"/>
              <a:gd name="connsiteY153" fmla="*/ 1857328 h 2237474"/>
              <a:gd name="connsiteX154" fmla="*/ 4065532 w 12192000"/>
              <a:gd name="connsiteY154" fmla="*/ 1855477 h 2237474"/>
              <a:gd name="connsiteX155" fmla="*/ 4028460 w 12192000"/>
              <a:gd name="connsiteY155" fmla="*/ 1855137 h 2237474"/>
              <a:gd name="connsiteX156" fmla="*/ 4002267 w 12192000"/>
              <a:gd name="connsiteY156" fmla="*/ 1852352 h 2237474"/>
              <a:gd name="connsiteX157" fmla="*/ 3931396 w 12192000"/>
              <a:gd name="connsiteY157" fmla="*/ 1858915 h 2237474"/>
              <a:gd name="connsiteX158" fmla="*/ 3812162 w 12192000"/>
              <a:gd name="connsiteY158" fmla="*/ 1875501 h 2237474"/>
              <a:gd name="connsiteX159" fmla="*/ 3767672 w 12192000"/>
              <a:gd name="connsiteY159" fmla="*/ 1874600 h 2237474"/>
              <a:gd name="connsiteX160" fmla="*/ 3764741 w 12192000"/>
              <a:gd name="connsiteY160" fmla="*/ 1869433 h 2237474"/>
              <a:gd name="connsiteX161" fmla="*/ 3751332 w 12192000"/>
              <a:gd name="connsiteY161" fmla="*/ 1869854 h 2237474"/>
              <a:gd name="connsiteX162" fmla="*/ 3748155 w 12192000"/>
              <a:gd name="connsiteY162" fmla="*/ 1868903 h 2237474"/>
              <a:gd name="connsiteX163" fmla="*/ 3729530 w 12192000"/>
              <a:gd name="connsiteY163" fmla="*/ 1864513 h 2237474"/>
              <a:gd name="connsiteX164" fmla="*/ 3680177 w 12192000"/>
              <a:gd name="connsiteY164" fmla="*/ 1881552 h 2237474"/>
              <a:gd name="connsiteX165" fmla="*/ 3567259 w 12192000"/>
              <a:gd name="connsiteY165" fmla="*/ 1893482 h 2237474"/>
              <a:gd name="connsiteX166" fmla="*/ 3405770 w 12192000"/>
              <a:gd name="connsiteY166" fmla="*/ 1904591 h 2237474"/>
              <a:gd name="connsiteX167" fmla="*/ 3280097 w 12192000"/>
              <a:gd name="connsiteY167" fmla="*/ 1919610 h 2237474"/>
              <a:gd name="connsiteX168" fmla="*/ 3123424 w 12192000"/>
              <a:gd name="connsiteY168" fmla="*/ 1952930 h 2237474"/>
              <a:gd name="connsiteX169" fmla="*/ 3009910 w 12192000"/>
              <a:gd name="connsiteY169" fmla="*/ 1957866 h 2237474"/>
              <a:gd name="connsiteX170" fmla="*/ 2995934 w 12192000"/>
              <a:gd name="connsiteY170" fmla="*/ 1967085 h 2237474"/>
              <a:gd name="connsiteX171" fmla="*/ 2980071 w 12192000"/>
              <a:gd name="connsiteY171" fmla="*/ 1972988 h 2237474"/>
              <a:gd name="connsiteX172" fmla="*/ 2978094 w 12192000"/>
              <a:gd name="connsiteY172" fmla="*/ 1972369 h 2237474"/>
              <a:gd name="connsiteX173" fmla="*/ 2942858 w 12192000"/>
              <a:gd name="connsiteY173" fmla="*/ 1981367 h 2237474"/>
              <a:gd name="connsiteX174" fmla="*/ 2875436 w 12192000"/>
              <a:gd name="connsiteY174" fmla="*/ 1996977 h 2237474"/>
              <a:gd name="connsiteX175" fmla="*/ 2874892 w 12192000"/>
              <a:gd name="connsiteY175" fmla="*/ 1996085 h 2237474"/>
              <a:gd name="connsiteX176" fmla="*/ 2864145 w 12192000"/>
              <a:gd name="connsiteY176" fmla="*/ 1994061 h 2237474"/>
              <a:gd name="connsiteX177" fmla="*/ 2843662 w 12192000"/>
              <a:gd name="connsiteY177" fmla="*/ 1992498 h 2237474"/>
              <a:gd name="connsiteX178" fmla="*/ 2796128 w 12192000"/>
              <a:gd name="connsiteY178" fmla="*/ 1976403 h 2237474"/>
              <a:gd name="connsiteX179" fmla="*/ 2756784 w 12192000"/>
              <a:gd name="connsiteY179" fmla="*/ 1985116 h 2237474"/>
              <a:gd name="connsiteX180" fmla="*/ 2748833 w 12192000"/>
              <a:gd name="connsiteY180" fmla="*/ 1986323 h 2237474"/>
              <a:gd name="connsiteX181" fmla="*/ 2748661 w 12192000"/>
              <a:gd name="connsiteY181" fmla="*/ 1986122 h 2237474"/>
              <a:gd name="connsiteX182" fmla="*/ 2740251 w 12192000"/>
              <a:gd name="connsiteY182" fmla="*/ 1986946 h 2237474"/>
              <a:gd name="connsiteX183" fmla="*/ 2718916 w 12192000"/>
              <a:gd name="connsiteY183" fmla="*/ 1990867 h 2237474"/>
              <a:gd name="connsiteX184" fmla="*/ 2713522 w 12192000"/>
              <a:gd name="connsiteY184" fmla="*/ 1990173 h 2237474"/>
              <a:gd name="connsiteX185" fmla="*/ 2680597 w 12192000"/>
              <a:gd name="connsiteY185" fmla="*/ 1984996 h 2237474"/>
              <a:gd name="connsiteX186" fmla="*/ 2578178 w 12192000"/>
              <a:gd name="connsiteY186" fmla="*/ 1990531 h 2237474"/>
              <a:gd name="connsiteX187" fmla="*/ 2476147 w 12192000"/>
              <a:gd name="connsiteY187" fmla="*/ 1998305 h 2237474"/>
              <a:gd name="connsiteX188" fmla="*/ 2373568 w 12192000"/>
              <a:gd name="connsiteY188" fmla="*/ 2003219 h 2237474"/>
              <a:gd name="connsiteX189" fmla="*/ 2321399 w 12192000"/>
              <a:gd name="connsiteY189" fmla="*/ 1989467 h 2237474"/>
              <a:gd name="connsiteX190" fmla="*/ 2315525 w 12192000"/>
              <a:gd name="connsiteY190" fmla="*/ 1989708 h 2237474"/>
              <a:gd name="connsiteX191" fmla="*/ 2300792 w 12192000"/>
              <a:gd name="connsiteY191" fmla="*/ 1994290 h 2237474"/>
              <a:gd name="connsiteX192" fmla="*/ 2295469 w 12192000"/>
              <a:gd name="connsiteY192" fmla="*/ 1996659 h 2237474"/>
              <a:gd name="connsiteX193" fmla="*/ 2287219 w 12192000"/>
              <a:gd name="connsiteY193" fmla="*/ 1998750 h 2237474"/>
              <a:gd name="connsiteX194" fmla="*/ 2286948 w 12192000"/>
              <a:gd name="connsiteY194" fmla="*/ 1998596 h 2237474"/>
              <a:gd name="connsiteX195" fmla="*/ 2243069 w 12192000"/>
              <a:gd name="connsiteY195" fmla="*/ 2015111 h 2237474"/>
              <a:gd name="connsiteX196" fmla="*/ 2186609 w 12192000"/>
              <a:gd name="connsiteY196" fmla="*/ 2008263 h 2237474"/>
              <a:gd name="connsiteX197" fmla="*/ 2164831 w 12192000"/>
              <a:gd name="connsiteY197" fmla="*/ 2010143 h 2237474"/>
              <a:gd name="connsiteX198" fmla="*/ 2152836 w 12192000"/>
              <a:gd name="connsiteY198" fmla="*/ 2010048 h 2237474"/>
              <a:gd name="connsiteX199" fmla="*/ 2117102 w 12192000"/>
              <a:gd name="connsiteY199" fmla="*/ 2023004 h 2237474"/>
              <a:gd name="connsiteX200" fmla="*/ 2111935 w 12192000"/>
              <a:gd name="connsiteY200" fmla="*/ 2023163 h 2237474"/>
              <a:gd name="connsiteX201" fmla="*/ 2089991 w 12192000"/>
              <a:gd name="connsiteY201" fmla="*/ 2034193 h 2237474"/>
              <a:gd name="connsiteX202" fmla="*/ 2058061 w 12192000"/>
              <a:gd name="connsiteY202" fmla="*/ 2047942 h 2237474"/>
              <a:gd name="connsiteX203" fmla="*/ 2055737 w 12192000"/>
              <a:gd name="connsiteY203" fmla="*/ 2047704 h 2237474"/>
              <a:gd name="connsiteX204" fmla="*/ 2042244 w 12192000"/>
              <a:gd name="connsiteY204" fmla="*/ 2055560 h 2237474"/>
              <a:gd name="connsiteX205" fmla="*/ 1976224 w 12192000"/>
              <a:gd name="connsiteY205" fmla="*/ 2074257 h 2237474"/>
              <a:gd name="connsiteX206" fmla="*/ 1877728 w 12192000"/>
              <a:gd name="connsiteY206" fmla="*/ 2101004 h 2237474"/>
              <a:gd name="connsiteX207" fmla="*/ 1759056 w 12192000"/>
              <a:gd name="connsiteY207" fmla="*/ 2125608 h 2237474"/>
              <a:gd name="connsiteX208" fmla="*/ 1637948 w 12192000"/>
              <a:gd name="connsiteY208" fmla="*/ 2172597 h 2237474"/>
              <a:gd name="connsiteX209" fmla="*/ 1434549 w 12192000"/>
              <a:gd name="connsiteY209" fmla="*/ 2234522 h 2237474"/>
              <a:gd name="connsiteX210" fmla="*/ 1398481 w 12192000"/>
              <a:gd name="connsiteY210" fmla="*/ 2237074 h 2237474"/>
              <a:gd name="connsiteX211" fmla="*/ 1398407 w 12192000"/>
              <a:gd name="connsiteY211" fmla="*/ 2237095 h 2237474"/>
              <a:gd name="connsiteX212" fmla="*/ 1370962 w 12192000"/>
              <a:gd name="connsiteY212" fmla="*/ 2237474 h 2237474"/>
              <a:gd name="connsiteX213" fmla="*/ 1356367 w 12192000"/>
              <a:gd name="connsiteY213" fmla="*/ 2235089 h 2237474"/>
              <a:gd name="connsiteX214" fmla="*/ 1324828 w 12192000"/>
              <a:gd name="connsiteY214" fmla="*/ 2231968 h 2237474"/>
              <a:gd name="connsiteX215" fmla="*/ 1297744 w 12192000"/>
              <a:gd name="connsiteY215" fmla="*/ 2235849 h 2237474"/>
              <a:gd name="connsiteX216" fmla="*/ 1286236 w 12192000"/>
              <a:gd name="connsiteY216" fmla="*/ 2233135 h 2237474"/>
              <a:gd name="connsiteX217" fmla="*/ 1283504 w 12192000"/>
              <a:gd name="connsiteY217" fmla="*/ 2233797 h 2237474"/>
              <a:gd name="connsiteX218" fmla="*/ 1279765 w 12192000"/>
              <a:gd name="connsiteY218" fmla="*/ 2229639 h 2237474"/>
              <a:gd name="connsiteX219" fmla="*/ 1195347 w 12192000"/>
              <a:gd name="connsiteY219" fmla="*/ 2212354 h 2237474"/>
              <a:gd name="connsiteX220" fmla="*/ 970251 w 12192000"/>
              <a:gd name="connsiteY220" fmla="*/ 2221029 h 2237474"/>
              <a:gd name="connsiteX221" fmla="*/ 812914 w 12192000"/>
              <a:gd name="connsiteY221" fmla="*/ 2202752 h 2237474"/>
              <a:gd name="connsiteX222" fmla="*/ 800195 w 12192000"/>
              <a:gd name="connsiteY222" fmla="*/ 2209407 h 2237474"/>
              <a:gd name="connsiteX223" fmla="*/ 784978 w 12192000"/>
              <a:gd name="connsiteY223" fmla="*/ 2212360 h 2237474"/>
              <a:gd name="connsiteX224" fmla="*/ 681987 w 12192000"/>
              <a:gd name="connsiteY224" fmla="*/ 2216757 h 2237474"/>
              <a:gd name="connsiteX225" fmla="*/ 669923 w 12192000"/>
              <a:gd name="connsiteY225" fmla="*/ 2211682 h 2237474"/>
              <a:gd name="connsiteX226" fmla="*/ 648680 w 12192000"/>
              <a:gd name="connsiteY226" fmla="*/ 2206229 h 2237474"/>
              <a:gd name="connsiteX227" fmla="*/ 597225 w 12192000"/>
              <a:gd name="connsiteY227" fmla="*/ 2180999 h 2237474"/>
              <a:gd name="connsiteX228" fmla="*/ 558449 w 12192000"/>
              <a:gd name="connsiteY228" fmla="*/ 2182346 h 2237474"/>
              <a:gd name="connsiteX229" fmla="*/ 550517 w 12192000"/>
              <a:gd name="connsiteY229" fmla="*/ 2182060 h 2237474"/>
              <a:gd name="connsiteX230" fmla="*/ 550309 w 12192000"/>
              <a:gd name="connsiteY230" fmla="*/ 2181825 h 2237474"/>
              <a:gd name="connsiteX231" fmla="*/ 541836 w 12192000"/>
              <a:gd name="connsiteY231" fmla="*/ 2181063 h 2237474"/>
              <a:gd name="connsiteX232" fmla="*/ 536057 w 12192000"/>
              <a:gd name="connsiteY232" fmla="*/ 2181537 h 2237474"/>
              <a:gd name="connsiteX233" fmla="*/ 520671 w 12192000"/>
              <a:gd name="connsiteY233" fmla="*/ 2180980 h 2237474"/>
              <a:gd name="connsiteX234" fmla="*/ 515024 w 12192000"/>
              <a:gd name="connsiteY234" fmla="*/ 2179258 h 2237474"/>
              <a:gd name="connsiteX235" fmla="*/ 512278 w 12192000"/>
              <a:gd name="connsiteY235" fmla="*/ 2176369 h 2237474"/>
              <a:gd name="connsiteX236" fmla="*/ 480419 w 12192000"/>
              <a:gd name="connsiteY236" fmla="*/ 2167807 h 2237474"/>
              <a:gd name="connsiteX237" fmla="*/ 413835 w 12192000"/>
              <a:gd name="connsiteY237" fmla="*/ 2156783 h 2237474"/>
              <a:gd name="connsiteX238" fmla="*/ 376513 w 12192000"/>
              <a:gd name="connsiteY238" fmla="*/ 2154014 h 2237474"/>
              <a:gd name="connsiteX239" fmla="*/ 273386 w 12192000"/>
              <a:gd name="connsiteY239" fmla="*/ 2142551 h 2237474"/>
              <a:gd name="connsiteX240" fmla="*/ 169207 w 12192000"/>
              <a:gd name="connsiteY240" fmla="*/ 2128100 h 2237474"/>
              <a:gd name="connsiteX241" fmla="*/ 93149 w 12192000"/>
              <a:gd name="connsiteY241" fmla="*/ 2105324 h 2237474"/>
              <a:gd name="connsiteX242" fmla="*/ 88109 w 12192000"/>
              <a:gd name="connsiteY242" fmla="*/ 2106704 h 2237474"/>
              <a:gd name="connsiteX243" fmla="*/ 80022 w 12192000"/>
              <a:gd name="connsiteY243" fmla="*/ 2107254 h 2237474"/>
              <a:gd name="connsiteX244" fmla="*/ 79717 w 12192000"/>
              <a:gd name="connsiteY244" fmla="*/ 2107046 h 2237474"/>
              <a:gd name="connsiteX245" fmla="*/ 72352 w 12192000"/>
              <a:gd name="connsiteY245" fmla="*/ 2107991 h 2237474"/>
              <a:gd name="connsiteX246" fmla="*/ 37645 w 12192000"/>
              <a:gd name="connsiteY246" fmla="*/ 2115401 h 2237474"/>
              <a:gd name="connsiteX247" fmla="*/ 4572 w 12192000"/>
              <a:gd name="connsiteY247" fmla="*/ 2111091 h 2237474"/>
              <a:gd name="connsiteX248" fmla="*/ 0 w 12192000"/>
              <a:gd name="connsiteY248" fmla="*/ 2110468 h 2237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12192000" h="2237474">
                <a:moveTo>
                  <a:pt x="0" y="0"/>
                </a:moveTo>
                <a:lnTo>
                  <a:pt x="12192000" y="0"/>
                </a:lnTo>
                <a:lnTo>
                  <a:pt x="12192000" y="751299"/>
                </a:lnTo>
                <a:lnTo>
                  <a:pt x="12176759" y="759190"/>
                </a:lnTo>
                <a:cubicBezTo>
                  <a:pt x="12165968" y="763819"/>
                  <a:pt x="12157853" y="765770"/>
                  <a:pt x="12154948" y="762731"/>
                </a:cubicBezTo>
                <a:cubicBezTo>
                  <a:pt x="12116503" y="759396"/>
                  <a:pt x="12073342" y="763579"/>
                  <a:pt x="12047364" y="749662"/>
                </a:cubicBezTo>
                <a:cubicBezTo>
                  <a:pt x="12041261" y="730599"/>
                  <a:pt x="11914319" y="741909"/>
                  <a:pt x="11890686" y="732766"/>
                </a:cubicBezTo>
                <a:cubicBezTo>
                  <a:pt x="11832408" y="747890"/>
                  <a:pt x="11815359" y="777569"/>
                  <a:pt x="11782413" y="769868"/>
                </a:cubicBezTo>
                <a:cubicBezTo>
                  <a:pt x="11760031" y="763594"/>
                  <a:pt x="11675205" y="777151"/>
                  <a:pt x="11649954" y="749628"/>
                </a:cubicBezTo>
                <a:cubicBezTo>
                  <a:pt x="11608286" y="767874"/>
                  <a:pt x="11593031" y="740811"/>
                  <a:pt x="11560424" y="748017"/>
                </a:cubicBezTo>
                <a:cubicBezTo>
                  <a:pt x="11488916" y="747650"/>
                  <a:pt x="11449669" y="773362"/>
                  <a:pt x="11358455" y="747593"/>
                </a:cubicBezTo>
                <a:cubicBezTo>
                  <a:pt x="11316233" y="754756"/>
                  <a:pt x="11256313" y="713012"/>
                  <a:pt x="11165209" y="748852"/>
                </a:cubicBezTo>
                <a:cubicBezTo>
                  <a:pt x="11113345" y="753539"/>
                  <a:pt x="11140250" y="736122"/>
                  <a:pt x="11058755" y="749617"/>
                </a:cubicBezTo>
                <a:cubicBezTo>
                  <a:pt x="11036836" y="722990"/>
                  <a:pt x="10909903" y="759211"/>
                  <a:pt x="10884013" y="760728"/>
                </a:cubicBezTo>
                <a:cubicBezTo>
                  <a:pt x="10864519" y="743356"/>
                  <a:pt x="10853492" y="756172"/>
                  <a:pt x="10834688" y="757726"/>
                </a:cubicBezTo>
                <a:cubicBezTo>
                  <a:pt x="10826871" y="747343"/>
                  <a:pt x="10811086" y="746602"/>
                  <a:pt x="10805004" y="757573"/>
                </a:cubicBezTo>
                <a:cubicBezTo>
                  <a:pt x="10810951" y="784448"/>
                  <a:pt x="10744688" y="759043"/>
                  <a:pt x="10739478" y="776841"/>
                </a:cubicBezTo>
                <a:cubicBezTo>
                  <a:pt x="10678284" y="779408"/>
                  <a:pt x="10540854" y="756546"/>
                  <a:pt x="10458762" y="755400"/>
                </a:cubicBezTo>
                <a:cubicBezTo>
                  <a:pt x="10426976" y="747433"/>
                  <a:pt x="10362961" y="776166"/>
                  <a:pt x="10246919" y="769960"/>
                </a:cubicBezTo>
                <a:cubicBezTo>
                  <a:pt x="10231631" y="763610"/>
                  <a:pt x="10172943" y="749095"/>
                  <a:pt x="10167995" y="760843"/>
                </a:cubicBezTo>
                <a:cubicBezTo>
                  <a:pt x="10131971" y="759999"/>
                  <a:pt x="10021683" y="796978"/>
                  <a:pt x="9997044" y="780129"/>
                </a:cubicBezTo>
                <a:cubicBezTo>
                  <a:pt x="10001018" y="806225"/>
                  <a:pt x="9951331" y="779975"/>
                  <a:pt x="9943887" y="804141"/>
                </a:cubicBezTo>
                <a:lnTo>
                  <a:pt x="9918248" y="816628"/>
                </a:lnTo>
                <a:lnTo>
                  <a:pt x="9836148" y="858312"/>
                </a:lnTo>
                <a:lnTo>
                  <a:pt x="9823800" y="866604"/>
                </a:lnTo>
                <a:lnTo>
                  <a:pt x="9794684" y="864509"/>
                </a:lnTo>
                <a:lnTo>
                  <a:pt x="9778288" y="854362"/>
                </a:lnTo>
                <a:lnTo>
                  <a:pt x="9773886" y="857543"/>
                </a:lnTo>
                <a:cubicBezTo>
                  <a:pt x="9769008" y="863842"/>
                  <a:pt x="9766501" y="867741"/>
                  <a:pt x="9761459" y="862394"/>
                </a:cubicBezTo>
                <a:lnTo>
                  <a:pt x="9705768" y="894610"/>
                </a:lnTo>
                <a:cubicBezTo>
                  <a:pt x="9699860" y="897215"/>
                  <a:pt x="9692576" y="897590"/>
                  <a:pt x="9683005" y="894128"/>
                </a:cubicBezTo>
                <a:cubicBezTo>
                  <a:pt x="9664449" y="898200"/>
                  <a:pt x="9612100" y="914263"/>
                  <a:pt x="9594438" y="919051"/>
                </a:cubicBezTo>
                <a:lnTo>
                  <a:pt x="9577033" y="922857"/>
                </a:lnTo>
                <a:cubicBezTo>
                  <a:pt x="9568659" y="926175"/>
                  <a:pt x="9551353" y="936082"/>
                  <a:pt x="9544189" y="938966"/>
                </a:cubicBezTo>
                <a:cubicBezTo>
                  <a:pt x="9538380" y="940584"/>
                  <a:pt x="9541329" y="937538"/>
                  <a:pt x="9534048" y="940158"/>
                </a:cubicBezTo>
                <a:cubicBezTo>
                  <a:pt x="9533709" y="946069"/>
                  <a:pt x="9530854" y="951684"/>
                  <a:pt x="9500499" y="954680"/>
                </a:cubicBezTo>
                <a:cubicBezTo>
                  <a:pt x="9481230" y="968165"/>
                  <a:pt x="9456325" y="979029"/>
                  <a:pt x="9428195" y="986225"/>
                </a:cubicBezTo>
                <a:cubicBezTo>
                  <a:pt x="9422499" y="981315"/>
                  <a:pt x="9414660" y="991352"/>
                  <a:pt x="9410017" y="993931"/>
                </a:cubicBezTo>
                <a:cubicBezTo>
                  <a:pt x="9408360" y="990327"/>
                  <a:pt x="9395782" y="990863"/>
                  <a:pt x="9392919" y="994656"/>
                </a:cubicBezTo>
                <a:cubicBezTo>
                  <a:pt x="9310581" y="1024474"/>
                  <a:pt x="9345163" y="981210"/>
                  <a:pt x="9301293" y="1011593"/>
                </a:cubicBezTo>
                <a:cubicBezTo>
                  <a:pt x="9292916" y="1014346"/>
                  <a:pt x="9285483" y="1013807"/>
                  <a:pt x="9278619" y="1011878"/>
                </a:cubicBezTo>
                <a:lnTo>
                  <a:pt x="9268019" y="1007442"/>
                </a:lnTo>
                <a:lnTo>
                  <a:pt x="9234662" y="1023056"/>
                </a:lnTo>
                <a:cubicBezTo>
                  <a:pt x="9217868" y="1029197"/>
                  <a:pt x="9199852" y="1034202"/>
                  <a:pt x="9181033" y="1037921"/>
                </a:cubicBezTo>
                <a:cubicBezTo>
                  <a:pt x="9174974" y="1030923"/>
                  <a:pt x="9162516" y="1043719"/>
                  <a:pt x="9155969" y="1046804"/>
                </a:cubicBezTo>
                <a:cubicBezTo>
                  <a:pt x="9154734" y="1041866"/>
                  <a:pt x="9138567" y="1041606"/>
                  <a:pt x="9133985" y="1046450"/>
                </a:cubicBezTo>
                <a:cubicBezTo>
                  <a:pt x="9021681" y="1079910"/>
                  <a:pt x="9076377" y="1024799"/>
                  <a:pt x="9012987" y="1061986"/>
                </a:cubicBezTo>
                <a:lnTo>
                  <a:pt x="8968445" y="1052169"/>
                </a:lnTo>
                <a:lnTo>
                  <a:pt x="8958984" y="1057212"/>
                </a:lnTo>
                <a:cubicBezTo>
                  <a:pt x="8920115" y="1062770"/>
                  <a:pt x="8906181" y="1053838"/>
                  <a:pt x="8886001" y="1067468"/>
                </a:cubicBezTo>
                <a:cubicBezTo>
                  <a:pt x="8847384" y="1050046"/>
                  <a:pt x="8863283" y="1068286"/>
                  <a:pt x="8838610" y="1075091"/>
                </a:cubicBezTo>
                <a:cubicBezTo>
                  <a:pt x="8816007" y="1080079"/>
                  <a:pt x="8773923" y="1092257"/>
                  <a:pt x="8750383" y="1097387"/>
                </a:cubicBezTo>
                <a:cubicBezTo>
                  <a:pt x="8735450" y="1116502"/>
                  <a:pt x="8721220" y="1097372"/>
                  <a:pt x="8697365" y="1105869"/>
                </a:cubicBezTo>
                <a:cubicBezTo>
                  <a:pt x="8687037" y="1113735"/>
                  <a:pt x="8678781" y="1115961"/>
                  <a:pt x="8665605" y="1110791"/>
                </a:cubicBezTo>
                <a:cubicBezTo>
                  <a:pt x="8618410" y="1148662"/>
                  <a:pt x="8633049" y="1116609"/>
                  <a:pt x="8584946" y="1135226"/>
                </a:cubicBezTo>
                <a:cubicBezTo>
                  <a:pt x="8544020" y="1153499"/>
                  <a:pt x="8496232" y="1168229"/>
                  <a:pt x="8460755" y="1203427"/>
                </a:cubicBezTo>
                <a:cubicBezTo>
                  <a:pt x="8454928" y="1212828"/>
                  <a:pt x="8436573" y="1218574"/>
                  <a:pt x="8419755" y="1216260"/>
                </a:cubicBezTo>
                <a:cubicBezTo>
                  <a:pt x="8416861" y="1215863"/>
                  <a:pt x="8414124" y="1215234"/>
                  <a:pt x="8411626" y="1214397"/>
                </a:cubicBezTo>
                <a:cubicBezTo>
                  <a:pt x="8391326" y="1238641"/>
                  <a:pt x="8371389" y="1231045"/>
                  <a:pt x="8363469" y="1246658"/>
                </a:cubicBezTo>
                <a:cubicBezTo>
                  <a:pt x="8322316" y="1258746"/>
                  <a:pt x="8283162" y="1250600"/>
                  <a:pt x="8275497" y="1264396"/>
                </a:cubicBezTo>
                <a:cubicBezTo>
                  <a:pt x="8253233" y="1266996"/>
                  <a:pt x="8218383" y="1257577"/>
                  <a:pt x="8206287" y="1273060"/>
                </a:cubicBezTo>
                <a:cubicBezTo>
                  <a:pt x="8200396" y="1262794"/>
                  <a:pt x="8183827" y="1285000"/>
                  <a:pt x="8168705" y="1279956"/>
                </a:cubicBezTo>
                <a:cubicBezTo>
                  <a:pt x="8157611" y="1275235"/>
                  <a:pt x="8149996" y="1280870"/>
                  <a:pt x="8139997" y="1282713"/>
                </a:cubicBezTo>
                <a:cubicBezTo>
                  <a:pt x="8125566" y="1279776"/>
                  <a:pt x="8084128" y="1294221"/>
                  <a:pt x="8074238" y="1301895"/>
                </a:cubicBezTo>
                <a:cubicBezTo>
                  <a:pt x="8052170" y="1326903"/>
                  <a:pt x="7986951" y="1319381"/>
                  <a:pt x="7968292" y="1338779"/>
                </a:cubicBezTo>
                <a:cubicBezTo>
                  <a:pt x="7960694" y="1342282"/>
                  <a:pt x="7952937" y="1344333"/>
                  <a:pt x="7945122" y="1345477"/>
                </a:cubicBezTo>
                <a:lnTo>
                  <a:pt x="7922771" y="1346645"/>
                </a:lnTo>
                <a:lnTo>
                  <a:pt x="7915461" y="1342919"/>
                </a:lnTo>
                <a:lnTo>
                  <a:pt x="7902328" y="1345865"/>
                </a:lnTo>
                <a:lnTo>
                  <a:pt x="7898322" y="1345689"/>
                </a:lnTo>
                <a:lnTo>
                  <a:pt x="7875879" y="1345646"/>
                </a:lnTo>
                <a:cubicBezTo>
                  <a:pt x="7890672" y="1367295"/>
                  <a:pt x="7816428" y="1353520"/>
                  <a:pt x="7840612" y="1369373"/>
                </a:cubicBezTo>
                <a:cubicBezTo>
                  <a:pt x="7803208" y="1375918"/>
                  <a:pt x="7836041" y="1389289"/>
                  <a:pt x="7786819" y="1378970"/>
                </a:cubicBezTo>
                <a:cubicBezTo>
                  <a:pt x="7732613" y="1405648"/>
                  <a:pt x="7587405" y="1382806"/>
                  <a:pt x="7548172" y="1417460"/>
                </a:cubicBezTo>
                <a:cubicBezTo>
                  <a:pt x="7551327" y="1405830"/>
                  <a:pt x="7499280" y="1470447"/>
                  <a:pt x="7483437" y="1478152"/>
                </a:cubicBezTo>
                <a:cubicBezTo>
                  <a:pt x="7446517" y="1491067"/>
                  <a:pt x="7432754" y="1502351"/>
                  <a:pt x="7377870" y="1523319"/>
                </a:cubicBezTo>
                <a:cubicBezTo>
                  <a:pt x="7324166" y="1536168"/>
                  <a:pt x="7290459" y="1563749"/>
                  <a:pt x="7230737" y="1562633"/>
                </a:cubicBezTo>
                <a:cubicBezTo>
                  <a:pt x="7229794" y="1566487"/>
                  <a:pt x="7227568" y="1569908"/>
                  <a:pt x="7224458" y="1573008"/>
                </a:cubicBezTo>
                <a:lnTo>
                  <a:pt x="7213486" y="1580987"/>
                </a:lnTo>
                <a:lnTo>
                  <a:pt x="7210972" y="1580856"/>
                </a:lnTo>
                <a:lnTo>
                  <a:pt x="7183121" y="1595162"/>
                </a:lnTo>
                <a:lnTo>
                  <a:pt x="7164601" y="1606490"/>
                </a:lnTo>
                <a:lnTo>
                  <a:pt x="7159286" y="1606850"/>
                </a:lnTo>
                <a:cubicBezTo>
                  <a:pt x="7150961" y="1609262"/>
                  <a:pt x="7125743" y="1618162"/>
                  <a:pt x="7114651" y="1620959"/>
                </a:cubicBezTo>
                <a:cubicBezTo>
                  <a:pt x="7109310" y="1606138"/>
                  <a:pt x="7106695" y="1617324"/>
                  <a:pt x="7092727" y="1623628"/>
                </a:cubicBezTo>
                <a:cubicBezTo>
                  <a:pt x="7081313" y="1602012"/>
                  <a:pt x="7049394" y="1627301"/>
                  <a:pt x="7031309" y="1619451"/>
                </a:cubicBezTo>
                <a:cubicBezTo>
                  <a:pt x="7021305" y="1624569"/>
                  <a:pt x="7010515" y="1629587"/>
                  <a:pt x="6999084" y="1634317"/>
                </a:cubicBezTo>
                <a:lnTo>
                  <a:pt x="6992107" y="1636860"/>
                </a:lnTo>
                <a:lnTo>
                  <a:pt x="6991765" y="1636725"/>
                </a:lnTo>
                <a:cubicBezTo>
                  <a:pt x="6989813" y="1636884"/>
                  <a:pt x="6987353" y="1637572"/>
                  <a:pt x="6983996" y="1639040"/>
                </a:cubicBezTo>
                <a:lnTo>
                  <a:pt x="6979383" y="1641496"/>
                </a:lnTo>
                <a:lnTo>
                  <a:pt x="6900177" y="1636016"/>
                </a:lnTo>
                <a:cubicBezTo>
                  <a:pt x="6859708" y="1641136"/>
                  <a:pt x="6829973" y="1628753"/>
                  <a:pt x="6795372" y="1644845"/>
                </a:cubicBezTo>
                <a:cubicBezTo>
                  <a:pt x="6757466" y="1649571"/>
                  <a:pt x="6723150" y="1647290"/>
                  <a:pt x="6692251" y="1656357"/>
                </a:cubicBezTo>
                <a:cubicBezTo>
                  <a:pt x="6678032" y="1652894"/>
                  <a:pt x="6665282" y="1652445"/>
                  <a:pt x="6655235" y="1661869"/>
                </a:cubicBezTo>
                <a:cubicBezTo>
                  <a:pt x="6619334" y="1664040"/>
                  <a:pt x="6608179" y="1654034"/>
                  <a:pt x="6587857" y="1665769"/>
                </a:cubicBezTo>
                <a:lnTo>
                  <a:pt x="6554894" y="1664428"/>
                </a:lnTo>
                <a:lnTo>
                  <a:pt x="6551579" y="1662213"/>
                </a:lnTo>
                <a:lnTo>
                  <a:pt x="6545693" y="1661776"/>
                </a:lnTo>
                <a:lnTo>
                  <a:pt x="6530561" y="1664619"/>
                </a:lnTo>
                <a:lnTo>
                  <a:pt x="6525028" y="1666354"/>
                </a:lnTo>
                <a:cubicBezTo>
                  <a:pt x="6521154" y="1667301"/>
                  <a:pt x="6518510" y="1667613"/>
                  <a:pt x="6516595" y="1667475"/>
                </a:cubicBezTo>
                <a:lnTo>
                  <a:pt x="6516340" y="1667291"/>
                </a:lnTo>
                <a:lnTo>
                  <a:pt x="6508541" y="1668757"/>
                </a:lnTo>
                <a:cubicBezTo>
                  <a:pt x="6495493" y="1671715"/>
                  <a:pt x="6482908" y="1675051"/>
                  <a:pt x="6471012" y="1678604"/>
                </a:cubicBezTo>
                <a:cubicBezTo>
                  <a:pt x="6457809" y="1668164"/>
                  <a:pt x="6415506" y="1688334"/>
                  <a:pt x="6415265" y="1665317"/>
                </a:cubicBezTo>
                <a:cubicBezTo>
                  <a:pt x="6399063" y="1669446"/>
                  <a:pt x="6391173" y="1680085"/>
                  <a:pt x="6393343" y="1664672"/>
                </a:cubicBezTo>
                <a:lnTo>
                  <a:pt x="6380457" y="1662376"/>
                </a:lnTo>
                <a:lnTo>
                  <a:pt x="6280959" y="1689329"/>
                </a:lnTo>
                <a:lnTo>
                  <a:pt x="6266765" y="1695560"/>
                </a:lnTo>
                <a:cubicBezTo>
                  <a:pt x="6262331" y="1698152"/>
                  <a:pt x="6258580" y="1701192"/>
                  <a:pt x="6255823" y="1704850"/>
                </a:cubicBezTo>
                <a:cubicBezTo>
                  <a:pt x="6200184" y="1694834"/>
                  <a:pt x="6155082" y="1716996"/>
                  <a:pt x="6098321" y="1721646"/>
                </a:cubicBezTo>
                <a:cubicBezTo>
                  <a:pt x="6036511" y="1734126"/>
                  <a:pt x="5902526" y="1770074"/>
                  <a:pt x="5880652" y="1779643"/>
                </a:cubicBezTo>
                <a:cubicBezTo>
                  <a:pt x="5862008" y="1784877"/>
                  <a:pt x="5777344" y="1786304"/>
                  <a:pt x="5785959" y="1775307"/>
                </a:cubicBezTo>
                <a:cubicBezTo>
                  <a:pt x="5732223" y="1803618"/>
                  <a:pt x="5707481" y="1784706"/>
                  <a:pt x="5643534" y="1802919"/>
                </a:cubicBezTo>
                <a:lnTo>
                  <a:pt x="5518799" y="1818312"/>
                </a:lnTo>
                <a:lnTo>
                  <a:pt x="5505014" y="1819259"/>
                </a:lnTo>
                <a:lnTo>
                  <a:pt x="5499949" y="1814490"/>
                </a:lnTo>
                <a:lnTo>
                  <a:pt x="5453307" y="1815450"/>
                </a:lnTo>
                <a:cubicBezTo>
                  <a:pt x="5433075" y="1827706"/>
                  <a:pt x="5395563" y="1821122"/>
                  <a:pt x="5364192" y="1826074"/>
                </a:cubicBezTo>
                <a:lnTo>
                  <a:pt x="5350380" y="1830891"/>
                </a:lnTo>
                <a:lnTo>
                  <a:pt x="5259633" y="1837160"/>
                </a:lnTo>
                <a:lnTo>
                  <a:pt x="5197513" y="1844718"/>
                </a:lnTo>
                <a:lnTo>
                  <a:pt x="5184170" y="1849402"/>
                </a:lnTo>
                <a:lnTo>
                  <a:pt x="5168852" y="1844846"/>
                </a:lnTo>
                <a:cubicBezTo>
                  <a:pt x="5166986" y="1843561"/>
                  <a:pt x="5165478" y="1842127"/>
                  <a:pt x="5164370" y="1840597"/>
                </a:cubicBezTo>
                <a:lnTo>
                  <a:pt x="5114927" y="1847827"/>
                </a:lnTo>
                <a:lnTo>
                  <a:pt x="5108970" y="1847935"/>
                </a:lnTo>
                <a:lnTo>
                  <a:pt x="5067961" y="1845917"/>
                </a:lnTo>
                <a:lnTo>
                  <a:pt x="5007075" y="1838626"/>
                </a:lnTo>
                <a:cubicBezTo>
                  <a:pt x="4987003" y="1833546"/>
                  <a:pt x="4969259" y="1814096"/>
                  <a:pt x="4944087" y="1823332"/>
                </a:cubicBezTo>
                <a:cubicBezTo>
                  <a:pt x="4949882" y="1812650"/>
                  <a:pt x="4914396" y="1826154"/>
                  <a:pt x="4907662" y="1816900"/>
                </a:cubicBezTo>
                <a:cubicBezTo>
                  <a:pt x="4903760" y="1809237"/>
                  <a:pt x="4892087" y="1811549"/>
                  <a:pt x="4882386" y="1809844"/>
                </a:cubicBezTo>
                <a:cubicBezTo>
                  <a:pt x="4874062" y="1802609"/>
                  <a:pt x="4826962" y="1801349"/>
                  <a:pt x="4811440" y="1804655"/>
                </a:cubicBezTo>
                <a:cubicBezTo>
                  <a:pt x="4768806" y="1818748"/>
                  <a:pt x="4725356" y="1790961"/>
                  <a:pt x="4691075" y="1801389"/>
                </a:cubicBezTo>
                <a:cubicBezTo>
                  <a:pt x="4663743" y="1799478"/>
                  <a:pt x="4655044" y="1795479"/>
                  <a:pt x="4647449" y="1793181"/>
                </a:cubicBezTo>
                <a:lnTo>
                  <a:pt x="4645504" y="1787606"/>
                </a:lnTo>
                <a:lnTo>
                  <a:pt x="4632229" y="1785815"/>
                </a:lnTo>
                <a:lnTo>
                  <a:pt x="4629273" y="1784355"/>
                </a:lnTo>
                <a:cubicBezTo>
                  <a:pt x="4623639" y="1781544"/>
                  <a:pt x="4617950" y="1778917"/>
                  <a:pt x="4611738" y="1776964"/>
                </a:cubicBezTo>
                <a:cubicBezTo>
                  <a:pt x="4601379" y="1800272"/>
                  <a:pt x="4557197" y="1764196"/>
                  <a:pt x="4560070" y="1785640"/>
                </a:cubicBezTo>
                <a:lnTo>
                  <a:pt x="4536503" y="1785334"/>
                </a:lnTo>
                <a:lnTo>
                  <a:pt x="4513724" y="1791996"/>
                </a:lnTo>
                <a:lnTo>
                  <a:pt x="4501513" y="1799835"/>
                </a:lnTo>
                <a:lnTo>
                  <a:pt x="4459076" y="1813003"/>
                </a:lnTo>
                <a:lnTo>
                  <a:pt x="4459810" y="1797886"/>
                </a:lnTo>
                <a:lnTo>
                  <a:pt x="4379064" y="1817177"/>
                </a:lnTo>
                <a:lnTo>
                  <a:pt x="4319209" y="1834833"/>
                </a:lnTo>
                <a:lnTo>
                  <a:pt x="4306907" y="1841641"/>
                </a:lnTo>
                <a:lnTo>
                  <a:pt x="4290981" y="1839677"/>
                </a:lnTo>
                <a:cubicBezTo>
                  <a:pt x="4288909" y="1838717"/>
                  <a:pt x="4287163" y="1837555"/>
                  <a:pt x="4285792" y="1836231"/>
                </a:cubicBezTo>
                <a:lnTo>
                  <a:pt x="4238372" y="1851480"/>
                </a:lnTo>
                <a:lnTo>
                  <a:pt x="4232517" y="1852567"/>
                </a:lnTo>
                <a:lnTo>
                  <a:pt x="4191732" y="1857328"/>
                </a:lnTo>
                <a:lnTo>
                  <a:pt x="4065532" y="1855477"/>
                </a:lnTo>
                <a:cubicBezTo>
                  <a:pt x="4069305" y="1844009"/>
                  <a:pt x="4036780" y="1863138"/>
                  <a:pt x="4028460" y="1855137"/>
                </a:cubicBezTo>
                <a:cubicBezTo>
                  <a:pt x="4023224" y="1848238"/>
                  <a:pt x="4012138" y="1852433"/>
                  <a:pt x="4002267" y="1852352"/>
                </a:cubicBezTo>
                <a:cubicBezTo>
                  <a:pt x="3992749" y="1846600"/>
                  <a:pt x="3946095" y="1853107"/>
                  <a:pt x="3931396" y="1858915"/>
                </a:cubicBezTo>
                <a:cubicBezTo>
                  <a:pt x="3891932" y="1879798"/>
                  <a:pt x="3844059" y="1859600"/>
                  <a:pt x="3812162" y="1875501"/>
                </a:cubicBezTo>
                <a:cubicBezTo>
                  <a:pt x="3784875" y="1878116"/>
                  <a:pt x="3775574" y="1875612"/>
                  <a:pt x="3767672" y="1874600"/>
                </a:cubicBezTo>
                <a:lnTo>
                  <a:pt x="3764741" y="1869433"/>
                </a:lnTo>
                <a:lnTo>
                  <a:pt x="3751332" y="1869854"/>
                </a:lnTo>
                <a:lnTo>
                  <a:pt x="3748155" y="1868903"/>
                </a:lnTo>
                <a:cubicBezTo>
                  <a:pt x="3742091" y="1867062"/>
                  <a:pt x="3736007" y="1865414"/>
                  <a:pt x="3729530" y="1864513"/>
                </a:cubicBezTo>
                <a:cubicBezTo>
                  <a:pt x="3723549" y="1889158"/>
                  <a:pt x="3673453" y="1860919"/>
                  <a:pt x="3680177" y="1881552"/>
                </a:cubicBezTo>
                <a:cubicBezTo>
                  <a:pt x="3643549" y="1880892"/>
                  <a:pt x="3599470" y="1913398"/>
                  <a:pt x="3567259" y="1893482"/>
                </a:cubicBezTo>
                <a:cubicBezTo>
                  <a:pt x="3512865" y="1897927"/>
                  <a:pt x="3463644" y="1898121"/>
                  <a:pt x="3405770" y="1904591"/>
                </a:cubicBezTo>
                <a:cubicBezTo>
                  <a:pt x="3361027" y="1917619"/>
                  <a:pt x="3312439" y="1902759"/>
                  <a:pt x="3280097" y="1919610"/>
                </a:cubicBezTo>
                <a:cubicBezTo>
                  <a:pt x="3228353" y="1917339"/>
                  <a:pt x="3163854" y="1927961"/>
                  <a:pt x="3123424" y="1952930"/>
                </a:cubicBezTo>
                <a:cubicBezTo>
                  <a:pt x="3067921" y="1955455"/>
                  <a:pt x="3058626" y="1970554"/>
                  <a:pt x="3009910" y="1957866"/>
                </a:cubicBezTo>
                <a:cubicBezTo>
                  <a:pt x="3005875" y="1961558"/>
                  <a:pt x="3001138" y="1964570"/>
                  <a:pt x="2995934" y="1967085"/>
                </a:cubicBezTo>
                <a:lnTo>
                  <a:pt x="2980071" y="1972988"/>
                </a:lnTo>
                <a:lnTo>
                  <a:pt x="2978094" y="1972369"/>
                </a:lnTo>
                <a:lnTo>
                  <a:pt x="2942858" y="1981367"/>
                </a:lnTo>
                <a:lnTo>
                  <a:pt x="2875436" y="1996977"/>
                </a:lnTo>
                <a:lnTo>
                  <a:pt x="2874892" y="1996085"/>
                </a:lnTo>
                <a:cubicBezTo>
                  <a:pt x="2872808" y="1994277"/>
                  <a:pt x="2869648" y="1993306"/>
                  <a:pt x="2864145" y="1994061"/>
                </a:cubicBezTo>
                <a:cubicBezTo>
                  <a:pt x="2872218" y="1978115"/>
                  <a:pt x="2860603" y="1988862"/>
                  <a:pt x="2843662" y="1992498"/>
                </a:cubicBezTo>
                <a:cubicBezTo>
                  <a:pt x="2852423" y="1968542"/>
                  <a:pt x="2804535" y="1987804"/>
                  <a:pt x="2796128" y="1976403"/>
                </a:cubicBezTo>
                <a:cubicBezTo>
                  <a:pt x="2783487" y="1979614"/>
                  <a:pt x="2770278" y="1982573"/>
                  <a:pt x="2756784" y="1985116"/>
                </a:cubicBezTo>
                <a:lnTo>
                  <a:pt x="2748833" y="1986323"/>
                </a:lnTo>
                <a:cubicBezTo>
                  <a:pt x="2748775" y="1986256"/>
                  <a:pt x="2748719" y="1986188"/>
                  <a:pt x="2748661" y="1986122"/>
                </a:cubicBezTo>
                <a:cubicBezTo>
                  <a:pt x="2746906" y="1985902"/>
                  <a:pt x="2744280" y="1986117"/>
                  <a:pt x="2740251" y="1986946"/>
                </a:cubicBezTo>
                <a:lnTo>
                  <a:pt x="2718916" y="1990867"/>
                </a:lnTo>
                <a:lnTo>
                  <a:pt x="2713522" y="1990173"/>
                </a:lnTo>
                <a:lnTo>
                  <a:pt x="2680597" y="1984996"/>
                </a:lnTo>
                <a:cubicBezTo>
                  <a:pt x="2658416" y="1985461"/>
                  <a:pt x="2612251" y="1988312"/>
                  <a:pt x="2578178" y="1990531"/>
                </a:cubicBezTo>
                <a:cubicBezTo>
                  <a:pt x="2545413" y="1998704"/>
                  <a:pt x="2513846" y="1994934"/>
                  <a:pt x="2476147" y="1998305"/>
                </a:cubicBezTo>
                <a:cubicBezTo>
                  <a:pt x="2437134" y="2013637"/>
                  <a:pt x="2413847" y="1999542"/>
                  <a:pt x="2373568" y="2003219"/>
                </a:cubicBezTo>
                <a:cubicBezTo>
                  <a:pt x="2341422" y="2024631"/>
                  <a:pt x="2342856" y="1992997"/>
                  <a:pt x="2321399" y="1989467"/>
                </a:cubicBezTo>
                <a:lnTo>
                  <a:pt x="2315525" y="1989708"/>
                </a:lnTo>
                <a:lnTo>
                  <a:pt x="2300792" y="1994290"/>
                </a:lnTo>
                <a:lnTo>
                  <a:pt x="2295469" y="1996659"/>
                </a:lnTo>
                <a:cubicBezTo>
                  <a:pt x="2291722" y="1998049"/>
                  <a:pt x="2289127" y="1998665"/>
                  <a:pt x="2287219" y="1998750"/>
                </a:cubicBezTo>
                <a:lnTo>
                  <a:pt x="2286948" y="1998596"/>
                </a:lnTo>
                <a:lnTo>
                  <a:pt x="2243069" y="2015111"/>
                </a:lnTo>
                <a:cubicBezTo>
                  <a:pt x="2229030" y="2006206"/>
                  <a:pt x="2188966" y="2031217"/>
                  <a:pt x="2186609" y="2008263"/>
                </a:cubicBezTo>
                <a:cubicBezTo>
                  <a:pt x="2170936" y="2014251"/>
                  <a:pt x="2164097" y="2025782"/>
                  <a:pt x="2164831" y="2010143"/>
                </a:cubicBezTo>
                <a:cubicBezTo>
                  <a:pt x="2159536" y="2011705"/>
                  <a:pt x="2155830" y="2011340"/>
                  <a:pt x="2152836" y="2010048"/>
                </a:cubicBezTo>
                <a:lnTo>
                  <a:pt x="2117102" y="2023004"/>
                </a:lnTo>
                <a:lnTo>
                  <a:pt x="2111935" y="2023163"/>
                </a:lnTo>
                <a:lnTo>
                  <a:pt x="2089991" y="2034193"/>
                </a:lnTo>
                <a:lnTo>
                  <a:pt x="2058061" y="2047942"/>
                </a:lnTo>
                <a:lnTo>
                  <a:pt x="2055737" y="2047704"/>
                </a:lnTo>
                <a:lnTo>
                  <a:pt x="2042244" y="2055560"/>
                </a:lnTo>
                <a:cubicBezTo>
                  <a:pt x="2038090" y="2058656"/>
                  <a:pt x="1978623" y="2070285"/>
                  <a:pt x="1976224" y="2074257"/>
                </a:cubicBezTo>
                <a:cubicBezTo>
                  <a:pt x="1920172" y="2070662"/>
                  <a:pt x="1933546" y="2089824"/>
                  <a:pt x="1877728" y="2101004"/>
                </a:cubicBezTo>
                <a:cubicBezTo>
                  <a:pt x="1839146" y="2101989"/>
                  <a:pt x="1818769" y="2108983"/>
                  <a:pt x="1759056" y="2125608"/>
                </a:cubicBezTo>
                <a:cubicBezTo>
                  <a:pt x="1719091" y="2137539"/>
                  <a:pt x="1691494" y="2161097"/>
                  <a:pt x="1637948" y="2172597"/>
                </a:cubicBezTo>
                <a:cubicBezTo>
                  <a:pt x="1587306" y="2207053"/>
                  <a:pt x="1496241" y="2208973"/>
                  <a:pt x="1434549" y="2234522"/>
                </a:cubicBezTo>
                <a:cubicBezTo>
                  <a:pt x="1402655" y="2224964"/>
                  <a:pt x="1409212" y="2231152"/>
                  <a:pt x="1398481" y="2237074"/>
                </a:cubicBezTo>
                <a:cubicBezTo>
                  <a:pt x="1398456" y="2237082"/>
                  <a:pt x="1398432" y="2237089"/>
                  <a:pt x="1398407" y="2237095"/>
                </a:cubicBezTo>
                <a:lnTo>
                  <a:pt x="1370962" y="2237474"/>
                </a:lnTo>
                <a:lnTo>
                  <a:pt x="1356367" y="2235089"/>
                </a:lnTo>
                <a:cubicBezTo>
                  <a:pt x="1346056" y="2233320"/>
                  <a:pt x="1335986" y="2231930"/>
                  <a:pt x="1324828" y="2231968"/>
                </a:cubicBezTo>
                <a:lnTo>
                  <a:pt x="1297744" y="2235849"/>
                </a:lnTo>
                <a:lnTo>
                  <a:pt x="1286236" y="2233135"/>
                </a:lnTo>
                <a:lnTo>
                  <a:pt x="1283504" y="2233797"/>
                </a:lnTo>
                <a:lnTo>
                  <a:pt x="1279765" y="2229639"/>
                </a:lnTo>
                <a:cubicBezTo>
                  <a:pt x="1260110" y="2221111"/>
                  <a:pt x="1209850" y="2211602"/>
                  <a:pt x="1195347" y="2212354"/>
                </a:cubicBezTo>
                <a:cubicBezTo>
                  <a:pt x="1171903" y="2216875"/>
                  <a:pt x="1033292" y="2222456"/>
                  <a:pt x="970251" y="2221029"/>
                </a:cubicBezTo>
                <a:cubicBezTo>
                  <a:pt x="913858" y="2213074"/>
                  <a:pt x="864984" y="2224767"/>
                  <a:pt x="812914" y="2202752"/>
                </a:cubicBezTo>
                <a:cubicBezTo>
                  <a:pt x="809419" y="2205714"/>
                  <a:pt x="805091" y="2207855"/>
                  <a:pt x="800195" y="2209407"/>
                </a:cubicBezTo>
                <a:lnTo>
                  <a:pt x="784978" y="2212360"/>
                </a:lnTo>
                <a:lnTo>
                  <a:pt x="681987" y="2216757"/>
                </a:lnTo>
                <a:lnTo>
                  <a:pt x="669923" y="2211682"/>
                </a:lnTo>
                <a:cubicBezTo>
                  <a:pt x="675432" y="2197125"/>
                  <a:pt x="665394" y="2205767"/>
                  <a:pt x="648680" y="2206229"/>
                </a:cubicBezTo>
                <a:cubicBezTo>
                  <a:pt x="653511" y="2183723"/>
                  <a:pt x="607806" y="2194090"/>
                  <a:pt x="597225" y="2180999"/>
                </a:cubicBezTo>
                <a:cubicBezTo>
                  <a:pt x="584838" y="2181847"/>
                  <a:pt x="571827" y="2182333"/>
                  <a:pt x="558449" y="2182346"/>
                </a:cubicBezTo>
                <a:lnTo>
                  <a:pt x="550517" y="2182060"/>
                </a:lnTo>
                <a:lnTo>
                  <a:pt x="550309" y="2181825"/>
                </a:lnTo>
                <a:cubicBezTo>
                  <a:pt x="548471" y="2181269"/>
                  <a:pt x="545824" y="2180990"/>
                  <a:pt x="541836" y="2181063"/>
                </a:cubicBezTo>
                <a:lnTo>
                  <a:pt x="536057" y="2181537"/>
                </a:lnTo>
                <a:lnTo>
                  <a:pt x="520671" y="2180980"/>
                </a:lnTo>
                <a:lnTo>
                  <a:pt x="515024" y="2179258"/>
                </a:lnTo>
                <a:lnTo>
                  <a:pt x="512278" y="2176369"/>
                </a:lnTo>
                <a:lnTo>
                  <a:pt x="480419" y="2167807"/>
                </a:lnTo>
                <a:cubicBezTo>
                  <a:pt x="458012" y="2174781"/>
                  <a:pt x="449332" y="2162566"/>
                  <a:pt x="413835" y="2156783"/>
                </a:cubicBezTo>
                <a:cubicBezTo>
                  <a:pt x="401959" y="2163765"/>
                  <a:pt x="389622" y="2160522"/>
                  <a:pt x="376513" y="2154014"/>
                </a:cubicBezTo>
                <a:cubicBezTo>
                  <a:pt x="344376" y="2156059"/>
                  <a:pt x="311403" y="2146283"/>
                  <a:pt x="273386" y="2142551"/>
                </a:cubicBezTo>
                <a:cubicBezTo>
                  <a:pt x="236093" y="2150634"/>
                  <a:pt x="209811" y="2132011"/>
                  <a:pt x="169207" y="2128100"/>
                </a:cubicBezTo>
                <a:lnTo>
                  <a:pt x="93149" y="2105324"/>
                </a:lnTo>
                <a:lnTo>
                  <a:pt x="88109" y="2106704"/>
                </a:lnTo>
                <a:cubicBezTo>
                  <a:pt x="84511" y="2107398"/>
                  <a:pt x="81960" y="2107528"/>
                  <a:pt x="80022" y="2107254"/>
                </a:cubicBezTo>
                <a:lnTo>
                  <a:pt x="79717" y="2107046"/>
                </a:lnTo>
                <a:lnTo>
                  <a:pt x="72352" y="2107991"/>
                </a:lnTo>
                <a:cubicBezTo>
                  <a:pt x="60160" y="2110089"/>
                  <a:pt x="48530" y="2112610"/>
                  <a:pt x="37645" y="2115401"/>
                </a:cubicBezTo>
                <a:cubicBezTo>
                  <a:pt x="29688" y="2109582"/>
                  <a:pt x="16534" y="2111084"/>
                  <a:pt x="4572" y="2111091"/>
                </a:cubicBezTo>
                <a:lnTo>
                  <a:pt x="0" y="2110468"/>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5D15EB1-DE1F-4CA2-8864-72DD7B5DB170}"/>
              </a:ext>
            </a:extLst>
          </p:cNvPr>
          <p:cNvSpPr>
            <a:spLocks noGrp="1"/>
          </p:cNvSpPr>
          <p:nvPr>
            <p:ph type="title"/>
          </p:nvPr>
        </p:nvSpPr>
        <p:spPr>
          <a:xfrm>
            <a:off x="1137037" y="741082"/>
            <a:ext cx="9274512" cy="949606"/>
          </a:xfrm>
        </p:spPr>
        <p:txBody>
          <a:bodyPr vert="horz" lIns="91440" tIns="45720" rIns="91440" bIns="45720" rtlCol="0" anchor="ctr">
            <a:normAutofit/>
          </a:bodyPr>
          <a:lstStyle/>
          <a:p>
            <a:r>
              <a:rPr lang="en-US" sz="4400" kern="1200">
                <a:solidFill>
                  <a:schemeClr val="tx1"/>
                </a:solidFill>
                <a:latin typeface="+mj-lt"/>
                <a:ea typeface="+mj-ea"/>
                <a:cs typeface="+mj-cs"/>
              </a:rPr>
              <a:t>The Middle East </a:t>
            </a:r>
          </a:p>
        </p:txBody>
      </p:sp>
      <p:sp>
        <p:nvSpPr>
          <p:cNvPr id="1035" name="Freeform: Shape 1034">
            <a:extLst>
              <a:ext uri="{FF2B5EF4-FFF2-40B4-BE49-F238E27FC236}">
                <a16:creationId xmlns:a16="http://schemas.microsoft.com/office/drawing/2014/main" id="{3501A971-CEBD-4E4B-8529-3BB4F4100C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60460" y="6189260"/>
            <a:ext cx="7831541" cy="668740"/>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459BA13-4BDA-4386-A49B-3BB158EE3A40}"/>
              </a:ext>
            </a:extLst>
          </p:cNvPr>
          <p:cNvSpPr>
            <a:spLocks/>
          </p:cNvSpPr>
          <p:nvPr/>
        </p:nvSpPr>
        <p:spPr>
          <a:xfrm>
            <a:off x="1233482" y="2007704"/>
            <a:ext cx="9445635" cy="3566269"/>
          </a:xfrm>
          <a:prstGeom prst="rect">
            <a:avLst/>
          </a:prstGeom>
        </p:spPr>
        <p:txBody>
          <a:bodyPr/>
          <a:lstStyle/>
          <a:p>
            <a:pPr defTabSz="758952">
              <a:spcAft>
                <a:spcPts val="600"/>
              </a:spcAft>
            </a:pPr>
            <a:r>
              <a:rPr lang="en-GB" sz="1494" kern="1200">
                <a:solidFill>
                  <a:schemeClr val="tx1"/>
                </a:solidFill>
                <a:latin typeface="+mn-lt"/>
                <a:ea typeface="+mn-ea"/>
                <a:cs typeface="+mn-cs"/>
              </a:rPr>
              <a:t>Definition from WIKEPEDIA : </a:t>
            </a:r>
            <a:endParaRPr lang="en-GB"/>
          </a:p>
        </p:txBody>
      </p:sp>
      <p:sp>
        <p:nvSpPr>
          <p:cNvPr id="4" name="Date Placeholder 3">
            <a:extLst>
              <a:ext uri="{FF2B5EF4-FFF2-40B4-BE49-F238E27FC236}">
                <a16:creationId xmlns:a16="http://schemas.microsoft.com/office/drawing/2014/main" id="{61C29576-C2D1-44F2-9BF2-E5040FF04756}"/>
              </a:ext>
            </a:extLst>
          </p:cNvPr>
          <p:cNvSpPr>
            <a:spLocks/>
          </p:cNvSpPr>
          <p:nvPr/>
        </p:nvSpPr>
        <p:spPr>
          <a:xfrm>
            <a:off x="1603740" y="5950424"/>
            <a:ext cx="2286411" cy="304326"/>
          </a:xfrm>
          <a:prstGeom prst="rect">
            <a:avLst/>
          </a:prstGeom>
        </p:spPr>
        <p:txBody>
          <a:bodyPr/>
          <a:lstStyle/>
          <a:p>
            <a:pPr defTabSz="758952">
              <a:spcAft>
                <a:spcPts val="600"/>
              </a:spcAft>
            </a:pPr>
            <a:fld id="{F6E14F9E-141A-417C-A3B9-4DD591CE8053}" type="datetime1">
              <a:rPr lang="en-US" sz="1494" kern="1200">
                <a:solidFill>
                  <a:schemeClr val="tx1"/>
                </a:solidFill>
                <a:latin typeface="+mn-lt"/>
                <a:ea typeface="+mn-ea"/>
                <a:cs typeface="+mn-cs"/>
              </a:rPr>
              <a:pPr defTabSz="758952">
                <a:spcAft>
                  <a:spcPts val="600"/>
                </a:spcAft>
              </a:pPr>
              <a:t>7/26/2024</a:t>
            </a:fld>
            <a:endParaRPr lang="en-US"/>
          </a:p>
        </p:txBody>
      </p:sp>
      <p:sp>
        <p:nvSpPr>
          <p:cNvPr id="6" name="Rectangle 5">
            <a:extLst>
              <a:ext uri="{FF2B5EF4-FFF2-40B4-BE49-F238E27FC236}">
                <a16:creationId xmlns:a16="http://schemas.microsoft.com/office/drawing/2014/main" id="{4F5C0C4C-9ACE-48E4-9FB8-117491B7A702}"/>
              </a:ext>
            </a:extLst>
          </p:cNvPr>
          <p:cNvSpPr/>
          <p:nvPr/>
        </p:nvSpPr>
        <p:spPr>
          <a:xfrm>
            <a:off x="1151052" y="3059324"/>
            <a:ext cx="5478197" cy="2111802"/>
          </a:xfrm>
          <a:prstGeom prst="rect">
            <a:avLst/>
          </a:prstGeom>
        </p:spPr>
        <p:txBody>
          <a:bodyPr wrap="square">
            <a:spAutoFit/>
          </a:bodyPr>
          <a:lstStyle/>
          <a:p>
            <a:pPr defTabSz="758952">
              <a:lnSpc>
                <a:spcPct val="150000"/>
              </a:lnSpc>
              <a:spcAft>
                <a:spcPts val="600"/>
              </a:spcAft>
            </a:pPr>
            <a:r>
              <a:rPr lang="en-US" sz="1494" kern="1200" dirty="0">
                <a:solidFill>
                  <a:schemeClr val="tx1">
                    <a:lumMod val="65000"/>
                    <a:lumOff val="35000"/>
                  </a:schemeClr>
                </a:solidFill>
                <a:latin typeface="Segoe UI Semilight" panose="020B0402040204020203" pitchFamily="34" charset="0"/>
                <a:ea typeface="+mn-ea"/>
                <a:cs typeface="Segoe UI Semilight" panose="020B0402040204020203" pitchFamily="34" charset="0"/>
              </a:rPr>
              <a:t>Home to the Cradle of Civilization, the Middle East has seen many of the world's oldest cultures and civilizations. This history started from the earliest human settlements, continuing through several major pre- and post-Islamic Empires through to the modern collection of nation-states covering the Middle East today.</a:t>
            </a:r>
            <a:endParaRPr lang="en-US" dirty="0">
              <a:solidFill>
                <a:schemeClr val="tx1">
                  <a:lumMod val="65000"/>
                  <a:lumOff val="35000"/>
                </a:schemeClr>
              </a:solidFill>
              <a:latin typeface="Segoe UI Semilight" panose="020B0402040204020203" pitchFamily="34" charset="0"/>
              <a:ea typeface="Segoe UI" panose="020B0502040204020203" pitchFamily="34" charset="0"/>
              <a:cs typeface="Segoe UI Semilight" panose="020B0402040204020203" pitchFamily="34" charset="0"/>
            </a:endParaRPr>
          </a:p>
        </p:txBody>
      </p:sp>
      <p:pic>
        <p:nvPicPr>
          <p:cNvPr id="1026" name="Picture 2" descr="Pilgrimage to Karbala ~ Sunni and Shia: The Worlds of Islam | Wide ...">
            <a:extLst>
              <a:ext uri="{FF2B5EF4-FFF2-40B4-BE49-F238E27FC236}">
                <a16:creationId xmlns:a16="http://schemas.microsoft.com/office/drawing/2014/main" id="{140DA494-B3E7-9CEE-8A50-B30CD4FBB8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9449" y="2315026"/>
            <a:ext cx="4748710" cy="312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3554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7" name="Rectangle 2066">
            <a:extLst>
              <a:ext uri="{FF2B5EF4-FFF2-40B4-BE49-F238E27FC236}">
                <a16:creationId xmlns:a16="http://schemas.microsoft.com/office/drawing/2014/main" id="{F821940F-7A1D-4ACC-85B4-A932898A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9" name="Freeform: Shape 2068">
            <a:extLst>
              <a:ext uri="{FF2B5EF4-FFF2-40B4-BE49-F238E27FC236}">
                <a16:creationId xmlns:a16="http://schemas.microsoft.com/office/drawing/2014/main" id="{16674508-81D3-48CF-96BF-7FC60EAA5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741994" cy="6858000"/>
          </a:xfrm>
          <a:custGeom>
            <a:avLst/>
            <a:gdLst>
              <a:gd name="connsiteX0" fmla="*/ 0 w 6568309"/>
              <a:gd name="connsiteY0" fmla="*/ 0 h 6858000"/>
              <a:gd name="connsiteX1" fmla="*/ 362841 w 6568309"/>
              <a:gd name="connsiteY1" fmla="*/ 0 h 6858000"/>
              <a:gd name="connsiteX2" fmla="*/ 523269 w 6568309"/>
              <a:gd name="connsiteY2" fmla="*/ 0 h 6858000"/>
              <a:gd name="connsiteX3" fmla="*/ 1343025 w 6568309"/>
              <a:gd name="connsiteY3" fmla="*/ 0 h 6858000"/>
              <a:gd name="connsiteX4" fmla="*/ 1705866 w 6568309"/>
              <a:gd name="connsiteY4" fmla="*/ 0 h 6858000"/>
              <a:gd name="connsiteX5" fmla="*/ 1866294 w 6568309"/>
              <a:gd name="connsiteY5" fmla="*/ 0 h 6858000"/>
              <a:gd name="connsiteX6" fmla="*/ 5225154 w 6568309"/>
              <a:gd name="connsiteY6" fmla="*/ 0 h 6858000"/>
              <a:gd name="connsiteX7" fmla="*/ 6568179 w 6568309"/>
              <a:gd name="connsiteY7" fmla="*/ 0 h 6858000"/>
              <a:gd name="connsiteX8" fmla="*/ 6568309 w 6568309"/>
              <a:gd name="connsiteY8" fmla="*/ 1 h 6858000"/>
              <a:gd name="connsiteX9" fmla="*/ 6562951 w 6568309"/>
              <a:gd name="connsiteY9" fmla="*/ 30700 h 6858000"/>
              <a:gd name="connsiteX10" fmla="*/ 6547446 w 6568309"/>
              <a:gd name="connsiteY10" fmla="*/ 310025 h 6858000"/>
              <a:gd name="connsiteX11" fmla="*/ 6558316 w 6568309"/>
              <a:gd name="connsiteY11" fmla="*/ 443960 h 6858000"/>
              <a:gd name="connsiteX12" fmla="*/ 6528896 w 6568309"/>
              <a:gd name="connsiteY12" fmla="*/ 642659 h 6858000"/>
              <a:gd name="connsiteX13" fmla="*/ 6523095 w 6568309"/>
              <a:gd name="connsiteY13" fmla="*/ 673307 h 6858000"/>
              <a:gd name="connsiteX14" fmla="*/ 6496169 w 6568309"/>
              <a:gd name="connsiteY14" fmla="*/ 839641 h 6858000"/>
              <a:gd name="connsiteX15" fmla="*/ 6450789 w 6568309"/>
              <a:gd name="connsiteY15" fmla="*/ 958357 h 6858000"/>
              <a:gd name="connsiteX16" fmla="*/ 6453996 w 6568309"/>
              <a:gd name="connsiteY16" fmla="*/ 963398 h 6858000"/>
              <a:gd name="connsiteX17" fmla="*/ 6419467 w 6568309"/>
              <a:gd name="connsiteY17" fmla="*/ 1117169 h 6858000"/>
              <a:gd name="connsiteX18" fmla="*/ 6417348 w 6568309"/>
              <a:gd name="connsiteY18" fmla="*/ 1144352 h 6858000"/>
              <a:gd name="connsiteX19" fmla="*/ 6418473 w 6568309"/>
              <a:gd name="connsiteY19" fmla="*/ 1164484 h 6858000"/>
              <a:gd name="connsiteX20" fmla="*/ 6406979 w 6568309"/>
              <a:gd name="connsiteY20" fmla="*/ 1213829 h 6858000"/>
              <a:gd name="connsiteX21" fmla="*/ 6381928 w 6568309"/>
              <a:gd name="connsiteY21" fmla="*/ 1294823 h 6858000"/>
              <a:gd name="connsiteX22" fmla="*/ 6377948 w 6568309"/>
              <a:gd name="connsiteY22" fmla="*/ 1312193 h 6858000"/>
              <a:gd name="connsiteX23" fmla="*/ 6379894 w 6568309"/>
              <a:gd name="connsiteY23" fmla="*/ 1327626 h 6858000"/>
              <a:gd name="connsiteX24" fmla="*/ 6385024 w 6568309"/>
              <a:gd name="connsiteY24" fmla="*/ 1331644 h 6858000"/>
              <a:gd name="connsiteX25" fmla="*/ 6383696 w 6568309"/>
              <a:gd name="connsiteY25" fmla="*/ 1341276 h 6858000"/>
              <a:gd name="connsiteX26" fmla="*/ 6384464 w 6568309"/>
              <a:gd name="connsiteY26" fmla="*/ 1343945 h 6858000"/>
              <a:gd name="connsiteX27" fmla="*/ 6387748 w 6568309"/>
              <a:gd name="connsiteY27" fmla="*/ 1359134 h 6858000"/>
              <a:gd name="connsiteX28" fmla="*/ 6364157 w 6568309"/>
              <a:gd name="connsiteY28" fmla="*/ 1427803 h 6858000"/>
              <a:gd name="connsiteX29" fmla="*/ 6335874 w 6568309"/>
              <a:gd name="connsiteY29" fmla="*/ 1540278 h 6858000"/>
              <a:gd name="connsiteX30" fmla="*/ 6331892 w 6568309"/>
              <a:gd name="connsiteY30" fmla="*/ 1547262 h 6858000"/>
              <a:gd name="connsiteX31" fmla="*/ 6332744 w 6568309"/>
              <a:gd name="connsiteY31" fmla="*/ 1577056 h 6858000"/>
              <a:gd name="connsiteX32" fmla="*/ 6333604 w 6568309"/>
              <a:gd name="connsiteY32" fmla="*/ 1595898 h 6858000"/>
              <a:gd name="connsiteX33" fmla="*/ 6324749 w 6568309"/>
              <a:gd name="connsiteY33" fmla="*/ 1703726 h 6858000"/>
              <a:gd name="connsiteX34" fmla="*/ 6329594 w 6568309"/>
              <a:gd name="connsiteY34" fmla="*/ 1809535 h 6858000"/>
              <a:gd name="connsiteX35" fmla="*/ 6329062 w 6568309"/>
              <a:gd name="connsiteY35" fmla="*/ 2018310 h 6858000"/>
              <a:gd name="connsiteX36" fmla="*/ 6321735 w 6568309"/>
              <a:gd name="connsiteY36" fmla="*/ 2071355 h 6858000"/>
              <a:gd name="connsiteX37" fmla="*/ 6322678 w 6568309"/>
              <a:gd name="connsiteY37" fmla="*/ 2141166 h 6858000"/>
              <a:gd name="connsiteX38" fmla="*/ 6321340 w 6568309"/>
              <a:gd name="connsiteY38" fmla="*/ 2154548 h 6858000"/>
              <a:gd name="connsiteX39" fmla="*/ 6316582 w 6568309"/>
              <a:gd name="connsiteY39" fmla="*/ 2158153 h 6858000"/>
              <a:gd name="connsiteX40" fmla="*/ 6311428 w 6568309"/>
              <a:gd name="connsiteY40" fmla="*/ 2178174 h 6858000"/>
              <a:gd name="connsiteX41" fmla="*/ 6310192 w 6568309"/>
              <a:gd name="connsiteY41" fmla="*/ 2202858 h 6858000"/>
              <a:gd name="connsiteX42" fmla="*/ 6309211 w 6568309"/>
              <a:gd name="connsiteY42" fmla="*/ 2320214 h 6858000"/>
              <a:gd name="connsiteX43" fmla="*/ 6300151 w 6568309"/>
              <a:gd name="connsiteY43" fmla="*/ 2417011 h 6858000"/>
              <a:gd name="connsiteX44" fmla="*/ 6295176 w 6568309"/>
              <a:gd name="connsiteY44" fmla="*/ 2454207 h 6858000"/>
              <a:gd name="connsiteX45" fmla="*/ 6293727 w 6568309"/>
              <a:gd name="connsiteY45" fmla="*/ 2487203 h 6858000"/>
              <a:gd name="connsiteX46" fmla="*/ 6285477 w 6568309"/>
              <a:gd name="connsiteY46" fmla="*/ 2512282 h 6858000"/>
              <a:gd name="connsiteX47" fmla="*/ 6286205 w 6568309"/>
              <a:gd name="connsiteY47" fmla="*/ 2514318 h 6858000"/>
              <a:gd name="connsiteX48" fmla="*/ 6304629 w 6568309"/>
              <a:gd name="connsiteY48" fmla="*/ 2574334 h 6858000"/>
              <a:gd name="connsiteX49" fmla="*/ 6303842 w 6568309"/>
              <a:gd name="connsiteY49" fmla="*/ 2579877 h 6858000"/>
              <a:gd name="connsiteX50" fmla="*/ 6303953 w 6568309"/>
              <a:gd name="connsiteY50" fmla="*/ 2608928 h 6858000"/>
              <a:gd name="connsiteX51" fmla="*/ 6303530 w 6568309"/>
              <a:gd name="connsiteY51" fmla="*/ 2613111 h 6858000"/>
              <a:gd name="connsiteX52" fmla="*/ 6297474 w 6568309"/>
              <a:gd name="connsiteY52" fmla="*/ 2621996 h 6858000"/>
              <a:gd name="connsiteX53" fmla="*/ 6299263 w 6568309"/>
              <a:gd name="connsiteY53" fmla="*/ 2634265 h 6858000"/>
              <a:gd name="connsiteX54" fmla="*/ 6293065 w 6568309"/>
              <a:gd name="connsiteY54" fmla="*/ 2647237 h 6858000"/>
              <a:gd name="connsiteX55" fmla="*/ 6297496 w 6568309"/>
              <a:gd name="connsiteY55" fmla="*/ 2650786 h 6858000"/>
              <a:gd name="connsiteX56" fmla="*/ 6301708 w 6568309"/>
              <a:gd name="connsiteY56" fmla="*/ 2661993 h 6858000"/>
              <a:gd name="connsiteX57" fmla="*/ 6295884 w 6568309"/>
              <a:gd name="connsiteY57" fmla="*/ 2670949 h 6858000"/>
              <a:gd name="connsiteX58" fmla="*/ 6291714 w 6568309"/>
              <a:gd name="connsiteY58" fmla="*/ 2690255 h 6858000"/>
              <a:gd name="connsiteX59" fmla="*/ 6292327 w 6568309"/>
              <a:gd name="connsiteY59" fmla="*/ 2695683 h 6858000"/>
              <a:gd name="connsiteX60" fmla="*/ 6284410 w 6568309"/>
              <a:gd name="connsiteY60" fmla="*/ 2713964 h 6858000"/>
              <a:gd name="connsiteX61" fmla="*/ 6280410 w 6568309"/>
              <a:gd name="connsiteY61" fmla="*/ 2730175 h 6858000"/>
              <a:gd name="connsiteX62" fmla="*/ 6288082 w 6568309"/>
              <a:gd name="connsiteY62" fmla="*/ 2763497 h 6858000"/>
              <a:gd name="connsiteX63" fmla="*/ 6260924 w 6568309"/>
              <a:gd name="connsiteY63" fmla="*/ 3051539 h 6858000"/>
              <a:gd name="connsiteX64" fmla="*/ 6210151 w 6568309"/>
              <a:gd name="connsiteY64" fmla="*/ 3335396 h 6858000"/>
              <a:gd name="connsiteX65" fmla="*/ 6212034 w 6568309"/>
              <a:gd name="connsiteY65" fmla="*/ 3456509 h 6858000"/>
              <a:gd name="connsiteX66" fmla="*/ 6197490 w 6568309"/>
              <a:gd name="connsiteY66" fmla="*/ 3531827 h 6858000"/>
              <a:gd name="connsiteX67" fmla="*/ 6208018 w 6568309"/>
              <a:gd name="connsiteY67" fmla="*/ 3570877 h 6858000"/>
              <a:gd name="connsiteX68" fmla="*/ 6205920 w 6568309"/>
              <a:gd name="connsiteY68" fmla="*/ 3583849 h 6858000"/>
              <a:gd name="connsiteX69" fmla="*/ 6199616 w 6568309"/>
              <a:gd name="connsiteY69" fmla="*/ 3592763 h 6858000"/>
              <a:gd name="connsiteX70" fmla="*/ 6181288 w 6568309"/>
              <a:gd name="connsiteY70" fmla="*/ 3653485 h 6858000"/>
              <a:gd name="connsiteX71" fmla="*/ 6175963 w 6568309"/>
              <a:gd name="connsiteY71" fmla="*/ 3670528 h 6858000"/>
              <a:gd name="connsiteX72" fmla="*/ 6176722 w 6568309"/>
              <a:gd name="connsiteY72" fmla="*/ 3685990 h 6858000"/>
              <a:gd name="connsiteX73" fmla="*/ 6181549 w 6568309"/>
              <a:gd name="connsiteY73" fmla="*/ 3690283 h 6858000"/>
              <a:gd name="connsiteX74" fmla="*/ 6179476 w 6568309"/>
              <a:gd name="connsiteY74" fmla="*/ 3699787 h 6858000"/>
              <a:gd name="connsiteX75" fmla="*/ 6180040 w 6568309"/>
              <a:gd name="connsiteY75" fmla="*/ 3702486 h 6858000"/>
              <a:gd name="connsiteX76" fmla="*/ 6182155 w 6568309"/>
              <a:gd name="connsiteY76" fmla="*/ 3717784 h 6858000"/>
              <a:gd name="connsiteX77" fmla="*/ 6158980 w 6568309"/>
              <a:gd name="connsiteY77" fmla="*/ 3746229 h 6858000"/>
              <a:gd name="connsiteX78" fmla="*/ 6096049 w 6568309"/>
              <a:gd name="connsiteY78" fmla="*/ 3924910 h 6858000"/>
              <a:gd name="connsiteX79" fmla="*/ 6069712 w 6568309"/>
              <a:gd name="connsiteY79" fmla="*/ 3989353 h 6858000"/>
              <a:gd name="connsiteX80" fmla="*/ 6067330 w 6568309"/>
              <a:gd name="connsiteY80" fmla="*/ 4033899 h 6858000"/>
              <a:gd name="connsiteX81" fmla="*/ 6061081 w 6568309"/>
              <a:gd name="connsiteY81" fmla="*/ 4142250 h 6858000"/>
              <a:gd name="connsiteX82" fmla="*/ 6042858 w 6568309"/>
              <a:gd name="connsiteY82" fmla="*/ 4329442 h 6858000"/>
              <a:gd name="connsiteX83" fmla="*/ 6034182 w 6568309"/>
              <a:gd name="connsiteY83" fmla="*/ 4456184 h 6858000"/>
              <a:gd name="connsiteX84" fmla="*/ 6029178 w 6568309"/>
              <a:gd name="connsiteY84" fmla="*/ 4468478 h 6858000"/>
              <a:gd name="connsiteX85" fmla="*/ 6029974 w 6568309"/>
              <a:gd name="connsiteY85" fmla="*/ 4469862 h 6858000"/>
              <a:gd name="connsiteX86" fmla="*/ 6028340 w 6568309"/>
              <a:gd name="connsiteY86" fmla="*/ 4483797 h 6858000"/>
              <a:gd name="connsiteX87" fmla="*/ 6025168 w 6568309"/>
              <a:gd name="connsiteY87" fmla="*/ 4487091 h 6858000"/>
              <a:gd name="connsiteX88" fmla="*/ 6023164 w 6568309"/>
              <a:gd name="connsiteY88" fmla="*/ 4496728 h 6858000"/>
              <a:gd name="connsiteX89" fmla="*/ 6016839 w 6568309"/>
              <a:gd name="connsiteY89" fmla="*/ 4515918 h 6858000"/>
              <a:gd name="connsiteX90" fmla="*/ 6017886 w 6568309"/>
              <a:gd name="connsiteY90" fmla="*/ 4519316 h 6858000"/>
              <a:gd name="connsiteX91" fmla="*/ 6011819 w 6568309"/>
              <a:gd name="connsiteY91" fmla="*/ 4547957 h 6858000"/>
              <a:gd name="connsiteX92" fmla="*/ 6012791 w 6568309"/>
              <a:gd name="connsiteY92" fmla="*/ 4548262 h 6858000"/>
              <a:gd name="connsiteX93" fmla="*/ 6015703 w 6568309"/>
              <a:gd name="connsiteY93" fmla="*/ 4555939 h 6858000"/>
              <a:gd name="connsiteX94" fmla="*/ 6018854 w 6568309"/>
              <a:gd name="connsiteY94" fmla="*/ 4570815 h 6858000"/>
              <a:gd name="connsiteX95" fmla="*/ 6033000 w 6568309"/>
              <a:gd name="connsiteY95" fmla="*/ 4633846 h 6858000"/>
              <a:gd name="connsiteX96" fmla="*/ 6032325 w 6568309"/>
              <a:gd name="connsiteY96" fmla="*/ 4639816 h 6858000"/>
              <a:gd name="connsiteX97" fmla="*/ 6032549 w 6568309"/>
              <a:gd name="connsiteY97" fmla="*/ 4639923 h 6858000"/>
              <a:gd name="connsiteX98" fmla="*/ 6032309 w 6568309"/>
              <a:gd name="connsiteY98" fmla="*/ 4646192 h 6858000"/>
              <a:gd name="connsiteX99" fmla="*/ 6031095 w 6568309"/>
              <a:gd name="connsiteY99" fmla="*/ 4650706 h 6858000"/>
              <a:gd name="connsiteX100" fmla="*/ 6029786 w 6568309"/>
              <a:gd name="connsiteY100" fmla="*/ 4662290 h 6858000"/>
              <a:gd name="connsiteX101" fmla="*/ 6030911 w 6568309"/>
              <a:gd name="connsiteY101" fmla="*/ 4666180 h 6858000"/>
              <a:gd name="connsiteX102" fmla="*/ 6033630 w 6568309"/>
              <a:gd name="connsiteY102" fmla="*/ 4667585 h 6858000"/>
              <a:gd name="connsiteX103" fmla="*/ 6033189 w 6568309"/>
              <a:gd name="connsiteY103" fmla="*/ 4668660 h 6858000"/>
              <a:gd name="connsiteX104" fmla="*/ 6038764 w 6568309"/>
              <a:gd name="connsiteY104" fmla="*/ 4689807 h 6858000"/>
              <a:gd name="connsiteX105" fmla="*/ 6042217 w 6568309"/>
              <a:gd name="connsiteY105" fmla="*/ 4737890 h 6858000"/>
              <a:gd name="connsiteX106" fmla="*/ 6040543 w 6568309"/>
              <a:gd name="connsiteY106" fmla="*/ 4765657 h 6858000"/>
              <a:gd name="connsiteX107" fmla="*/ 6039956 w 6568309"/>
              <a:gd name="connsiteY107" fmla="*/ 4841463 h 6858000"/>
              <a:gd name="connsiteX108" fmla="*/ 6057123 w 6568309"/>
              <a:gd name="connsiteY108" fmla="*/ 4969863 h 6858000"/>
              <a:gd name="connsiteX109" fmla="*/ 6055039 w 6568309"/>
              <a:gd name="connsiteY109" fmla="*/ 4974028 h 6858000"/>
              <a:gd name="connsiteX110" fmla="*/ 6053462 w 6568309"/>
              <a:gd name="connsiteY110" fmla="*/ 4980318 h 6858000"/>
              <a:gd name="connsiteX111" fmla="*/ 6053643 w 6568309"/>
              <a:gd name="connsiteY111" fmla="*/ 4980501 h 6858000"/>
              <a:gd name="connsiteX112" fmla="*/ 6051733 w 6568309"/>
              <a:gd name="connsiteY112" fmla="*/ 4986338 h 6858000"/>
              <a:gd name="connsiteX113" fmla="*/ 6049602 w 6568309"/>
              <a:gd name="connsiteY113" fmla="*/ 4991296 h 6858000"/>
              <a:gd name="connsiteX114" fmla="*/ 6075165 w 6568309"/>
              <a:gd name="connsiteY114" fmla="*/ 5076895 h 6858000"/>
              <a:gd name="connsiteX115" fmla="*/ 6073751 w 6568309"/>
              <a:gd name="connsiteY115" fmla="*/ 5081568 h 6858000"/>
              <a:gd name="connsiteX116" fmla="*/ 6073150 w 6568309"/>
              <a:gd name="connsiteY116" fmla="*/ 5088173 h 6858000"/>
              <a:gd name="connsiteX117" fmla="*/ 6073355 w 6568309"/>
              <a:gd name="connsiteY117" fmla="*/ 5088300 h 6858000"/>
              <a:gd name="connsiteX118" fmla="*/ 6072362 w 6568309"/>
              <a:gd name="connsiteY118" fmla="*/ 5094558 h 6858000"/>
              <a:gd name="connsiteX119" fmla="*/ 6064726 w 6568309"/>
              <a:gd name="connsiteY119" fmla="*/ 5125620 h 6858000"/>
              <a:gd name="connsiteX120" fmla="*/ 6065415 w 6568309"/>
              <a:gd name="connsiteY120" fmla="*/ 5268004 h 6858000"/>
              <a:gd name="connsiteX121" fmla="*/ 6066081 w 6568309"/>
              <a:gd name="connsiteY121" fmla="*/ 5269530 h 6858000"/>
              <a:gd name="connsiteX122" fmla="*/ 6043407 w 6568309"/>
              <a:gd name="connsiteY122" fmla="*/ 5390941 h 6858000"/>
              <a:gd name="connsiteX123" fmla="*/ 6025377 w 6568309"/>
              <a:gd name="connsiteY123" fmla="*/ 5539927 h 6858000"/>
              <a:gd name="connsiteX124" fmla="*/ 6010052 w 6568309"/>
              <a:gd name="connsiteY124" fmla="*/ 5791594 h 6858000"/>
              <a:gd name="connsiteX125" fmla="*/ 5994220 w 6568309"/>
              <a:gd name="connsiteY125" fmla="*/ 5855206 h 6858000"/>
              <a:gd name="connsiteX126" fmla="*/ 5982580 w 6568309"/>
              <a:gd name="connsiteY126" fmla="*/ 5873582 h 6858000"/>
              <a:gd name="connsiteX127" fmla="*/ 5983608 w 6568309"/>
              <a:gd name="connsiteY127" fmla="*/ 5876037 h 6858000"/>
              <a:gd name="connsiteX128" fmla="*/ 5983535 w 6568309"/>
              <a:gd name="connsiteY128" fmla="*/ 5886534 h 6858000"/>
              <a:gd name="connsiteX129" fmla="*/ 5988737 w 6568309"/>
              <a:gd name="connsiteY129" fmla="*/ 5888644 h 6858000"/>
              <a:gd name="connsiteX130" fmla="*/ 5992371 w 6568309"/>
              <a:gd name="connsiteY130" fmla="*/ 5903832 h 6858000"/>
              <a:gd name="connsiteX131" fmla="*/ 5990780 w 6568309"/>
              <a:gd name="connsiteY131" fmla="*/ 5923391 h 6858000"/>
              <a:gd name="connsiteX132" fmla="*/ 5993870 w 6568309"/>
              <a:gd name="connsiteY132" fmla="*/ 6013205 h 6858000"/>
              <a:gd name="connsiteX133" fmla="*/ 5997673 w 6568309"/>
              <a:gd name="connsiteY133" fmla="*/ 6074018 h 6858000"/>
              <a:gd name="connsiteX134" fmla="*/ 6014840 w 6568309"/>
              <a:gd name="connsiteY134" fmla="*/ 6130837 h 6858000"/>
              <a:gd name="connsiteX135" fmla="*/ 6010704 w 6568309"/>
              <a:gd name="connsiteY135" fmla="*/ 6152982 h 6858000"/>
              <a:gd name="connsiteX136" fmla="*/ 6038294 w 6568309"/>
              <a:gd name="connsiteY136" fmla="*/ 6221100 h 6858000"/>
              <a:gd name="connsiteX137" fmla="*/ 6052331 w 6568309"/>
              <a:gd name="connsiteY137" fmla="*/ 6287550 h 6858000"/>
              <a:gd name="connsiteX138" fmla="*/ 6074143 w 6568309"/>
              <a:gd name="connsiteY138" fmla="*/ 6401595 h 6858000"/>
              <a:gd name="connsiteX139" fmla="*/ 6060199 w 6568309"/>
              <a:gd name="connsiteY139" fmla="*/ 6487110 h 6858000"/>
              <a:gd name="connsiteX140" fmla="*/ 6081156 w 6568309"/>
              <a:gd name="connsiteY140" fmla="*/ 6588589 h 6858000"/>
              <a:gd name="connsiteX141" fmla="*/ 6114944 w 6568309"/>
              <a:gd name="connsiteY141" fmla="*/ 6769963 h 6858000"/>
              <a:gd name="connsiteX142" fmla="*/ 6128950 w 6568309"/>
              <a:gd name="connsiteY142" fmla="*/ 6835814 h 6858000"/>
              <a:gd name="connsiteX143" fmla="*/ 6132536 w 6568309"/>
              <a:gd name="connsiteY143" fmla="*/ 6858000 h 6858000"/>
              <a:gd name="connsiteX144" fmla="*/ 4789511 w 6568309"/>
              <a:gd name="connsiteY144" fmla="*/ 6858000 h 6858000"/>
              <a:gd name="connsiteX145" fmla="*/ 1866294 w 6568309"/>
              <a:gd name="connsiteY145" fmla="*/ 6858000 h 6858000"/>
              <a:gd name="connsiteX146" fmla="*/ 1705866 w 6568309"/>
              <a:gd name="connsiteY146" fmla="*/ 6858000 h 6858000"/>
              <a:gd name="connsiteX147" fmla="*/ 1343025 w 6568309"/>
              <a:gd name="connsiteY147" fmla="*/ 6858000 h 6858000"/>
              <a:gd name="connsiteX148" fmla="*/ 523269 w 6568309"/>
              <a:gd name="connsiteY148" fmla="*/ 6858000 h 6858000"/>
              <a:gd name="connsiteX149" fmla="*/ 362841 w 6568309"/>
              <a:gd name="connsiteY149" fmla="*/ 6858000 h 6858000"/>
              <a:gd name="connsiteX150" fmla="*/ 0 w 6568309"/>
              <a:gd name="connsiteY15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6568309" h="6858000">
                <a:moveTo>
                  <a:pt x="0" y="0"/>
                </a:moveTo>
                <a:lnTo>
                  <a:pt x="362841" y="0"/>
                </a:lnTo>
                <a:lnTo>
                  <a:pt x="523269" y="0"/>
                </a:lnTo>
                <a:lnTo>
                  <a:pt x="1343025" y="0"/>
                </a:lnTo>
                <a:lnTo>
                  <a:pt x="1705866" y="0"/>
                </a:lnTo>
                <a:lnTo>
                  <a:pt x="1866294" y="0"/>
                </a:lnTo>
                <a:lnTo>
                  <a:pt x="5225154" y="0"/>
                </a:lnTo>
                <a:lnTo>
                  <a:pt x="6568179" y="0"/>
                </a:lnTo>
                <a:lnTo>
                  <a:pt x="6568309" y="1"/>
                </a:lnTo>
                <a:lnTo>
                  <a:pt x="6562951" y="30700"/>
                </a:lnTo>
                <a:cubicBezTo>
                  <a:pt x="6559126" y="84364"/>
                  <a:pt x="6548218" y="241149"/>
                  <a:pt x="6547446" y="310025"/>
                </a:cubicBezTo>
                <a:cubicBezTo>
                  <a:pt x="6550151" y="367544"/>
                  <a:pt x="6557712" y="408251"/>
                  <a:pt x="6558316" y="443960"/>
                </a:cubicBezTo>
                <a:cubicBezTo>
                  <a:pt x="6555224" y="499397"/>
                  <a:pt x="6534767" y="604434"/>
                  <a:pt x="6528896" y="642659"/>
                </a:cubicBezTo>
                <a:cubicBezTo>
                  <a:pt x="6535204" y="657287"/>
                  <a:pt x="6515365" y="658191"/>
                  <a:pt x="6523095" y="673307"/>
                </a:cubicBezTo>
                <a:cubicBezTo>
                  <a:pt x="6523388" y="693769"/>
                  <a:pt x="6506868" y="797295"/>
                  <a:pt x="6496169" y="839641"/>
                </a:cubicBezTo>
                <a:cubicBezTo>
                  <a:pt x="6484119" y="887148"/>
                  <a:pt x="6457817" y="937731"/>
                  <a:pt x="6450789" y="958357"/>
                </a:cubicBezTo>
                <a:cubicBezTo>
                  <a:pt x="6443760" y="978983"/>
                  <a:pt x="6459217" y="936930"/>
                  <a:pt x="6453996" y="963398"/>
                </a:cubicBezTo>
                <a:cubicBezTo>
                  <a:pt x="6448777" y="989867"/>
                  <a:pt x="6425575" y="1087010"/>
                  <a:pt x="6419467" y="1117169"/>
                </a:cubicBezTo>
                <a:cubicBezTo>
                  <a:pt x="6431540" y="1118586"/>
                  <a:pt x="6409651" y="1135372"/>
                  <a:pt x="6417348" y="1144352"/>
                </a:cubicBezTo>
                <a:cubicBezTo>
                  <a:pt x="6424109" y="1150681"/>
                  <a:pt x="6419047" y="1157251"/>
                  <a:pt x="6418473" y="1164484"/>
                </a:cubicBezTo>
                <a:cubicBezTo>
                  <a:pt x="6423767" y="1173524"/>
                  <a:pt x="6413947" y="1205209"/>
                  <a:pt x="6406979" y="1213829"/>
                </a:cubicBezTo>
                <a:cubicBezTo>
                  <a:pt x="6382818" y="1235037"/>
                  <a:pt x="6400452" y="1277327"/>
                  <a:pt x="6381928" y="1294823"/>
                </a:cubicBezTo>
                <a:cubicBezTo>
                  <a:pt x="6379195" y="1300845"/>
                  <a:pt x="6378069" y="1306615"/>
                  <a:pt x="6377948" y="1312193"/>
                </a:cubicBezTo>
                <a:lnTo>
                  <a:pt x="6379894" y="1327626"/>
                </a:lnTo>
                <a:lnTo>
                  <a:pt x="6385024" y="1331644"/>
                </a:lnTo>
                <a:lnTo>
                  <a:pt x="6383696" y="1341276"/>
                </a:lnTo>
                <a:cubicBezTo>
                  <a:pt x="6383952" y="1342166"/>
                  <a:pt x="6384208" y="1343055"/>
                  <a:pt x="6384464" y="1343945"/>
                </a:cubicBezTo>
                <a:cubicBezTo>
                  <a:pt x="6385957" y="1349040"/>
                  <a:pt x="6387253" y="1354080"/>
                  <a:pt x="6387748" y="1359134"/>
                </a:cubicBezTo>
                <a:cubicBezTo>
                  <a:pt x="6384363" y="1373109"/>
                  <a:pt x="6372802" y="1397612"/>
                  <a:pt x="6364157" y="1427803"/>
                </a:cubicBezTo>
                <a:cubicBezTo>
                  <a:pt x="6348141" y="1460349"/>
                  <a:pt x="6348362" y="1505076"/>
                  <a:pt x="6335874" y="1540278"/>
                </a:cubicBezTo>
                <a:lnTo>
                  <a:pt x="6331892" y="1547262"/>
                </a:lnTo>
                <a:lnTo>
                  <a:pt x="6332744" y="1577056"/>
                </a:lnTo>
                <a:cubicBezTo>
                  <a:pt x="6335859" y="1582205"/>
                  <a:pt x="6336674" y="1589568"/>
                  <a:pt x="6333604" y="1595898"/>
                </a:cubicBezTo>
                <a:lnTo>
                  <a:pt x="6324749" y="1703726"/>
                </a:lnTo>
                <a:cubicBezTo>
                  <a:pt x="6324080" y="1739332"/>
                  <a:pt x="6318019" y="1754453"/>
                  <a:pt x="6329594" y="1809535"/>
                </a:cubicBezTo>
                <a:cubicBezTo>
                  <a:pt x="6344930" y="1868036"/>
                  <a:pt x="6323725" y="1952670"/>
                  <a:pt x="6329062" y="2018310"/>
                </a:cubicBezTo>
                <a:cubicBezTo>
                  <a:pt x="6308075" y="2053162"/>
                  <a:pt x="6326925" y="2034561"/>
                  <a:pt x="6321735" y="2071355"/>
                </a:cubicBezTo>
                <a:lnTo>
                  <a:pt x="6322678" y="2141166"/>
                </a:lnTo>
                <a:lnTo>
                  <a:pt x="6321340" y="2154548"/>
                </a:lnTo>
                <a:lnTo>
                  <a:pt x="6316582" y="2158153"/>
                </a:lnTo>
                <a:lnTo>
                  <a:pt x="6311428" y="2178174"/>
                </a:lnTo>
                <a:cubicBezTo>
                  <a:pt x="6310177" y="2185696"/>
                  <a:pt x="6309622" y="2193828"/>
                  <a:pt x="6310192" y="2202858"/>
                </a:cubicBezTo>
                <a:cubicBezTo>
                  <a:pt x="6319667" y="2232772"/>
                  <a:pt x="6296459" y="2283357"/>
                  <a:pt x="6309211" y="2320214"/>
                </a:cubicBezTo>
                <a:cubicBezTo>
                  <a:pt x="6307537" y="2355906"/>
                  <a:pt x="6302490" y="2394678"/>
                  <a:pt x="6300151" y="2417011"/>
                </a:cubicBezTo>
                <a:cubicBezTo>
                  <a:pt x="6292303" y="2426377"/>
                  <a:pt x="6304439" y="2456509"/>
                  <a:pt x="6295176" y="2454207"/>
                </a:cubicBezTo>
                <a:cubicBezTo>
                  <a:pt x="6299335" y="2464947"/>
                  <a:pt x="6297305" y="2476105"/>
                  <a:pt x="6293727" y="2487203"/>
                </a:cubicBezTo>
                <a:lnTo>
                  <a:pt x="6285477" y="2512282"/>
                </a:lnTo>
                <a:cubicBezTo>
                  <a:pt x="6285720" y="2512961"/>
                  <a:pt x="6285962" y="2513640"/>
                  <a:pt x="6286205" y="2514318"/>
                </a:cubicBezTo>
                <a:cubicBezTo>
                  <a:pt x="6292347" y="2534324"/>
                  <a:pt x="6298487" y="2554328"/>
                  <a:pt x="6304629" y="2574334"/>
                </a:cubicBezTo>
                <a:lnTo>
                  <a:pt x="6303842" y="2579877"/>
                </a:lnTo>
                <a:cubicBezTo>
                  <a:pt x="6303729" y="2585644"/>
                  <a:pt x="6304006" y="2603388"/>
                  <a:pt x="6303953" y="2608928"/>
                </a:cubicBezTo>
                <a:lnTo>
                  <a:pt x="6303530" y="2613111"/>
                </a:lnTo>
                <a:lnTo>
                  <a:pt x="6297474" y="2621996"/>
                </a:lnTo>
                <a:lnTo>
                  <a:pt x="6299263" y="2634265"/>
                </a:lnTo>
                <a:lnTo>
                  <a:pt x="6293065" y="2647237"/>
                </a:lnTo>
                <a:cubicBezTo>
                  <a:pt x="6294685" y="2648158"/>
                  <a:pt x="6296180" y="2649356"/>
                  <a:pt x="6297496" y="2650786"/>
                </a:cubicBezTo>
                <a:lnTo>
                  <a:pt x="6301708" y="2661993"/>
                </a:lnTo>
                <a:lnTo>
                  <a:pt x="6295884" y="2670949"/>
                </a:lnTo>
                <a:cubicBezTo>
                  <a:pt x="6304913" y="2672007"/>
                  <a:pt x="6294429" y="2681695"/>
                  <a:pt x="6291714" y="2690255"/>
                </a:cubicBezTo>
                <a:lnTo>
                  <a:pt x="6292327" y="2695683"/>
                </a:lnTo>
                <a:lnTo>
                  <a:pt x="6284410" y="2713964"/>
                </a:lnTo>
                <a:lnTo>
                  <a:pt x="6280410" y="2730175"/>
                </a:lnTo>
                <a:lnTo>
                  <a:pt x="6288082" y="2763497"/>
                </a:lnTo>
                <a:lnTo>
                  <a:pt x="6260924" y="3051539"/>
                </a:lnTo>
                <a:cubicBezTo>
                  <a:pt x="6251455" y="3165645"/>
                  <a:pt x="6222174" y="3216611"/>
                  <a:pt x="6210151" y="3335396"/>
                </a:cubicBezTo>
                <a:lnTo>
                  <a:pt x="6212034" y="3456509"/>
                </a:lnTo>
                <a:lnTo>
                  <a:pt x="6197490" y="3531827"/>
                </a:lnTo>
                <a:lnTo>
                  <a:pt x="6208018" y="3570877"/>
                </a:lnTo>
                <a:lnTo>
                  <a:pt x="6205920" y="3583849"/>
                </a:lnTo>
                <a:lnTo>
                  <a:pt x="6199616" y="3592763"/>
                </a:lnTo>
                <a:cubicBezTo>
                  <a:pt x="6191839" y="3613948"/>
                  <a:pt x="6196204" y="3641245"/>
                  <a:pt x="6181288" y="3653485"/>
                </a:cubicBezTo>
                <a:cubicBezTo>
                  <a:pt x="6178087" y="3659316"/>
                  <a:pt x="6176516" y="3664985"/>
                  <a:pt x="6175963" y="3670528"/>
                </a:cubicBezTo>
                <a:lnTo>
                  <a:pt x="6176722" y="3685990"/>
                </a:lnTo>
                <a:lnTo>
                  <a:pt x="6181549" y="3690283"/>
                </a:lnTo>
                <a:lnTo>
                  <a:pt x="6179476" y="3699787"/>
                </a:lnTo>
                <a:cubicBezTo>
                  <a:pt x="6179664" y="3700686"/>
                  <a:pt x="6179852" y="3701586"/>
                  <a:pt x="6180040" y="3702486"/>
                </a:cubicBezTo>
                <a:cubicBezTo>
                  <a:pt x="6181140" y="3707637"/>
                  <a:pt x="6182047" y="3712728"/>
                  <a:pt x="6182155" y="3717784"/>
                </a:cubicBezTo>
                <a:cubicBezTo>
                  <a:pt x="6156678" y="3711701"/>
                  <a:pt x="6178864" y="3759789"/>
                  <a:pt x="6158980" y="3746229"/>
                </a:cubicBezTo>
                <a:cubicBezTo>
                  <a:pt x="6144630" y="3780750"/>
                  <a:pt x="6117520" y="3867558"/>
                  <a:pt x="6096049" y="3924910"/>
                </a:cubicBezTo>
                <a:lnTo>
                  <a:pt x="6069712" y="3989353"/>
                </a:lnTo>
                <a:lnTo>
                  <a:pt x="6067330" y="4033899"/>
                </a:lnTo>
                <a:cubicBezTo>
                  <a:pt x="6065506" y="4070470"/>
                  <a:pt x="6063599" y="4110146"/>
                  <a:pt x="6061081" y="4142250"/>
                </a:cubicBezTo>
                <a:cubicBezTo>
                  <a:pt x="6055260" y="4200007"/>
                  <a:pt x="6045907" y="4278998"/>
                  <a:pt x="6042858" y="4329442"/>
                </a:cubicBezTo>
                <a:cubicBezTo>
                  <a:pt x="6038376" y="4381764"/>
                  <a:pt x="6036461" y="4433012"/>
                  <a:pt x="6034182" y="4456184"/>
                </a:cubicBezTo>
                <a:lnTo>
                  <a:pt x="6029178" y="4468478"/>
                </a:lnTo>
                <a:lnTo>
                  <a:pt x="6029974" y="4469862"/>
                </a:lnTo>
                <a:cubicBezTo>
                  <a:pt x="6031287" y="4476321"/>
                  <a:pt x="6030316" y="4480555"/>
                  <a:pt x="6028340" y="4483797"/>
                </a:cubicBezTo>
                <a:lnTo>
                  <a:pt x="6025168" y="4487091"/>
                </a:lnTo>
                <a:lnTo>
                  <a:pt x="6023164" y="4496728"/>
                </a:lnTo>
                <a:lnTo>
                  <a:pt x="6016839" y="4515918"/>
                </a:lnTo>
                <a:cubicBezTo>
                  <a:pt x="6017189" y="4517049"/>
                  <a:pt x="6017537" y="4518182"/>
                  <a:pt x="6017886" y="4519316"/>
                </a:cubicBezTo>
                <a:lnTo>
                  <a:pt x="6011819" y="4547957"/>
                </a:lnTo>
                <a:lnTo>
                  <a:pt x="6012791" y="4548262"/>
                </a:lnTo>
                <a:cubicBezTo>
                  <a:pt x="6014837" y="4549595"/>
                  <a:pt x="6016087" y="4551811"/>
                  <a:pt x="6015703" y="4555939"/>
                </a:cubicBezTo>
                <a:cubicBezTo>
                  <a:pt x="6031790" y="4548276"/>
                  <a:pt x="6021405" y="4557977"/>
                  <a:pt x="6018854" y="4570815"/>
                </a:cubicBezTo>
                <a:cubicBezTo>
                  <a:pt x="6021736" y="4583801"/>
                  <a:pt x="6030754" y="4622347"/>
                  <a:pt x="6033000" y="4633846"/>
                </a:cubicBezTo>
                <a:lnTo>
                  <a:pt x="6032325" y="4639816"/>
                </a:lnTo>
                <a:lnTo>
                  <a:pt x="6032549" y="4639923"/>
                </a:lnTo>
                <a:cubicBezTo>
                  <a:pt x="6032911" y="4641190"/>
                  <a:pt x="6032878" y="4643141"/>
                  <a:pt x="6032309" y="4646192"/>
                </a:cubicBezTo>
                <a:lnTo>
                  <a:pt x="6031095" y="4650706"/>
                </a:lnTo>
                <a:lnTo>
                  <a:pt x="6029786" y="4662290"/>
                </a:lnTo>
                <a:cubicBezTo>
                  <a:pt x="6030161" y="4663587"/>
                  <a:pt x="6030536" y="4664883"/>
                  <a:pt x="6030911" y="4666180"/>
                </a:cubicBezTo>
                <a:lnTo>
                  <a:pt x="6033630" y="4667585"/>
                </a:lnTo>
                <a:lnTo>
                  <a:pt x="6033189" y="4668660"/>
                </a:lnTo>
                <a:cubicBezTo>
                  <a:pt x="6027286" y="4676831"/>
                  <a:pt x="6019767" y="4679345"/>
                  <a:pt x="6038764" y="4689807"/>
                </a:cubicBezTo>
                <a:cubicBezTo>
                  <a:pt x="6028616" y="4708535"/>
                  <a:pt x="6040474" y="4712235"/>
                  <a:pt x="6042217" y="4737890"/>
                </a:cubicBezTo>
                <a:cubicBezTo>
                  <a:pt x="6033362" y="4748600"/>
                  <a:pt x="6035273" y="4757223"/>
                  <a:pt x="6040543" y="4765657"/>
                </a:cubicBezTo>
                <a:cubicBezTo>
                  <a:pt x="6034416" y="4790618"/>
                  <a:pt x="6040696" y="4813399"/>
                  <a:pt x="6039956" y="4841463"/>
                </a:cubicBezTo>
                <a:lnTo>
                  <a:pt x="6057123" y="4969863"/>
                </a:lnTo>
                <a:lnTo>
                  <a:pt x="6055039" y="4974028"/>
                </a:lnTo>
                <a:cubicBezTo>
                  <a:pt x="6053860" y="4976933"/>
                  <a:pt x="6053409" y="4978909"/>
                  <a:pt x="6053462" y="4980318"/>
                </a:cubicBezTo>
                <a:lnTo>
                  <a:pt x="6053643" y="4980501"/>
                </a:lnTo>
                <a:lnTo>
                  <a:pt x="6051733" y="4986338"/>
                </a:lnTo>
                <a:lnTo>
                  <a:pt x="6049602" y="4991296"/>
                </a:lnTo>
                <a:cubicBezTo>
                  <a:pt x="6058123" y="5019829"/>
                  <a:pt x="6066643" y="5048361"/>
                  <a:pt x="6075165" y="5076895"/>
                </a:cubicBezTo>
                <a:lnTo>
                  <a:pt x="6073751" y="5081568"/>
                </a:lnTo>
                <a:cubicBezTo>
                  <a:pt x="6073034" y="5084748"/>
                  <a:pt x="6072888" y="5086810"/>
                  <a:pt x="6073150" y="5088173"/>
                </a:cubicBezTo>
                <a:lnTo>
                  <a:pt x="6073355" y="5088300"/>
                </a:lnTo>
                <a:lnTo>
                  <a:pt x="6072362" y="5094558"/>
                </a:lnTo>
                <a:cubicBezTo>
                  <a:pt x="6070184" y="5105196"/>
                  <a:pt x="6067588" y="5115626"/>
                  <a:pt x="6064726" y="5125620"/>
                </a:cubicBezTo>
                <a:cubicBezTo>
                  <a:pt x="6063568" y="5154527"/>
                  <a:pt x="6065189" y="5244020"/>
                  <a:pt x="6065415" y="5268004"/>
                </a:cubicBezTo>
                <a:cubicBezTo>
                  <a:pt x="6065637" y="5268513"/>
                  <a:pt x="6065860" y="5269021"/>
                  <a:pt x="6066081" y="5269530"/>
                </a:cubicBezTo>
                <a:lnTo>
                  <a:pt x="6043407" y="5390941"/>
                </a:lnTo>
                <a:cubicBezTo>
                  <a:pt x="6032545" y="5438194"/>
                  <a:pt x="6020942" y="5465286"/>
                  <a:pt x="6025377" y="5539927"/>
                </a:cubicBezTo>
                <a:cubicBezTo>
                  <a:pt x="6019787" y="5610775"/>
                  <a:pt x="6013913" y="5740573"/>
                  <a:pt x="6010052" y="5791594"/>
                </a:cubicBezTo>
                <a:cubicBezTo>
                  <a:pt x="5989401" y="5787060"/>
                  <a:pt x="6018524" y="5849672"/>
                  <a:pt x="5994220" y="5855206"/>
                </a:cubicBezTo>
                <a:cubicBezTo>
                  <a:pt x="5995282" y="5860240"/>
                  <a:pt x="5980598" y="5868910"/>
                  <a:pt x="5982580" y="5873582"/>
                </a:cubicBezTo>
                <a:cubicBezTo>
                  <a:pt x="5982922" y="5874401"/>
                  <a:pt x="5983265" y="5875218"/>
                  <a:pt x="5983608" y="5876037"/>
                </a:cubicBezTo>
                <a:lnTo>
                  <a:pt x="5983535" y="5886534"/>
                </a:lnTo>
                <a:lnTo>
                  <a:pt x="5988737" y="5888644"/>
                </a:lnTo>
                <a:cubicBezTo>
                  <a:pt x="5989948" y="5893707"/>
                  <a:pt x="5991159" y="5898769"/>
                  <a:pt x="5992371" y="5903832"/>
                </a:cubicBezTo>
                <a:cubicBezTo>
                  <a:pt x="5992924" y="5909651"/>
                  <a:pt x="5992578" y="5916068"/>
                  <a:pt x="5990780" y="5923391"/>
                </a:cubicBezTo>
                <a:cubicBezTo>
                  <a:pt x="5975822" y="5948880"/>
                  <a:pt x="6013580" y="5981626"/>
                  <a:pt x="5993870" y="6013205"/>
                </a:cubicBezTo>
                <a:cubicBezTo>
                  <a:pt x="5988486" y="6024901"/>
                  <a:pt x="5991718" y="6066777"/>
                  <a:pt x="5997673" y="6074018"/>
                </a:cubicBezTo>
                <a:cubicBezTo>
                  <a:pt x="5998007" y="6081731"/>
                  <a:pt x="6007861" y="6126985"/>
                  <a:pt x="6014840" y="6130837"/>
                </a:cubicBezTo>
                <a:cubicBezTo>
                  <a:pt x="6022998" y="6137057"/>
                  <a:pt x="5999420" y="6156330"/>
                  <a:pt x="6010704" y="6152982"/>
                </a:cubicBezTo>
                <a:cubicBezTo>
                  <a:pt x="6008682" y="6186619"/>
                  <a:pt x="6039938" y="6191636"/>
                  <a:pt x="6038294" y="6221100"/>
                </a:cubicBezTo>
                <a:cubicBezTo>
                  <a:pt x="6039643" y="6222126"/>
                  <a:pt x="6046356" y="6257468"/>
                  <a:pt x="6052331" y="6287550"/>
                </a:cubicBezTo>
                <a:cubicBezTo>
                  <a:pt x="6058307" y="6317632"/>
                  <a:pt x="6082079" y="6391312"/>
                  <a:pt x="6074143" y="6401595"/>
                </a:cubicBezTo>
                <a:cubicBezTo>
                  <a:pt x="6074931" y="6423902"/>
                  <a:pt x="6059614" y="6432919"/>
                  <a:pt x="6060199" y="6487110"/>
                </a:cubicBezTo>
                <a:cubicBezTo>
                  <a:pt x="6075583" y="6574474"/>
                  <a:pt x="6076150" y="6553611"/>
                  <a:pt x="6081156" y="6588589"/>
                </a:cubicBezTo>
                <a:cubicBezTo>
                  <a:pt x="6102088" y="6637976"/>
                  <a:pt x="6067660" y="6687723"/>
                  <a:pt x="6114944" y="6769963"/>
                </a:cubicBezTo>
                <a:cubicBezTo>
                  <a:pt x="6130462" y="6819284"/>
                  <a:pt x="6119243" y="6817955"/>
                  <a:pt x="6128950" y="6835814"/>
                </a:cubicBezTo>
                <a:lnTo>
                  <a:pt x="6132536" y="6858000"/>
                </a:lnTo>
                <a:lnTo>
                  <a:pt x="4789511" y="6858000"/>
                </a:lnTo>
                <a:lnTo>
                  <a:pt x="1866294" y="6858000"/>
                </a:lnTo>
                <a:lnTo>
                  <a:pt x="1705866" y="6858000"/>
                </a:lnTo>
                <a:lnTo>
                  <a:pt x="1343025" y="6858000"/>
                </a:lnTo>
                <a:lnTo>
                  <a:pt x="523269" y="6858000"/>
                </a:lnTo>
                <a:lnTo>
                  <a:pt x="362841"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3A9687B-E537-49C9-A6C3-A1D1BAAA24A5}"/>
              </a:ext>
            </a:extLst>
          </p:cNvPr>
          <p:cNvSpPr>
            <a:spLocks noGrp="1"/>
          </p:cNvSpPr>
          <p:nvPr>
            <p:ph type="title"/>
          </p:nvPr>
        </p:nvSpPr>
        <p:spPr>
          <a:xfrm>
            <a:off x="1137034" y="609600"/>
            <a:ext cx="4784796" cy="1330840"/>
          </a:xfrm>
        </p:spPr>
        <p:txBody>
          <a:bodyPr vert="horz" lIns="91440" tIns="45720" rIns="91440" bIns="45720" rtlCol="0" anchor="ctr">
            <a:normAutofit/>
          </a:bodyPr>
          <a:lstStyle/>
          <a:p>
            <a:r>
              <a:rPr lang="en-US" altLang="en-US" sz="2100" kern="1200">
                <a:solidFill>
                  <a:schemeClr val="tx1"/>
                </a:solidFill>
                <a:latin typeface="+mj-lt"/>
                <a:ea typeface="+mj-ea"/>
                <a:cs typeface="+mj-cs"/>
              </a:rPr>
              <a:t>Middle East is not one country or one religion or one culture or one history.  </a:t>
            </a:r>
            <a:br>
              <a:rPr lang="en-US" altLang="en-US" sz="2100" b="1" kern="1200">
                <a:solidFill>
                  <a:schemeClr val="tx1"/>
                </a:solidFill>
                <a:latin typeface="+mj-lt"/>
                <a:ea typeface="+mj-ea"/>
                <a:cs typeface="+mj-cs"/>
              </a:rPr>
            </a:br>
            <a:endParaRPr lang="en-US" sz="2100" b="1" kern="1200">
              <a:solidFill>
                <a:schemeClr val="tx1"/>
              </a:solidFill>
              <a:latin typeface="+mj-lt"/>
              <a:ea typeface="+mj-ea"/>
              <a:cs typeface="+mj-cs"/>
            </a:endParaRPr>
          </a:p>
        </p:txBody>
      </p:sp>
      <p:sp>
        <p:nvSpPr>
          <p:cNvPr id="3" name="Content Placeholder 2">
            <a:extLst>
              <a:ext uri="{FF2B5EF4-FFF2-40B4-BE49-F238E27FC236}">
                <a16:creationId xmlns:a16="http://schemas.microsoft.com/office/drawing/2014/main" id="{1114C78F-E295-45AB-B920-D3A97A2BFE69}"/>
              </a:ext>
            </a:extLst>
          </p:cNvPr>
          <p:cNvSpPr>
            <a:spLocks noGrp="1"/>
          </p:cNvSpPr>
          <p:nvPr>
            <p:ph idx="1"/>
          </p:nvPr>
        </p:nvSpPr>
        <p:spPr>
          <a:xfrm>
            <a:off x="220559" y="1663382"/>
            <a:ext cx="5936707" cy="4439306"/>
          </a:xfrm>
        </p:spPr>
        <p:txBody>
          <a:bodyPr vert="horz" lIns="91440" tIns="45720" rIns="91440" bIns="45720" rtlCol="0">
            <a:normAutofit fontScale="92500" lnSpcReduction="10000"/>
          </a:bodyPr>
          <a:lstStyle/>
          <a:p>
            <a:pPr>
              <a:spcBef>
                <a:spcPct val="0"/>
              </a:spcBef>
            </a:pPr>
            <a:r>
              <a:rPr lang="en-US" altLang="en-US" sz="1800" dirty="0">
                <a:solidFill>
                  <a:schemeClr val="tx1"/>
                </a:solidFill>
                <a:latin typeface="+mn-lt"/>
                <a:cs typeface="+mn-cs"/>
              </a:rPr>
              <a:t>Different languages from Arabic to English, French, Farsi ,Urdu, Turkish </a:t>
            </a:r>
            <a:r>
              <a:rPr lang="en-US" altLang="en-US" sz="1800" dirty="0" err="1">
                <a:solidFill>
                  <a:schemeClr val="tx1"/>
                </a:solidFill>
                <a:latin typeface="+mn-lt"/>
                <a:cs typeface="+mn-cs"/>
              </a:rPr>
              <a:t>etc</a:t>
            </a:r>
            <a:endParaRPr lang="en-US" altLang="en-US" sz="1800" dirty="0">
              <a:solidFill>
                <a:schemeClr val="tx1"/>
              </a:solidFill>
              <a:latin typeface="+mn-lt"/>
              <a:cs typeface="+mn-cs"/>
            </a:endParaRPr>
          </a:p>
          <a:p>
            <a:pPr marL="0" indent="0">
              <a:spcBef>
                <a:spcPct val="0"/>
              </a:spcBef>
              <a:buNone/>
            </a:pPr>
            <a:endParaRPr lang="en-US" altLang="en-US" sz="1800" dirty="0">
              <a:solidFill>
                <a:schemeClr val="tx1"/>
              </a:solidFill>
              <a:latin typeface="+mn-lt"/>
              <a:cs typeface="+mn-cs"/>
            </a:endParaRPr>
          </a:p>
          <a:p>
            <a:pPr>
              <a:spcBef>
                <a:spcPct val="0"/>
              </a:spcBef>
            </a:pPr>
            <a:r>
              <a:rPr lang="en-US" altLang="en-US" sz="1800" dirty="0">
                <a:solidFill>
                  <a:schemeClr val="tx1"/>
                </a:solidFill>
                <a:latin typeface="+mn-lt"/>
                <a:cs typeface="+mn-cs"/>
              </a:rPr>
              <a:t> Different political systems </a:t>
            </a:r>
          </a:p>
          <a:p>
            <a:pPr>
              <a:spcBef>
                <a:spcPct val="0"/>
              </a:spcBef>
            </a:pPr>
            <a:endParaRPr lang="en-US" altLang="en-US" sz="1800" dirty="0">
              <a:solidFill>
                <a:schemeClr val="tx1"/>
              </a:solidFill>
              <a:latin typeface="+mn-lt"/>
              <a:cs typeface="+mn-cs"/>
            </a:endParaRPr>
          </a:p>
          <a:p>
            <a:pPr>
              <a:spcBef>
                <a:spcPct val="0"/>
              </a:spcBef>
            </a:pPr>
            <a:r>
              <a:rPr lang="en-US" altLang="en-US" sz="1800" dirty="0">
                <a:solidFill>
                  <a:schemeClr val="tx1"/>
                </a:solidFill>
                <a:latin typeface="+mn-lt"/>
                <a:cs typeface="+mn-cs"/>
              </a:rPr>
              <a:t> Different Wealth levels </a:t>
            </a:r>
          </a:p>
          <a:p>
            <a:pPr marL="0" indent="0">
              <a:spcBef>
                <a:spcPct val="0"/>
              </a:spcBef>
              <a:buNone/>
            </a:pPr>
            <a:endParaRPr lang="en-US" altLang="en-US" sz="1800" dirty="0">
              <a:solidFill>
                <a:schemeClr val="tx1"/>
              </a:solidFill>
              <a:latin typeface="+mn-lt"/>
              <a:cs typeface="+mn-cs"/>
            </a:endParaRPr>
          </a:p>
          <a:p>
            <a:pPr>
              <a:spcBef>
                <a:spcPct val="0"/>
              </a:spcBef>
            </a:pPr>
            <a:r>
              <a:rPr lang="en-US" altLang="en-US" sz="1800" dirty="0">
                <a:solidFill>
                  <a:schemeClr val="tx1"/>
                </a:solidFill>
                <a:latin typeface="+mn-lt"/>
                <a:cs typeface="+mn-cs"/>
              </a:rPr>
              <a:t> Different Economies based on Oil, Gas, Tourism and Aid</a:t>
            </a:r>
          </a:p>
          <a:p>
            <a:pPr marL="0" indent="0">
              <a:spcBef>
                <a:spcPct val="0"/>
              </a:spcBef>
              <a:buNone/>
            </a:pPr>
            <a:endParaRPr lang="en-US" altLang="en-US" sz="1800" dirty="0">
              <a:solidFill>
                <a:schemeClr val="tx1"/>
              </a:solidFill>
              <a:latin typeface="+mn-lt"/>
              <a:cs typeface="+mn-cs"/>
            </a:endParaRPr>
          </a:p>
          <a:p>
            <a:pPr>
              <a:spcBef>
                <a:spcPct val="0"/>
              </a:spcBef>
            </a:pPr>
            <a:r>
              <a:rPr lang="en-US" altLang="en-US" sz="1800" dirty="0">
                <a:solidFill>
                  <a:schemeClr val="tx1"/>
                </a:solidFill>
                <a:latin typeface="+mn-lt"/>
                <a:cs typeface="+mn-cs"/>
              </a:rPr>
              <a:t> Different country history from ex colonies to ex communist</a:t>
            </a:r>
          </a:p>
          <a:p>
            <a:pPr>
              <a:spcBef>
                <a:spcPct val="0"/>
              </a:spcBef>
            </a:pPr>
            <a:endParaRPr lang="en-US" altLang="en-US" sz="1800" dirty="0">
              <a:solidFill>
                <a:schemeClr val="tx1"/>
              </a:solidFill>
              <a:latin typeface="+mn-lt"/>
              <a:cs typeface="+mn-cs"/>
            </a:endParaRPr>
          </a:p>
          <a:p>
            <a:pPr>
              <a:spcBef>
                <a:spcPct val="0"/>
              </a:spcBef>
            </a:pPr>
            <a:r>
              <a:rPr lang="en-US" altLang="en-US" sz="1800" dirty="0">
                <a:solidFill>
                  <a:schemeClr val="tx1"/>
                </a:solidFill>
                <a:latin typeface="+mn-lt"/>
                <a:cs typeface="+mn-cs"/>
              </a:rPr>
              <a:t>   Kingdoms, revolutions , various struggles and causes </a:t>
            </a:r>
            <a:r>
              <a:rPr lang="en-US" altLang="en-US" sz="1800" dirty="0" err="1">
                <a:solidFill>
                  <a:schemeClr val="tx1"/>
                </a:solidFill>
                <a:latin typeface="+mn-lt"/>
                <a:cs typeface="+mn-cs"/>
              </a:rPr>
              <a:t>etc</a:t>
            </a:r>
            <a:endParaRPr lang="en-US" altLang="en-US" sz="1800" dirty="0">
              <a:solidFill>
                <a:schemeClr val="tx1"/>
              </a:solidFill>
              <a:latin typeface="+mn-lt"/>
              <a:cs typeface="+mn-cs"/>
            </a:endParaRPr>
          </a:p>
          <a:p>
            <a:pPr marL="0" indent="0">
              <a:spcBef>
                <a:spcPct val="0"/>
              </a:spcBef>
              <a:buNone/>
            </a:pPr>
            <a:endParaRPr lang="en-US" altLang="en-US" sz="1800" dirty="0">
              <a:solidFill>
                <a:schemeClr val="tx1"/>
              </a:solidFill>
              <a:latin typeface="+mn-lt"/>
              <a:cs typeface="+mn-cs"/>
            </a:endParaRPr>
          </a:p>
          <a:p>
            <a:pPr>
              <a:spcBef>
                <a:spcPct val="0"/>
              </a:spcBef>
            </a:pPr>
            <a:r>
              <a:rPr lang="en-US" altLang="en-US" sz="1800" dirty="0">
                <a:solidFill>
                  <a:schemeClr val="tx1"/>
                </a:solidFill>
                <a:latin typeface="+mn-lt"/>
                <a:cs typeface="+mn-cs"/>
              </a:rPr>
              <a:t> Different religions from Sunni &amp; </a:t>
            </a:r>
            <a:r>
              <a:rPr lang="en-US" altLang="en-US" sz="1800" dirty="0" err="1">
                <a:solidFill>
                  <a:schemeClr val="tx1"/>
                </a:solidFill>
                <a:latin typeface="+mn-lt"/>
                <a:cs typeface="+mn-cs"/>
              </a:rPr>
              <a:t>Shiaa</a:t>
            </a:r>
            <a:r>
              <a:rPr lang="en-US" altLang="en-US" sz="1800" dirty="0">
                <a:solidFill>
                  <a:schemeClr val="tx1"/>
                </a:solidFill>
                <a:latin typeface="+mn-lt"/>
                <a:cs typeface="+mn-cs"/>
              </a:rPr>
              <a:t> Muslims, Christians of various denominations, </a:t>
            </a:r>
            <a:r>
              <a:rPr lang="en-US" altLang="en-US" sz="1800" dirty="0" err="1">
                <a:solidFill>
                  <a:schemeClr val="tx1"/>
                </a:solidFill>
                <a:latin typeface="+mn-lt"/>
                <a:cs typeface="+mn-cs"/>
              </a:rPr>
              <a:t>Druz</a:t>
            </a:r>
            <a:r>
              <a:rPr lang="en-US" altLang="en-US" sz="1800" dirty="0">
                <a:solidFill>
                  <a:schemeClr val="tx1"/>
                </a:solidFill>
                <a:latin typeface="+mn-lt"/>
                <a:cs typeface="+mn-cs"/>
              </a:rPr>
              <a:t>, </a:t>
            </a:r>
            <a:r>
              <a:rPr lang="en-US" altLang="en-US" sz="1800" dirty="0" err="1">
                <a:solidFill>
                  <a:schemeClr val="tx1"/>
                </a:solidFill>
                <a:latin typeface="+mn-lt"/>
                <a:cs typeface="+mn-cs"/>
              </a:rPr>
              <a:t>Qobtis</a:t>
            </a:r>
            <a:r>
              <a:rPr lang="en-US" altLang="en-US" sz="1800" dirty="0">
                <a:solidFill>
                  <a:schemeClr val="tx1"/>
                </a:solidFill>
                <a:latin typeface="+mn-lt"/>
                <a:cs typeface="+mn-cs"/>
              </a:rPr>
              <a:t> , </a:t>
            </a:r>
            <a:r>
              <a:rPr lang="en-US" altLang="en-US" sz="1800" dirty="0" err="1">
                <a:solidFill>
                  <a:schemeClr val="tx1"/>
                </a:solidFill>
                <a:latin typeface="+mn-lt"/>
                <a:cs typeface="+mn-cs"/>
              </a:rPr>
              <a:t>etc</a:t>
            </a:r>
            <a:r>
              <a:rPr lang="en-US" altLang="en-US" sz="1800" dirty="0">
                <a:solidFill>
                  <a:schemeClr val="tx1"/>
                </a:solidFill>
                <a:latin typeface="+mn-lt"/>
                <a:cs typeface="+mn-cs"/>
              </a:rPr>
              <a:t> </a:t>
            </a:r>
          </a:p>
          <a:p>
            <a:pPr marL="0" indent="0">
              <a:spcBef>
                <a:spcPct val="0"/>
              </a:spcBef>
              <a:buNone/>
            </a:pPr>
            <a:endParaRPr lang="en-US" altLang="en-US" sz="1800" dirty="0">
              <a:solidFill>
                <a:schemeClr val="tx1"/>
              </a:solidFill>
              <a:latin typeface="+mn-lt"/>
              <a:cs typeface="+mn-cs"/>
            </a:endParaRPr>
          </a:p>
          <a:p>
            <a:pPr>
              <a:spcBef>
                <a:spcPct val="0"/>
              </a:spcBef>
            </a:pPr>
            <a:r>
              <a:rPr lang="en-US" altLang="en-US" sz="1800" dirty="0">
                <a:solidFill>
                  <a:schemeClr val="tx1"/>
                </a:solidFill>
                <a:latin typeface="+mn-lt"/>
                <a:cs typeface="+mn-cs"/>
              </a:rPr>
              <a:t> Different cultures from Arabic , Turkish, Kurdish , </a:t>
            </a:r>
            <a:r>
              <a:rPr lang="en-US" altLang="en-US" sz="1800" dirty="0" err="1">
                <a:solidFill>
                  <a:schemeClr val="tx1"/>
                </a:solidFill>
                <a:latin typeface="+mn-lt"/>
                <a:cs typeface="+mn-cs"/>
              </a:rPr>
              <a:t>Burburs</a:t>
            </a:r>
            <a:r>
              <a:rPr lang="en-US" altLang="en-US" sz="1800" dirty="0">
                <a:solidFill>
                  <a:schemeClr val="tx1"/>
                </a:solidFill>
                <a:latin typeface="+mn-lt"/>
                <a:cs typeface="+mn-cs"/>
              </a:rPr>
              <a:t>, </a:t>
            </a:r>
            <a:r>
              <a:rPr lang="en-US" altLang="en-US" sz="1800" dirty="0" err="1">
                <a:solidFill>
                  <a:schemeClr val="tx1"/>
                </a:solidFill>
                <a:latin typeface="+mn-lt"/>
                <a:cs typeface="+mn-cs"/>
              </a:rPr>
              <a:t>etc</a:t>
            </a:r>
            <a:endParaRPr lang="en-US" altLang="en-US" sz="1800" dirty="0">
              <a:solidFill>
                <a:schemeClr val="tx1"/>
              </a:solidFill>
              <a:latin typeface="+mn-lt"/>
              <a:cs typeface="+mn-cs"/>
            </a:endParaRPr>
          </a:p>
          <a:p>
            <a:pPr marL="0" indent="0">
              <a:buNone/>
            </a:pPr>
            <a:endParaRPr lang="en-US" sz="1600" dirty="0">
              <a:solidFill>
                <a:schemeClr val="tx1"/>
              </a:solidFill>
              <a:latin typeface="+mn-lt"/>
              <a:cs typeface="+mn-cs"/>
            </a:endParaRPr>
          </a:p>
        </p:txBody>
      </p:sp>
      <p:pic>
        <p:nvPicPr>
          <p:cNvPr id="2050" name="Picture 2" descr="Greater Middle East, Official State Languages : MapFans">
            <a:extLst>
              <a:ext uri="{FF2B5EF4-FFF2-40B4-BE49-F238E27FC236}">
                <a16:creationId xmlns:a16="http://schemas.microsoft.com/office/drawing/2014/main" id="{F54EF88B-53C6-6662-5B7E-FE500155C08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880610" y="1929982"/>
            <a:ext cx="4737650" cy="3020251"/>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a:extLst>
              <a:ext uri="{FF2B5EF4-FFF2-40B4-BE49-F238E27FC236}">
                <a16:creationId xmlns:a16="http://schemas.microsoft.com/office/drawing/2014/main" id="{F3BC60AC-4F6C-4AE9-A778-35C63858C155}"/>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pPr>
            <a:fld id="{C738B136-3CC4-448D-A6F6-1CB1B7627108}" type="datetime1">
              <a:rPr lang="en-US" sz="1000" smtClean="0"/>
              <a:pPr>
                <a:spcAft>
                  <a:spcPts val="600"/>
                </a:spcAft>
              </a:pPr>
              <a:t>7/26/2024</a:t>
            </a:fld>
            <a:endParaRPr lang="en-US" sz="1000"/>
          </a:p>
        </p:txBody>
      </p:sp>
    </p:spTree>
    <p:extLst>
      <p:ext uri="{BB962C8B-B14F-4D97-AF65-F5344CB8AC3E}">
        <p14:creationId xmlns:p14="http://schemas.microsoft.com/office/powerpoint/2010/main" val="905347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05" name="Rectangle 3104">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244D7D-C33C-435A-AFBD-7255ADD27FB3}"/>
              </a:ext>
            </a:extLst>
          </p:cNvPr>
          <p:cNvSpPr>
            <a:spLocks noGrp="1"/>
          </p:cNvSpPr>
          <p:nvPr>
            <p:ph type="title"/>
          </p:nvPr>
        </p:nvSpPr>
        <p:spPr>
          <a:xfrm>
            <a:off x="645831" y="329184"/>
            <a:ext cx="6894576" cy="1783080"/>
          </a:xfrm>
        </p:spPr>
        <p:txBody>
          <a:bodyPr vert="horz" lIns="91440" tIns="45720" rIns="91440" bIns="45720" rtlCol="0" anchor="b">
            <a:normAutofit/>
          </a:bodyPr>
          <a:lstStyle/>
          <a:p>
            <a:br>
              <a:rPr lang="en-US" sz="3000">
                <a:solidFill>
                  <a:schemeClr val="tx1"/>
                </a:solidFill>
                <a:latin typeface="+mj-lt"/>
                <a:cs typeface="+mj-cs"/>
              </a:rPr>
            </a:br>
            <a:r>
              <a:rPr lang="en-US" sz="3000">
                <a:solidFill>
                  <a:schemeClr val="tx1"/>
                </a:solidFill>
                <a:latin typeface="+mj-lt"/>
                <a:cs typeface="+mj-cs"/>
              </a:rPr>
              <a:t>Middle-Eastern Empires and Muslim religious battles and their origins </a:t>
            </a:r>
            <a:br>
              <a:rPr lang="en-US" sz="3000">
                <a:solidFill>
                  <a:schemeClr val="tx1"/>
                </a:solidFill>
                <a:latin typeface="+mj-lt"/>
                <a:cs typeface="+mj-cs"/>
              </a:rPr>
            </a:br>
            <a:endParaRPr lang="en-US" sz="3000">
              <a:solidFill>
                <a:schemeClr val="tx1"/>
              </a:solidFill>
              <a:latin typeface="+mj-lt"/>
              <a:cs typeface="+mj-cs"/>
            </a:endParaRPr>
          </a:p>
        </p:txBody>
      </p:sp>
      <p:sp>
        <p:nvSpPr>
          <p:cNvPr id="3106"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10B9E8C-F32E-4F5F-B36D-6E741E8A0529}"/>
              </a:ext>
            </a:extLst>
          </p:cNvPr>
          <p:cNvSpPr>
            <a:spLocks noGrp="1"/>
          </p:cNvSpPr>
          <p:nvPr>
            <p:ph idx="1"/>
          </p:nvPr>
        </p:nvSpPr>
        <p:spPr>
          <a:xfrm>
            <a:off x="593387" y="2585223"/>
            <a:ext cx="7023369" cy="3845927"/>
          </a:xfrm>
        </p:spPr>
        <p:txBody>
          <a:bodyPr vert="horz" lIns="91440" tIns="45720" rIns="91440" bIns="45720" rtlCol="0">
            <a:normAutofit/>
          </a:bodyPr>
          <a:lstStyle/>
          <a:p>
            <a:r>
              <a:rPr lang="en-US" sz="1050" dirty="0">
                <a:solidFill>
                  <a:schemeClr val="tx1"/>
                </a:solidFill>
                <a:latin typeface="+mn-lt"/>
                <a:cs typeface="+mn-cs"/>
              </a:rPr>
              <a:t>The origins of Islam following the death of the Prophet Mohammad , split into Shia and Sunni Muslims</a:t>
            </a:r>
          </a:p>
          <a:p>
            <a:r>
              <a:rPr lang="en-US" sz="1050" dirty="0">
                <a:solidFill>
                  <a:schemeClr val="tx1"/>
                </a:solidFill>
                <a:latin typeface="+mn-lt"/>
                <a:cs typeface="+mn-cs"/>
              </a:rPr>
              <a:t>Sunni Islam took over from the death of the Profit and various factions from Syria, Egypt, Saudi ( Wahabis) took turns to rule the Islamic world leaving Shai to become a side sect mainly based in Iran and spoke Farsi </a:t>
            </a:r>
          </a:p>
          <a:p>
            <a:r>
              <a:rPr lang="en-US" sz="1050" dirty="0">
                <a:solidFill>
                  <a:schemeClr val="tx1"/>
                </a:solidFill>
                <a:latin typeface="+mn-lt"/>
                <a:cs typeface="+mn-cs"/>
              </a:rPr>
              <a:t>In the 1300 AD came the ottomans from central Turkey ( as we now know it  today) and their concurs took them to the gates of Vienna and Europe, India in the east,  and the whole of North Africa</a:t>
            </a:r>
          </a:p>
          <a:p>
            <a:r>
              <a:rPr lang="en-US" sz="1050" dirty="0">
                <a:solidFill>
                  <a:schemeClr val="tx1"/>
                </a:solidFill>
                <a:latin typeface="+mn-lt"/>
                <a:cs typeface="+mn-cs"/>
              </a:rPr>
              <a:t>First, they tackled the various Turkish tribes within central and western Turkey followed by Constantinople itself ( now Istanbul) and then to the Christian holy lands  and crusaders. From there, they turned their attention to the various Islamic states and started with the Shai in Iran and quickly followed by the Egyptian Royals takeover and the crushing of the Wahabis in Saudi Arabia and thus taking over the Islamic holy lands as well.  To keep control of this vast empire from the 1300 s to the early 1900 </a:t>
            </a:r>
            <a:r>
              <a:rPr lang="en-US" sz="1050" dirty="0" err="1">
                <a:solidFill>
                  <a:schemeClr val="tx1"/>
                </a:solidFill>
                <a:latin typeface="+mn-lt"/>
                <a:cs typeface="+mn-cs"/>
              </a:rPr>
              <a:t>ie</a:t>
            </a:r>
            <a:r>
              <a:rPr lang="en-US" sz="1050" dirty="0">
                <a:solidFill>
                  <a:schemeClr val="tx1"/>
                </a:solidFill>
                <a:latin typeface="+mn-lt"/>
                <a:cs typeface="+mn-cs"/>
              </a:rPr>
              <a:t> over 590 years , they created a twin system of government and power.</a:t>
            </a:r>
          </a:p>
          <a:p>
            <a:r>
              <a:rPr lang="en-US" sz="1050" dirty="0">
                <a:solidFill>
                  <a:schemeClr val="tx1"/>
                </a:solidFill>
                <a:latin typeface="+mn-lt"/>
                <a:cs typeface="+mn-cs"/>
              </a:rPr>
              <a:t>They allowed the local religious leaders and tribes to keep their law but then invented a system where the final laws once debated by the local sheikh and mullah and tribal leaders , would have to be </a:t>
            </a:r>
            <a:r>
              <a:rPr lang="en-US" sz="1050" dirty="0" err="1">
                <a:solidFill>
                  <a:schemeClr val="tx1"/>
                </a:solidFill>
                <a:latin typeface="+mn-lt"/>
                <a:cs typeface="+mn-cs"/>
              </a:rPr>
              <a:t>authorised</a:t>
            </a:r>
            <a:r>
              <a:rPr lang="en-US" sz="1050" dirty="0">
                <a:solidFill>
                  <a:schemeClr val="tx1"/>
                </a:solidFill>
                <a:latin typeface="+mn-lt"/>
                <a:cs typeface="+mn-cs"/>
              </a:rPr>
              <a:t> by the Ottoman local rulers. Therefore, they allowed a certain degree of local autonomy in the regions they controlled but always had a final say in the major decisions.</a:t>
            </a:r>
          </a:p>
          <a:p>
            <a:r>
              <a:rPr lang="en-US" sz="1050" dirty="0">
                <a:solidFill>
                  <a:schemeClr val="tx1"/>
                </a:solidFill>
                <a:latin typeface="+mn-lt"/>
                <a:cs typeface="+mn-cs"/>
              </a:rPr>
              <a:t>This included Jews and Greeks, Christians, Arabs, </a:t>
            </a:r>
            <a:r>
              <a:rPr lang="en-US" sz="1050" dirty="0" err="1">
                <a:solidFill>
                  <a:schemeClr val="tx1"/>
                </a:solidFill>
                <a:latin typeface="+mn-lt"/>
                <a:cs typeface="+mn-cs"/>
              </a:rPr>
              <a:t>Farisis</a:t>
            </a:r>
            <a:r>
              <a:rPr lang="en-US" sz="1050" dirty="0">
                <a:solidFill>
                  <a:schemeClr val="tx1"/>
                </a:solidFill>
                <a:latin typeface="+mn-lt"/>
                <a:cs typeface="+mn-cs"/>
              </a:rPr>
              <a:t>, </a:t>
            </a:r>
            <a:r>
              <a:rPr lang="en-US" sz="1050" dirty="0" err="1">
                <a:solidFill>
                  <a:schemeClr val="tx1"/>
                </a:solidFill>
                <a:latin typeface="+mn-lt"/>
                <a:cs typeface="+mn-cs"/>
              </a:rPr>
              <a:t>etc</a:t>
            </a:r>
            <a:r>
              <a:rPr lang="en-US" sz="1050" dirty="0">
                <a:solidFill>
                  <a:schemeClr val="tx1"/>
                </a:solidFill>
                <a:latin typeface="+mn-lt"/>
                <a:cs typeface="+mn-cs"/>
              </a:rPr>
              <a:t>, thus so ironically local uprisings were rare , until the last days of the Ottomans towards the end on the 1890s</a:t>
            </a:r>
          </a:p>
          <a:p>
            <a:r>
              <a:rPr lang="en-US" sz="1050" dirty="0">
                <a:solidFill>
                  <a:schemeClr val="tx1"/>
                </a:solidFill>
                <a:latin typeface="+mn-lt"/>
                <a:cs typeface="+mn-cs"/>
              </a:rPr>
              <a:t>Then came the period of decline which ended with the fall of the Ottoman Empire in 1900 till 1918 and its split and division  by the west with the Balfour Declaration</a:t>
            </a:r>
          </a:p>
          <a:p>
            <a:endParaRPr lang="en-US" sz="900" dirty="0">
              <a:solidFill>
                <a:schemeClr val="tx1"/>
              </a:solidFill>
              <a:latin typeface="+mn-lt"/>
              <a:cs typeface="+mn-cs"/>
            </a:endParaRPr>
          </a:p>
        </p:txBody>
      </p:sp>
      <p:pic>
        <p:nvPicPr>
          <p:cNvPr id="3076" name="Picture 4" descr="Ottoman Empire at its peak in 1683. : r/MapPorn">
            <a:extLst>
              <a:ext uri="{FF2B5EF4-FFF2-40B4-BE49-F238E27FC236}">
                <a16:creationId xmlns:a16="http://schemas.microsoft.com/office/drawing/2014/main" id="{9133B34B-2DF5-EE37-FB93-6151B29230F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740153" y="3558153"/>
            <a:ext cx="4014216" cy="2872997"/>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Ottoman Empire at its peak in 1683. : r/MapPorn">
            <a:extLst>
              <a:ext uri="{FF2B5EF4-FFF2-40B4-BE49-F238E27FC236}">
                <a16:creationId xmlns:a16="http://schemas.microsoft.com/office/drawing/2014/main" id="{48BDDF5C-4B62-E793-F37E-24709111DF4F}"/>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789054" y="426850"/>
            <a:ext cx="4063117" cy="2905128"/>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a:extLst>
              <a:ext uri="{FF2B5EF4-FFF2-40B4-BE49-F238E27FC236}">
                <a16:creationId xmlns:a16="http://schemas.microsoft.com/office/drawing/2014/main" id="{0848D89C-C159-4433-8E7D-521AC30563D4}"/>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pPr>
            <a:fld id="{C738B136-3CC4-448D-A6F6-1CB1B7627108}" type="datetime1">
              <a:rPr lang="en-US" smtClean="0"/>
              <a:pPr>
                <a:spcAft>
                  <a:spcPts val="600"/>
                </a:spcAft>
              </a:pPr>
              <a:t>7/26/2024</a:t>
            </a:fld>
            <a:endParaRPr lang="en-US"/>
          </a:p>
        </p:txBody>
      </p:sp>
    </p:spTree>
    <p:extLst>
      <p:ext uri="{BB962C8B-B14F-4D97-AF65-F5344CB8AC3E}">
        <p14:creationId xmlns:p14="http://schemas.microsoft.com/office/powerpoint/2010/main" val="491381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51" name="Rectangle 4150">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81593B-E2AA-4A64-99B5-ED5A3038B897}"/>
              </a:ext>
            </a:extLst>
          </p:cNvPr>
          <p:cNvSpPr>
            <a:spLocks noGrp="1"/>
          </p:cNvSpPr>
          <p:nvPr>
            <p:ph type="title"/>
          </p:nvPr>
        </p:nvSpPr>
        <p:spPr>
          <a:xfrm>
            <a:off x="640080" y="329184"/>
            <a:ext cx="6894576" cy="1783080"/>
          </a:xfrm>
        </p:spPr>
        <p:txBody>
          <a:bodyPr vert="horz" lIns="91440" tIns="45720" rIns="91440" bIns="45720" rtlCol="0" anchor="b">
            <a:normAutofit/>
          </a:bodyPr>
          <a:lstStyle/>
          <a:p>
            <a:br>
              <a:rPr lang="en-US" sz="3000">
                <a:solidFill>
                  <a:schemeClr val="tx1"/>
                </a:solidFill>
                <a:latin typeface="+mj-lt"/>
                <a:cs typeface="+mj-cs"/>
              </a:rPr>
            </a:br>
            <a:r>
              <a:rPr lang="en-US" sz="3000">
                <a:solidFill>
                  <a:schemeClr val="tx1"/>
                </a:solidFill>
                <a:latin typeface="+mj-lt"/>
                <a:cs typeface="+mj-cs"/>
              </a:rPr>
              <a:t>Belfour Declaration and its effect of the Middle East today </a:t>
            </a:r>
            <a:br>
              <a:rPr lang="en-US" sz="3000">
                <a:solidFill>
                  <a:schemeClr val="tx1"/>
                </a:solidFill>
                <a:latin typeface="+mj-lt"/>
                <a:cs typeface="+mj-cs"/>
              </a:rPr>
            </a:br>
            <a:endParaRPr lang="en-US" sz="3000">
              <a:solidFill>
                <a:schemeClr val="tx1"/>
              </a:solidFill>
              <a:latin typeface="+mj-lt"/>
              <a:cs typeface="+mj-cs"/>
            </a:endParaRPr>
          </a:p>
        </p:txBody>
      </p:sp>
      <p:sp>
        <p:nvSpPr>
          <p:cNvPr id="4152"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62C34B9-F6BA-4A5F-BE40-2F31E7476C80}"/>
              </a:ext>
            </a:extLst>
          </p:cNvPr>
          <p:cNvSpPr>
            <a:spLocks noGrp="1"/>
          </p:cNvSpPr>
          <p:nvPr>
            <p:ph idx="1"/>
          </p:nvPr>
        </p:nvSpPr>
        <p:spPr>
          <a:xfrm>
            <a:off x="640080" y="2706624"/>
            <a:ext cx="6894576" cy="3483864"/>
          </a:xfrm>
        </p:spPr>
        <p:txBody>
          <a:bodyPr vert="horz" lIns="91440" tIns="45720" rIns="91440" bIns="45720" rtlCol="0">
            <a:normAutofit/>
          </a:bodyPr>
          <a:lstStyle/>
          <a:p>
            <a:r>
              <a:rPr lang="en-US" sz="1000">
                <a:solidFill>
                  <a:schemeClr val="tx1"/>
                </a:solidFill>
                <a:latin typeface="+mn-lt"/>
                <a:cs typeface="+mn-cs"/>
              </a:rPr>
              <a:t>The declaration is a famous declaration where most Arabs point the finger at for all their troubles and where they believe , all western conspiracy theories start from and continue to date </a:t>
            </a:r>
          </a:p>
          <a:p>
            <a:r>
              <a:rPr lang="en-US" sz="1000">
                <a:solidFill>
                  <a:schemeClr val="tx1"/>
                </a:solidFill>
                <a:latin typeface="+mn-lt"/>
                <a:cs typeface="+mn-cs"/>
              </a:rPr>
              <a:t>The West wanted to reward the allies that helped them get rid of the ottomans and allow for the protection of Christians in the area within a democratic framework</a:t>
            </a:r>
          </a:p>
          <a:p>
            <a:r>
              <a:rPr lang="en-US" sz="1000">
                <a:solidFill>
                  <a:schemeClr val="tx1"/>
                </a:solidFill>
                <a:latin typeface="+mn-lt"/>
                <a:cs typeface="+mn-cs"/>
              </a:rPr>
              <a:t>Iran is mainly a Shia Muslim state, and this would be ruled by the Shahs of Iran , who would apply western culture on Shia Muslims.  However, this led to Shah opulence the wealth display which dismayed some of his western supporters and hence some support switched to the Ayatollahs at the end of the seventies</a:t>
            </a:r>
          </a:p>
          <a:p>
            <a:r>
              <a:rPr lang="en-US" sz="1000">
                <a:solidFill>
                  <a:schemeClr val="tx1"/>
                </a:solidFill>
                <a:latin typeface="+mn-lt"/>
                <a:cs typeface="+mn-cs"/>
              </a:rPr>
              <a:t>The House of Saud were based in Riyadh Area as tribal leaders and were asked to rule the whole of Saudi Arabia under the influence and pressure from the USA </a:t>
            </a:r>
          </a:p>
          <a:p>
            <a:r>
              <a:rPr lang="en-US" sz="1000">
                <a:solidFill>
                  <a:schemeClr val="tx1"/>
                </a:solidFill>
                <a:latin typeface="+mn-lt"/>
                <a:cs typeface="+mn-cs"/>
              </a:rPr>
              <a:t>The other GCC countries like Oman and UAE and Bahrain and Kuwait were under the UK influence </a:t>
            </a:r>
          </a:p>
          <a:p>
            <a:r>
              <a:rPr lang="en-US" sz="1000">
                <a:solidFill>
                  <a:schemeClr val="tx1"/>
                </a:solidFill>
                <a:latin typeface="+mn-lt"/>
                <a:cs typeface="+mn-cs"/>
              </a:rPr>
              <a:t>The UK via the empire , started the supply and delivery of oil by the setting up of Refineries in Iran and Aden, South Yemen and Oil found in Dubai and Bahrain and Kuwait..  This is  when the migration of so many Shia from Iran took place ( Iran had the population and education ) would move the work in UAE and Bahrain and Kuwait and even Eastern Saudi Arabia where OIL was located. This is why you have a Shia population in these countries that are now seen as a threat to the Sunni world such as Bahrain and UAE and Kuwait</a:t>
            </a:r>
          </a:p>
          <a:p>
            <a:endParaRPr lang="en-US" sz="1000">
              <a:solidFill>
                <a:schemeClr val="tx1"/>
              </a:solidFill>
              <a:latin typeface="+mn-lt"/>
              <a:cs typeface="+mn-cs"/>
            </a:endParaRPr>
          </a:p>
        </p:txBody>
      </p:sp>
      <p:pic>
        <p:nvPicPr>
          <p:cNvPr id="4098" name="Picture 2" descr="Historical Maps of the Middle East &amp; North Africa">
            <a:extLst>
              <a:ext uri="{FF2B5EF4-FFF2-40B4-BE49-F238E27FC236}">
                <a16:creationId xmlns:a16="http://schemas.microsoft.com/office/drawing/2014/main" id="{1F474678-50C9-5FB9-A124-5E7ABDA4614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186" r="1" b="11910"/>
          <a:stretch/>
        </p:blipFill>
        <p:spPr bwMode="auto">
          <a:xfrm>
            <a:off x="7863840" y="894052"/>
            <a:ext cx="4014216" cy="230023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Territories lost by the Ottoman Empire in the Middle East before World ...">
            <a:extLst>
              <a:ext uri="{FF2B5EF4-FFF2-40B4-BE49-F238E27FC236}">
                <a16:creationId xmlns:a16="http://schemas.microsoft.com/office/drawing/2014/main" id="{A3A2E35A-BE11-DB6F-A26B-2F3166F24EF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 b="11200"/>
          <a:stretch/>
        </p:blipFill>
        <p:spPr bwMode="auto">
          <a:xfrm>
            <a:off x="7962069" y="4079193"/>
            <a:ext cx="4015884" cy="2300230"/>
          </a:xfrm>
          <a:prstGeom prst="rect">
            <a:avLst/>
          </a:prstGeom>
          <a:noFill/>
        </p:spPr>
      </p:pic>
      <p:sp>
        <p:nvSpPr>
          <p:cNvPr id="4" name="Date Placeholder 3">
            <a:extLst>
              <a:ext uri="{FF2B5EF4-FFF2-40B4-BE49-F238E27FC236}">
                <a16:creationId xmlns:a16="http://schemas.microsoft.com/office/drawing/2014/main" id="{63DEC1C8-7B1A-48E7-B421-0775CC9528F5}"/>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defRPr/>
            </a:pPr>
            <a:fld id="{C738B136-3CC4-448D-A6F6-1CB1B7627108}" type="datetime1">
              <a:rPr lang="en-US" smtClean="0"/>
              <a:pPr>
                <a:spcAft>
                  <a:spcPts val="600"/>
                </a:spcAft>
                <a:defRPr/>
              </a:pPr>
              <a:t>7/26/2024</a:t>
            </a:fld>
            <a:endParaRPr lang="en-US"/>
          </a:p>
        </p:txBody>
      </p:sp>
    </p:spTree>
    <p:extLst>
      <p:ext uri="{BB962C8B-B14F-4D97-AF65-F5344CB8AC3E}">
        <p14:creationId xmlns:p14="http://schemas.microsoft.com/office/powerpoint/2010/main" val="281131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3A62C747-33DF-CC3E-DFC6-5BD401A8916E}"/>
              </a:ext>
            </a:extLst>
          </p:cNvPr>
          <p:cNvSpPr>
            <a:spLocks noGrp="1"/>
          </p:cNvSpPr>
          <p:nvPr>
            <p:ph type="title"/>
          </p:nvPr>
        </p:nvSpPr>
        <p:spPr>
          <a:xfrm>
            <a:off x="630936" y="640080"/>
            <a:ext cx="4818888" cy="1481328"/>
          </a:xfrm>
        </p:spPr>
        <p:txBody>
          <a:bodyPr vert="horz" lIns="91440" tIns="45720" rIns="91440" bIns="45720" rtlCol="0" anchor="b">
            <a:normAutofit/>
          </a:bodyPr>
          <a:lstStyle/>
          <a:p>
            <a:br>
              <a:rPr lang="en-US" sz="2200" kern="1200">
                <a:solidFill>
                  <a:schemeClr val="tx1"/>
                </a:solidFill>
                <a:latin typeface="+mj-lt"/>
                <a:ea typeface="+mj-ea"/>
                <a:cs typeface="+mj-cs"/>
              </a:rPr>
            </a:br>
            <a:r>
              <a:rPr lang="en-US" sz="2200" kern="1200">
                <a:solidFill>
                  <a:schemeClr val="tx1"/>
                </a:solidFill>
                <a:latin typeface="+mj-lt"/>
                <a:ea typeface="+mj-ea"/>
                <a:cs typeface="+mj-cs"/>
              </a:rPr>
              <a:t>Belfour Declaration and its effect of the Middle East today </a:t>
            </a:r>
            <a:br>
              <a:rPr lang="en-US" sz="2200" kern="1200">
                <a:solidFill>
                  <a:schemeClr val="tx1"/>
                </a:solidFill>
                <a:latin typeface="+mj-lt"/>
                <a:ea typeface="+mj-ea"/>
                <a:cs typeface="+mj-cs"/>
              </a:rPr>
            </a:br>
            <a:endParaRPr lang="en-US" sz="2200" kern="1200">
              <a:solidFill>
                <a:schemeClr val="tx1"/>
              </a:solidFill>
              <a:latin typeface="+mj-lt"/>
              <a:ea typeface="+mj-ea"/>
              <a:cs typeface="+mj-cs"/>
            </a:endParaRPr>
          </a:p>
        </p:txBody>
      </p:sp>
      <p:sp>
        <p:nvSpPr>
          <p:cNvPr id="5129"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A146C6C-34E6-BB17-FC7C-5BB8E1322008}"/>
              </a:ext>
            </a:extLst>
          </p:cNvPr>
          <p:cNvSpPr>
            <a:spLocks noGrp="1"/>
          </p:cNvSpPr>
          <p:nvPr>
            <p:ph idx="1"/>
          </p:nvPr>
        </p:nvSpPr>
        <p:spPr>
          <a:xfrm>
            <a:off x="630936" y="2660904"/>
            <a:ext cx="4818888" cy="3547872"/>
          </a:xfrm>
        </p:spPr>
        <p:txBody>
          <a:bodyPr vert="horz" lIns="91440" tIns="45720" rIns="91440" bIns="45720" rtlCol="0" anchor="t">
            <a:normAutofit/>
          </a:bodyPr>
          <a:lstStyle/>
          <a:p>
            <a:r>
              <a:rPr lang="en-US" sz="900" dirty="0">
                <a:solidFill>
                  <a:schemeClr val="tx1"/>
                </a:solidFill>
                <a:latin typeface="+mn-lt"/>
                <a:cs typeface="+mn-cs"/>
              </a:rPr>
              <a:t>The Hashemites originally from the Hijaz area ( Eastern Saudi Arabia , Jeddah, Mecca ) of Saudi Arabia and they were asked to Rule over Jordan and Iraq  where King Hussein , his father and now his Son Abdullah remain in control </a:t>
            </a:r>
            <a:r>
              <a:rPr lang="en-US" sz="900">
                <a:solidFill>
                  <a:schemeClr val="tx1"/>
                </a:solidFill>
                <a:latin typeface="+mn-lt"/>
                <a:cs typeface="+mn-cs"/>
              </a:rPr>
              <a:t>of Jordan, </a:t>
            </a:r>
            <a:r>
              <a:rPr lang="en-US" sz="900" dirty="0">
                <a:solidFill>
                  <a:schemeClr val="tx1"/>
                </a:solidFill>
                <a:latin typeface="+mn-lt"/>
                <a:cs typeface="+mn-cs"/>
              </a:rPr>
              <a:t>and this was the solution to reward both tribes that helped the west vs ottomans </a:t>
            </a:r>
          </a:p>
          <a:p>
            <a:r>
              <a:rPr lang="en-US" sz="900" dirty="0">
                <a:solidFill>
                  <a:schemeClr val="tx1"/>
                </a:solidFill>
                <a:latin typeface="+mn-lt"/>
                <a:cs typeface="+mn-cs"/>
              </a:rPr>
              <a:t>Syria and Lebanon were left in the hands of the French, and they allowed Lebanon based on their Christian majority to take charge with Sunni Muslims whereas in Syria , the Christians and Shia were put in charge to </a:t>
            </a:r>
            <a:r>
              <a:rPr lang="en-US" sz="900" dirty="0" err="1">
                <a:solidFill>
                  <a:schemeClr val="tx1"/>
                </a:solidFill>
                <a:latin typeface="+mn-lt"/>
                <a:cs typeface="+mn-cs"/>
              </a:rPr>
              <a:t>avalise</a:t>
            </a:r>
            <a:r>
              <a:rPr lang="en-US" sz="900" dirty="0">
                <a:solidFill>
                  <a:schemeClr val="tx1"/>
                </a:solidFill>
                <a:latin typeface="+mn-lt"/>
                <a:cs typeface="+mn-cs"/>
              </a:rPr>
              <a:t> the majority of the Sunnis and this remains the problem issues to this very day in both countries</a:t>
            </a:r>
          </a:p>
          <a:p>
            <a:r>
              <a:rPr lang="en-US" sz="900" dirty="0">
                <a:solidFill>
                  <a:schemeClr val="tx1"/>
                </a:solidFill>
                <a:latin typeface="+mn-lt"/>
                <a:cs typeface="+mn-cs"/>
              </a:rPr>
              <a:t>Turkey was handed over to General Ataturk and now called Turkey , in order to create a secular state and this is now beginning to fall apart with the new president to Turkey being more religious than previous leaders and joining the Sunni religious regions and anti secular movement.</a:t>
            </a:r>
          </a:p>
          <a:p>
            <a:r>
              <a:rPr lang="en-US" sz="900" dirty="0">
                <a:solidFill>
                  <a:schemeClr val="tx1"/>
                </a:solidFill>
                <a:latin typeface="+mn-lt"/>
                <a:cs typeface="+mn-cs"/>
              </a:rPr>
              <a:t>Egypt again was put in the hands of Western supporting Royals which collapsed in the fifties and early sixties and remains in the hands of the army and alliances with Russia initially, and then the West more recently. </a:t>
            </a:r>
          </a:p>
          <a:p>
            <a:r>
              <a:rPr lang="en-US" sz="900" dirty="0">
                <a:solidFill>
                  <a:schemeClr val="tx1"/>
                </a:solidFill>
                <a:latin typeface="+mn-lt"/>
                <a:cs typeface="+mn-cs"/>
              </a:rPr>
              <a:t>Libya and Tunisia and Morocco and Algeria were all put in the hands of Rulers with French and UK influences and Tunisia is the start of the Arab Spring </a:t>
            </a:r>
          </a:p>
          <a:p>
            <a:r>
              <a:rPr lang="en-US" sz="900" dirty="0">
                <a:solidFill>
                  <a:schemeClr val="tx1"/>
                </a:solidFill>
                <a:latin typeface="+mn-lt"/>
                <a:cs typeface="+mn-cs"/>
              </a:rPr>
              <a:t>Overall , the Balfour declaration was all about inserting western influences which the west were hoping would lead to democracies to spread from there.  However most turned back to their tribal, religious and army power basis and moved away from western values in almost all the Middle East </a:t>
            </a:r>
          </a:p>
          <a:p>
            <a:endParaRPr lang="en-US" sz="900" dirty="0">
              <a:solidFill>
                <a:schemeClr val="tx1"/>
              </a:solidFill>
              <a:latin typeface="+mn-lt"/>
              <a:cs typeface="+mn-cs"/>
            </a:endParaRPr>
          </a:p>
          <a:p>
            <a:endParaRPr lang="en-US" sz="900" dirty="0">
              <a:solidFill>
                <a:schemeClr val="tx1"/>
              </a:solidFill>
              <a:latin typeface="+mn-lt"/>
              <a:cs typeface="+mn-cs"/>
            </a:endParaRPr>
          </a:p>
          <a:p>
            <a:endParaRPr lang="en-US" sz="900" dirty="0">
              <a:solidFill>
                <a:schemeClr val="tx1"/>
              </a:solidFill>
              <a:latin typeface="+mn-lt"/>
              <a:cs typeface="+mn-cs"/>
            </a:endParaRPr>
          </a:p>
          <a:p>
            <a:endParaRPr lang="en-US" sz="900" dirty="0">
              <a:solidFill>
                <a:schemeClr val="tx1"/>
              </a:solidFill>
              <a:latin typeface="+mn-lt"/>
              <a:cs typeface="+mn-cs"/>
            </a:endParaRPr>
          </a:p>
          <a:p>
            <a:endParaRPr lang="en-US" sz="900" dirty="0">
              <a:solidFill>
                <a:schemeClr val="tx1"/>
              </a:solidFill>
              <a:latin typeface="+mn-lt"/>
              <a:cs typeface="+mn-cs"/>
            </a:endParaRPr>
          </a:p>
        </p:txBody>
      </p:sp>
      <p:pic>
        <p:nvPicPr>
          <p:cNvPr id="5122" name="Picture 2" descr="Download Free 100 + middle east map 1920">
            <a:extLst>
              <a:ext uri="{FF2B5EF4-FFF2-40B4-BE49-F238E27FC236}">
                <a16:creationId xmlns:a16="http://schemas.microsoft.com/office/drawing/2014/main" id="{487F24D0-6661-5F54-181D-06959C51452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99048" y="2043787"/>
            <a:ext cx="5458968" cy="2770426"/>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a:extLst>
              <a:ext uri="{FF2B5EF4-FFF2-40B4-BE49-F238E27FC236}">
                <a16:creationId xmlns:a16="http://schemas.microsoft.com/office/drawing/2014/main" id="{BEBA170C-1C95-A4A0-34E9-39BEDD4940DF}"/>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defRPr/>
            </a:pPr>
            <a:fld id="{C738B136-3CC4-448D-A6F6-1CB1B7627108}" type="datetime1">
              <a:rPr lang="en-US" smtClean="0"/>
              <a:pPr>
                <a:spcAft>
                  <a:spcPts val="600"/>
                </a:spcAft>
                <a:defRPr/>
              </a:pPr>
              <a:t>7/26/2024</a:t>
            </a:fld>
            <a:endParaRPr lang="en-US"/>
          </a:p>
        </p:txBody>
      </p:sp>
    </p:spTree>
    <p:extLst>
      <p:ext uri="{BB962C8B-B14F-4D97-AF65-F5344CB8AC3E}">
        <p14:creationId xmlns:p14="http://schemas.microsoft.com/office/powerpoint/2010/main" val="3746908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72" name="Rectangle 6171">
            <a:extLst>
              <a:ext uri="{FF2B5EF4-FFF2-40B4-BE49-F238E27FC236}">
                <a16:creationId xmlns:a16="http://schemas.microsoft.com/office/drawing/2014/main" id="{61293230-B0F6-45B1-96D1-13D18E2429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71" name="Freeform: Shape 6170">
            <a:extLst>
              <a:ext uri="{FF2B5EF4-FFF2-40B4-BE49-F238E27FC236}">
                <a16:creationId xmlns:a16="http://schemas.microsoft.com/office/drawing/2014/main" id="{DB74BAD7-F0FC-4719-A31F-1ABDB621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48215" cy="6857999"/>
          </a:xfrm>
          <a:custGeom>
            <a:avLst/>
            <a:gdLst>
              <a:gd name="connsiteX0" fmla="*/ 0 w 9024730"/>
              <a:gd name="connsiteY0" fmla="*/ 0 h 6857999"/>
              <a:gd name="connsiteX1" fmla="*/ 9024730 w 9024730"/>
              <a:gd name="connsiteY1" fmla="*/ 0 h 6857999"/>
              <a:gd name="connsiteX2" fmla="*/ 9024730 w 9024730"/>
              <a:gd name="connsiteY2" fmla="*/ 2 h 6857999"/>
              <a:gd name="connsiteX3" fmla="*/ 8447016 w 9024730"/>
              <a:gd name="connsiteY3" fmla="*/ 2 h 6857999"/>
              <a:gd name="connsiteX4" fmla="*/ 8441214 w 9024730"/>
              <a:gd name="connsiteY4" fmla="*/ 14562 h 6857999"/>
              <a:gd name="connsiteX5" fmla="*/ 8445389 w 9024730"/>
              <a:gd name="connsiteY5" fmla="*/ 59077 h 6857999"/>
              <a:gd name="connsiteX6" fmla="*/ 8437086 w 9024730"/>
              <a:gd name="connsiteY6" fmla="*/ 107668 h 6857999"/>
              <a:gd name="connsiteX7" fmla="*/ 8458599 w 9024730"/>
              <a:gd name="connsiteY7" fmla="*/ 246136 h 6857999"/>
              <a:gd name="connsiteX8" fmla="*/ 8433237 w 9024730"/>
              <a:gd name="connsiteY8" fmla="*/ 372908 h 6857999"/>
              <a:gd name="connsiteX9" fmla="*/ 8430194 w 9024730"/>
              <a:gd name="connsiteY9" fmla="*/ 450607 h 6857999"/>
              <a:gd name="connsiteX10" fmla="*/ 8443315 w 9024730"/>
              <a:gd name="connsiteY10" fmla="*/ 812800 h 6857999"/>
              <a:gd name="connsiteX11" fmla="*/ 8453042 w 9024730"/>
              <a:gd name="connsiteY11" fmla="*/ 912727 h 6857999"/>
              <a:gd name="connsiteX12" fmla="*/ 8451649 w 9024730"/>
              <a:gd name="connsiteY12" fmla="*/ 989950 h 6857999"/>
              <a:gd name="connsiteX13" fmla="*/ 8455592 w 9024730"/>
              <a:gd name="connsiteY13" fmla="*/ 1141745 h 6857999"/>
              <a:gd name="connsiteX14" fmla="*/ 8470203 w 9024730"/>
              <a:gd name="connsiteY14" fmla="*/ 1265454 h 6857999"/>
              <a:gd name="connsiteX15" fmla="*/ 8499638 w 9024730"/>
              <a:gd name="connsiteY15" fmla="*/ 1385480 h 6857999"/>
              <a:gd name="connsiteX16" fmla="*/ 8518660 w 9024730"/>
              <a:gd name="connsiteY16" fmla="*/ 1458060 h 6857999"/>
              <a:gd name="connsiteX17" fmla="*/ 8539125 w 9024730"/>
              <a:gd name="connsiteY17" fmla="*/ 1513175 h 6857999"/>
              <a:gd name="connsiteX18" fmla="*/ 8570281 w 9024730"/>
              <a:gd name="connsiteY18" fmla="*/ 1570809 h 6857999"/>
              <a:gd name="connsiteX19" fmla="*/ 8605212 w 9024730"/>
              <a:gd name="connsiteY19" fmla="*/ 1638391 h 6857999"/>
              <a:gd name="connsiteX20" fmla="*/ 8626457 w 9024730"/>
              <a:gd name="connsiteY20" fmla="*/ 1742490 h 6857999"/>
              <a:gd name="connsiteX21" fmla="*/ 8654861 w 9024730"/>
              <a:gd name="connsiteY21" fmla="*/ 1818229 h 6857999"/>
              <a:gd name="connsiteX22" fmla="*/ 8648005 w 9024730"/>
              <a:gd name="connsiteY22" fmla="*/ 1862723 h 6857999"/>
              <a:gd name="connsiteX23" fmla="*/ 8654469 w 9024730"/>
              <a:gd name="connsiteY23" fmla="*/ 1917476 h 6857999"/>
              <a:gd name="connsiteX24" fmla="*/ 8649702 w 9024730"/>
              <a:gd name="connsiteY24" fmla="*/ 1972204 h 6857999"/>
              <a:gd name="connsiteX25" fmla="*/ 8656357 w 9024730"/>
              <a:gd name="connsiteY25" fmla="*/ 2054291 h 6857999"/>
              <a:gd name="connsiteX26" fmla="*/ 8648660 w 9024730"/>
              <a:gd name="connsiteY26" fmla="*/ 2227417 h 6857999"/>
              <a:gd name="connsiteX27" fmla="*/ 8607609 w 9024730"/>
              <a:gd name="connsiteY27" fmla="*/ 2510933 h 6857999"/>
              <a:gd name="connsiteX28" fmla="*/ 8608432 w 9024730"/>
              <a:gd name="connsiteY28" fmla="*/ 2741866 h 6857999"/>
              <a:gd name="connsiteX29" fmla="*/ 8619112 w 9024730"/>
              <a:gd name="connsiteY29" fmla="*/ 2864935 h 6857999"/>
              <a:gd name="connsiteX30" fmla="*/ 8627742 w 9024730"/>
              <a:gd name="connsiteY30" fmla="*/ 2950807 h 6857999"/>
              <a:gd name="connsiteX31" fmla="*/ 8611822 w 9024730"/>
              <a:gd name="connsiteY31" fmla="*/ 2978246 h 6857999"/>
              <a:gd name="connsiteX32" fmla="*/ 8608239 w 9024730"/>
              <a:gd name="connsiteY32" fmla="*/ 2995916 h 6857999"/>
              <a:gd name="connsiteX33" fmla="*/ 8598647 w 9024730"/>
              <a:gd name="connsiteY33" fmla="*/ 2998648 h 6857999"/>
              <a:gd name="connsiteX34" fmla="*/ 8587108 w 9024730"/>
              <a:gd name="connsiteY34" fmla="*/ 3023630 h 6857999"/>
              <a:gd name="connsiteX35" fmla="*/ 8577885 w 9024730"/>
              <a:gd name="connsiteY35" fmla="*/ 3096975 h 6857999"/>
              <a:gd name="connsiteX36" fmla="*/ 8557492 w 9024730"/>
              <a:gd name="connsiteY36" fmla="*/ 3216657 h 6857999"/>
              <a:gd name="connsiteX37" fmla="*/ 8560894 w 9024730"/>
              <a:gd name="connsiteY37" fmla="*/ 3310980 h 6857999"/>
              <a:gd name="connsiteX38" fmla="*/ 8547852 w 9024730"/>
              <a:gd name="connsiteY38" fmla="*/ 3344725 h 6857999"/>
              <a:gd name="connsiteX39" fmla="*/ 8535427 w 9024730"/>
              <a:gd name="connsiteY39" fmla="*/ 3393250 h 6857999"/>
              <a:gd name="connsiteX40" fmla="*/ 8520092 w 9024730"/>
              <a:gd name="connsiteY40" fmla="*/ 3514536 h 6857999"/>
              <a:gd name="connsiteX41" fmla="*/ 8497231 w 9024730"/>
              <a:gd name="connsiteY41" fmla="*/ 3686149 h 6857999"/>
              <a:gd name="connsiteX42" fmla="*/ 8489799 w 9024730"/>
              <a:gd name="connsiteY42" fmla="*/ 3692208 h 6857999"/>
              <a:gd name="connsiteX43" fmla="*/ 8475804 w 9024730"/>
              <a:gd name="connsiteY43" fmla="*/ 3776022 h 6857999"/>
              <a:gd name="connsiteX44" fmla="*/ 8471279 w 9024730"/>
              <a:gd name="connsiteY44" fmla="*/ 3977138 h 6857999"/>
              <a:gd name="connsiteX45" fmla="*/ 8408913 w 9024730"/>
              <a:gd name="connsiteY45" fmla="*/ 4222149 h 6857999"/>
              <a:gd name="connsiteX46" fmla="*/ 8402112 w 9024730"/>
              <a:gd name="connsiteY46" fmla="*/ 4364683 h 6857999"/>
              <a:gd name="connsiteX47" fmla="*/ 8393355 w 9024730"/>
              <a:gd name="connsiteY47" fmla="*/ 4462471 h 6857999"/>
              <a:gd name="connsiteX48" fmla="*/ 8376166 w 9024730"/>
              <a:gd name="connsiteY48" fmla="*/ 4574052 h 6857999"/>
              <a:gd name="connsiteX49" fmla="*/ 8341678 w 9024730"/>
              <a:gd name="connsiteY49" fmla="*/ 4667756 h 6857999"/>
              <a:gd name="connsiteX50" fmla="*/ 8273661 w 9024730"/>
              <a:gd name="connsiteY50" fmla="*/ 4799019 h 6857999"/>
              <a:gd name="connsiteX51" fmla="*/ 8256132 w 9024730"/>
              <a:gd name="connsiteY51" fmla="*/ 4849614 h 6857999"/>
              <a:gd name="connsiteX52" fmla="*/ 8226804 w 9024730"/>
              <a:gd name="connsiteY52" fmla="*/ 4919971 h 6857999"/>
              <a:gd name="connsiteX53" fmla="*/ 8171825 w 9024730"/>
              <a:gd name="connsiteY53" fmla="*/ 5010766 h 6857999"/>
              <a:gd name="connsiteX54" fmla="*/ 8143172 w 9024730"/>
              <a:gd name="connsiteY54" fmla="*/ 5088190 h 6857999"/>
              <a:gd name="connsiteX55" fmla="*/ 8126363 w 9024730"/>
              <a:gd name="connsiteY55" fmla="*/ 5143922 h 6857999"/>
              <a:gd name="connsiteX56" fmla="*/ 8103782 w 9024730"/>
              <a:gd name="connsiteY56" fmla="*/ 5284346 h 6857999"/>
              <a:gd name="connsiteX57" fmla="*/ 8084361 w 9024730"/>
              <a:gd name="connsiteY57" fmla="*/ 5390948 h 6857999"/>
              <a:gd name="connsiteX58" fmla="*/ 8062552 w 9024730"/>
              <a:gd name="connsiteY58" fmla="*/ 5470854 h 6857999"/>
              <a:gd name="connsiteX59" fmla="*/ 8057342 w 9024730"/>
              <a:gd name="connsiteY59" fmla="*/ 5529643 h 6857999"/>
              <a:gd name="connsiteX60" fmla="*/ 8044923 w 9024730"/>
              <a:gd name="connsiteY60" fmla="*/ 5597292 h 6857999"/>
              <a:gd name="connsiteX61" fmla="*/ 8035233 w 9024730"/>
              <a:gd name="connsiteY61" fmla="*/ 5608899 h 6857999"/>
              <a:gd name="connsiteX62" fmla="*/ 8018178 w 9024730"/>
              <a:gd name="connsiteY62" fmla="*/ 5684911 h 6857999"/>
              <a:gd name="connsiteX63" fmla="*/ 8018018 w 9024730"/>
              <a:gd name="connsiteY63" fmla="*/ 5755776 h 6857999"/>
              <a:gd name="connsiteX64" fmla="*/ 8008640 w 9024730"/>
              <a:gd name="connsiteY64" fmla="*/ 5889599 h 6857999"/>
              <a:gd name="connsiteX65" fmla="*/ 8013542 w 9024730"/>
              <a:gd name="connsiteY65" fmla="*/ 5989744 h 6857999"/>
              <a:gd name="connsiteX66" fmla="*/ 7980757 w 9024730"/>
              <a:gd name="connsiteY66" fmla="*/ 6084926 h 6857999"/>
              <a:gd name="connsiteX67" fmla="*/ 7975907 w 9024730"/>
              <a:gd name="connsiteY67" fmla="*/ 6346549 h 6857999"/>
              <a:gd name="connsiteX68" fmla="*/ 7974221 w 9024730"/>
              <a:gd name="connsiteY68" fmla="*/ 6527527 h 6857999"/>
              <a:gd name="connsiteX69" fmla="*/ 7979135 w 9024730"/>
              <a:gd name="connsiteY69" fmla="*/ 6627129 h 6857999"/>
              <a:gd name="connsiteX70" fmla="*/ 7979404 w 9024730"/>
              <a:gd name="connsiteY70" fmla="*/ 6694819 h 6857999"/>
              <a:gd name="connsiteX71" fmla="*/ 8009526 w 9024730"/>
              <a:gd name="connsiteY71" fmla="*/ 6765445 h 6857999"/>
              <a:gd name="connsiteX72" fmla="*/ 8018211 w 9024730"/>
              <a:gd name="connsiteY72" fmla="*/ 6844697 h 6857999"/>
              <a:gd name="connsiteX73" fmla="*/ 8019608 w 9024730"/>
              <a:gd name="connsiteY73" fmla="*/ 6857999 h 6857999"/>
              <a:gd name="connsiteX74" fmla="*/ 0 w 9024730"/>
              <a:gd name="connsiteY74"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9024730" h="6857999">
                <a:moveTo>
                  <a:pt x="0" y="0"/>
                </a:moveTo>
                <a:lnTo>
                  <a:pt x="9024730" y="0"/>
                </a:lnTo>
                <a:lnTo>
                  <a:pt x="9024730" y="2"/>
                </a:lnTo>
                <a:lnTo>
                  <a:pt x="8447016" y="2"/>
                </a:lnTo>
                <a:lnTo>
                  <a:pt x="8441214" y="14562"/>
                </a:lnTo>
                <a:lnTo>
                  <a:pt x="8445389" y="59077"/>
                </a:lnTo>
                <a:cubicBezTo>
                  <a:pt x="8445971" y="76949"/>
                  <a:pt x="8436504" y="89796"/>
                  <a:pt x="8437086" y="107668"/>
                </a:cubicBezTo>
                <a:cubicBezTo>
                  <a:pt x="8417947" y="138162"/>
                  <a:pt x="8459241" y="201929"/>
                  <a:pt x="8458599" y="246136"/>
                </a:cubicBezTo>
                <a:cubicBezTo>
                  <a:pt x="8457958" y="290343"/>
                  <a:pt x="8471649" y="364179"/>
                  <a:pt x="8433237" y="372908"/>
                </a:cubicBezTo>
                <a:cubicBezTo>
                  <a:pt x="8426916" y="431308"/>
                  <a:pt x="8438389" y="357606"/>
                  <a:pt x="8430194" y="450607"/>
                </a:cubicBezTo>
                <a:cubicBezTo>
                  <a:pt x="8466727" y="551950"/>
                  <a:pt x="8430182" y="787036"/>
                  <a:pt x="8443315" y="812800"/>
                </a:cubicBezTo>
                <a:cubicBezTo>
                  <a:pt x="8478999" y="860799"/>
                  <a:pt x="8435788" y="854953"/>
                  <a:pt x="8453042" y="912727"/>
                </a:cubicBezTo>
                <a:cubicBezTo>
                  <a:pt x="8462900" y="945986"/>
                  <a:pt x="8451223" y="951781"/>
                  <a:pt x="8451649" y="989950"/>
                </a:cubicBezTo>
                <a:cubicBezTo>
                  <a:pt x="8452074" y="1028120"/>
                  <a:pt x="8452500" y="1095828"/>
                  <a:pt x="8455592" y="1141745"/>
                </a:cubicBezTo>
                <a:cubicBezTo>
                  <a:pt x="8458684" y="1187662"/>
                  <a:pt x="8470047" y="1234783"/>
                  <a:pt x="8470203" y="1265454"/>
                </a:cubicBezTo>
                <a:cubicBezTo>
                  <a:pt x="8458947" y="1304052"/>
                  <a:pt x="8496012" y="1370755"/>
                  <a:pt x="8499638" y="1385480"/>
                </a:cubicBezTo>
                <a:cubicBezTo>
                  <a:pt x="8514485" y="1422714"/>
                  <a:pt x="8525070" y="1428103"/>
                  <a:pt x="8518660" y="1458060"/>
                </a:cubicBezTo>
                <a:cubicBezTo>
                  <a:pt x="8518783" y="1468057"/>
                  <a:pt x="8539003" y="1503177"/>
                  <a:pt x="8539125" y="1513175"/>
                </a:cubicBezTo>
                <a:lnTo>
                  <a:pt x="8570281" y="1570809"/>
                </a:lnTo>
                <a:cubicBezTo>
                  <a:pt x="8597636" y="1617136"/>
                  <a:pt x="8594573" y="1601443"/>
                  <a:pt x="8605212" y="1638391"/>
                </a:cubicBezTo>
                <a:cubicBezTo>
                  <a:pt x="8629645" y="1719640"/>
                  <a:pt x="8613884" y="1715203"/>
                  <a:pt x="8626457" y="1742490"/>
                </a:cubicBezTo>
                <a:lnTo>
                  <a:pt x="8654861" y="1818229"/>
                </a:lnTo>
                <a:cubicBezTo>
                  <a:pt x="8657202" y="1824059"/>
                  <a:pt x="8651899" y="1851211"/>
                  <a:pt x="8648005" y="1862723"/>
                </a:cubicBezTo>
                <a:lnTo>
                  <a:pt x="8654469" y="1917476"/>
                </a:lnTo>
                <a:lnTo>
                  <a:pt x="8649702" y="1972204"/>
                </a:lnTo>
                <a:cubicBezTo>
                  <a:pt x="8652251" y="1979569"/>
                  <a:pt x="8651461" y="2048203"/>
                  <a:pt x="8656357" y="2054291"/>
                </a:cubicBezTo>
                <a:cubicBezTo>
                  <a:pt x="8672645" y="2141657"/>
                  <a:pt x="8632397" y="2189849"/>
                  <a:pt x="8648660" y="2227417"/>
                </a:cubicBezTo>
                <a:cubicBezTo>
                  <a:pt x="8639941" y="2317591"/>
                  <a:pt x="8613796" y="2407644"/>
                  <a:pt x="8607609" y="2510933"/>
                </a:cubicBezTo>
                <a:cubicBezTo>
                  <a:pt x="8633490" y="2597916"/>
                  <a:pt x="8602674" y="2649734"/>
                  <a:pt x="8608432" y="2741866"/>
                </a:cubicBezTo>
                <a:cubicBezTo>
                  <a:pt x="8630300" y="2779815"/>
                  <a:pt x="8631929" y="2817058"/>
                  <a:pt x="8619112" y="2864935"/>
                </a:cubicBezTo>
                <a:cubicBezTo>
                  <a:pt x="8655820" y="2860552"/>
                  <a:pt x="8588374" y="2937673"/>
                  <a:pt x="8627742" y="2950807"/>
                </a:cubicBezTo>
                <a:lnTo>
                  <a:pt x="8611822" y="2978246"/>
                </a:lnTo>
                <a:lnTo>
                  <a:pt x="8608239" y="2995916"/>
                </a:lnTo>
                <a:lnTo>
                  <a:pt x="8598647" y="2998648"/>
                </a:lnTo>
                <a:lnTo>
                  <a:pt x="8587108" y="3023630"/>
                </a:lnTo>
                <a:cubicBezTo>
                  <a:pt x="8584111" y="3033333"/>
                  <a:pt x="8577413" y="3084375"/>
                  <a:pt x="8577885" y="3096975"/>
                </a:cubicBezTo>
                <a:cubicBezTo>
                  <a:pt x="8594321" y="3142205"/>
                  <a:pt x="8535131" y="3160433"/>
                  <a:pt x="8557492" y="3216657"/>
                </a:cubicBezTo>
                <a:cubicBezTo>
                  <a:pt x="8562518" y="3237178"/>
                  <a:pt x="8573573" y="3299737"/>
                  <a:pt x="8560894" y="3310980"/>
                </a:cubicBezTo>
                <a:cubicBezTo>
                  <a:pt x="8557601" y="3323902"/>
                  <a:pt x="8561083" y="3339340"/>
                  <a:pt x="8547852" y="3344725"/>
                </a:cubicBezTo>
                <a:cubicBezTo>
                  <a:pt x="8531788" y="3353908"/>
                  <a:pt x="8553430" y="3400659"/>
                  <a:pt x="8535427" y="3393250"/>
                </a:cubicBezTo>
                <a:cubicBezTo>
                  <a:pt x="8550195" y="3426421"/>
                  <a:pt x="8529553" y="3487753"/>
                  <a:pt x="8520092" y="3514536"/>
                </a:cubicBezTo>
                <a:cubicBezTo>
                  <a:pt x="8513726" y="3563353"/>
                  <a:pt x="8500070" y="3650327"/>
                  <a:pt x="8497231" y="3686149"/>
                </a:cubicBezTo>
                <a:cubicBezTo>
                  <a:pt x="8494574" y="3687657"/>
                  <a:pt x="8493370" y="3677229"/>
                  <a:pt x="8489799" y="3692208"/>
                </a:cubicBezTo>
                <a:cubicBezTo>
                  <a:pt x="8486228" y="3707187"/>
                  <a:pt x="8465938" y="3757479"/>
                  <a:pt x="8475804" y="3776022"/>
                </a:cubicBezTo>
                <a:cubicBezTo>
                  <a:pt x="8441061" y="3875691"/>
                  <a:pt x="8487451" y="3939839"/>
                  <a:pt x="8471279" y="3977138"/>
                </a:cubicBezTo>
                <a:cubicBezTo>
                  <a:pt x="8465599" y="4067300"/>
                  <a:pt x="8419685" y="4164564"/>
                  <a:pt x="8408913" y="4222149"/>
                </a:cubicBezTo>
                <a:cubicBezTo>
                  <a:pt x="8403583" y="4287917"/>
                  <a:pt x="8398240" y="4339232"/>
                  <a:pt x="8402112" y="4364683"/>
                </a:cubicBezTo>
                <a:lnTo>
                  <a:pt x="8393355" y="4462471"/>
                </a:lnTo>
                <a:cubicBezTo>
                  <a:pt x="8396004" y="4503329"/>
                  <a:pt x="8376320" y="4548111"/>
                  <a:pt x="8376166" y="4574052"/>
                </a:cubicBezTo>
                <a:cubicBezTo>
                  <a:pt x="8369380" y="4670665"/>
                  <a:pt x="8352302" y="4649921"/>
                  <a:pt x="8341678" y="4667756"/>
                </a:cubicBezTo>
                <a:cubicBezTo>
                  <a:pt x="8320864" y="4705850"/>
                  <a:pt x="8290794" y="4758928"/>
                  <a:pt x="8273661" y="4799019"/>
                </a:cubicBezTo>
                <a:cubicBezTo>
                  <a:pt x="8254323" y="4834076"/>
                  <a:pt x="8262378" y="4811645"/>
                  <a:pt x="8256132" y="4849614"/>
                </a:cubicBezTo>
                <a:cubicBezTo>
                  <a:pt x="8239320" y="4853334"/>
                  <a:pt x="8207060" y="4883089"/>
                  <a:pt x="8226804" y="4919971"/>
                </a:cubicBezTo>
                <a:lnTo>
                  <a:pt x="8171825" y="5010766"/>
                </a:lnTo>
                <a:cubicBezTo>
                  <a:pt x="8150097" y="4983259"/>
                  <a:pt x="8165842" y="5107656"/>
                  <a:pt x="8143172" y="5088190"/>
                </a:cubicBezTo>
                <a:cubicBezTo>
                  <a:pt x="8128060" y="5102008"/>
                  <a:pt x="8138350" y="5118851"/>
                  <a:pt x="8126363" y="5143922"/>
                </a:cubicBezTo>
                <a:cubicBezTo>
                  <a:pt x="8116335" y="5192745"/>
                  <a:pt x="8111851" y="5226225"/>
                  <a:pt x="8103782" y="5284346"/>
                </a:cubicBezTo>
                <a:cubicBezTo>
                  <a:pt x="8101016" y="5338386"/>
                  <a:pt x="8095811" y="5337325"/>
                  <a:pt x="8084361" y="5390948"/>
                </a:cubicBezTo>
                <a:cubicBezTo>
                  <a:pt x="8082912" y="5429655"/>
                  <a:pt x="8063705" y="5449508"/>
                  <a:pt x="8062552" y="5470854"/>
                </a:cubicBezTo>
                <a:cubicBezTo>
                  <a:pt x="8086776" y="5526328"/>
                  <a:pt x="8037513" y="5496377"/>
                  <a:pt x="8057342" y="5529643"/>
                </a:cubicBezTo>
                <a:cubicBezTo>
                  <a:pt x="8050653" y="5550879"/>
                  <a:pt x="8055939" y="5587444"/>
                  <a:pt x="8044923" y="5597292"/>
                </a:cubicBezTo>
                <a:lnTo>
                  <a:pt x="8035233" y="5608899"/>
                </a:lnTo>
                <a:cubicBezTo>
                  <a:pt x="8030775" y="5623501"/>
                  <a:pt x="8021047" y="5660431"/>
                  <a:pt x="8018178" y="5684911"/>
                </a:cubicBezTo>
                <a:cubicBezTo>
                  <a:pt x="8005590" y="5692608"/>
                  <a:pt x="8011744" y="5734344"/>
                  <a:pt x="8018018" y="5755776"/>
                </a:cubicBezTo>
                <a:cubicBezTo>
                  <a:pt x="8019409" y="5792777"/>
                  <a:pt x="7989082" y="5848613"/>
                  <a:pt x="8008640" y="5889599"/>
                </a:cubicBezTo>
                <a:cubicBezTo>
                  <a:pt x="8011480" y="5932097"/>
                  <a:pt x="8009486" y="5940901"/>
                  <a:pt x="8013542" y="5989744"/>
                </a:cubicBezTo>
                <a:cubicBezTo>
                  <a:pt x="8022089" y="6020787"/>
                  <a:pt x="7982918" y="6024963"/>
                  <a:pt x="7980757" y="6084926"/>
                </a:cubicBezTo>
                <a:cubicBezTo>
                  <a:pt x="7974117" y="6134231"/>
                  <a:pt x="7999371" y="6240432"/>
                  <a:pt x="7975907" y="6346549"/>
                </a:cubicBezTo>
                <a:cubicBezTo>
                  <a:pt x="7987225" y="6409741"/>
                  <a:pt x="7980509" y="6468689"/>
                  <a:pt x="7974221" y="6527527"/>
                </a:cubicBezTo>
                <a:cubicBezTo>
                  <a:pt x="7955361" y="6585667"/>
                  <a:pt x="7987786" y="6579284"/>
                  <a:pt x="7979135" y="6627129"/>
                </a:cubicBezTo>
                <a:cubicBezTo>
                  <a:pt x="7983057" y="6635153"/>
                  <a:pt x="7984986" y="6697665"/>
                  <a:pt x="7979404" y="6694819"/>
                </a:cubicBezTo>
                <a:cubicBezTo>
                  <a:pt x="7981755" y="6716947"/>
                  <a:pt x="8003903" y="6732844"/>
                  <a:pt x="8009526" y="6765445"/>
                </a:cubicBezTo>
                <a:cubicBezTo>
                  <a:pt x="8011113" y="6776325"/>
                  <a:pt x="8014662" y="6810511"/>
                  <a:pt x="8018211" y="6844697"/>
                </a:cubicBezTo>
                <a:lnTo>
                  <a:pt x="8019608" y="6857999"/>
                </a:lnTo>
                <a:lnTo>
                  <a:pt x="0" y="685799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4FA5280-C0E8-43E4-B73D-A20BB5AC5FD4}"/>
              </a:ext>
            </a:extLst>
          </p:cNvPr>
          <p:cNvSpPr>
            <a:spLocks noGrp="1"/>
          </p:cNvSpPr>
          <p:nvPr>
            <p:ph type="title"/>
          </p:nvPr>
        </p:nvSpPr>
        <p:spPr>
          <a:xfrm>
            <a:off x="838200" y="136525"/>
            <a:ext cx="6661114" cy="956334"/>
          </a:xfrm>
        </p:spPr>
        <p:txBody>
          <a:bodyPr vert="horz" lIns="91440" tIns="45720" rIns="91440" bIns="45720" rtlCol="0" anchor="ctr">
            <a:normAutofit fontScale="90000"/>
          </a:bodyPr>
          <a:lstStyle/>
          <a:p>
            <a:br>
              <a:rPr lang="en-US" sz="2800">
                <a:solidFill>
                  <a:schemeClr val="tx1"/>
                </a:solidFill>
                <a:latin typeface="+mj-lt"/>
                <a:cs typeface="+mj-cs"/>
              </a:rPr>
            </a:br>
            <a:r>
              <a:rPr lang="en-US" sz="2800">
                <a:solidFill>
                  <a:schemeClr val="tx1"/>
                </a:solidFill>
                <a:latin typeface="+mj-lt"/>
                <a:cs typeface="+mj-cs"/>
              </a:rPr>
              <a:t>Arab Spring, its routes and why it failed</a:t>
            </a:r>
            <a:br>
              <a:rPr lang="en-US" sz="2800">
                <a:solidFill>
                  <a:schemeClr val="tx1"/>
                </a:solidFill>
                <a:latin typeface="+mj-lt"/>
                <a:cs typeface="+mj-cs"/>
              </a:rPr>
            </a:br>
            <a:endParaRPr lang="en-US" sz="2800">
              <a:solidFill>
                <a:schemeClr val="tx1"/>
              </a:solidFill>
              <a:latin typeface="+mj-lt"/>
              <a:cs typeface="+mj-cs"/>
            </a:endParaRPr>
          </a:p>
        </p:txBody>
      </p:sp>
      <p:sp>
        <p:nvSpPr>
          <p:cNvPr id="3" name="Content Placeholder 2">
            <a:extLst>
              <a:ext uri="{FF2B5EF4-FFF2-40B4-BE49-F238E27FC236}">
                <a16:creationId xmlns:a16="http://schemas.microsoft.com/office/drawing/2014/main" id="{525049C1-1404-4B68-8156-D8BEEB53B11C}"/>
              </a:ext>
            </a:extLst>
          </p:cNvPr>
          <p:cNvSpPr>
            <a:spLocks noGrp="1"/>
          </p:cNvSpPr>
          <p:nvPr>
            <p:ph idx="1"/>
          </p:nvPr>
        </p:nvSpPr>
        <p:spPr>
          <a:xfrm>
            <a:off x="77822" y="1104874"/>
            <a:ext cx="7636212" cy="5461296"/>
          </a:xfrm>
        </p:spPr>
        <p:txBody>
          <a:bodyPr vert="horz" lIns="91440" tIns="45720" rIns="91440" bIns="45720" rtlCol="0">
            <a:normAutofit/>
          </a:bodyPr>
          <a:lstStyle/>
          <a:p>
            <a:r>
              <a:rPr lang="en-US" sz="1100">
                <a:solidFill>
                  <a:schemeClr val="tx1"/>
                </a:solidFill>
                <a:latin typeface="+mn-lt"/>
                <a:cs typeface="+mn-cs"/>
              </a:rPr>
              <a:t>This started in Tunisia and was an attempt by the general people and Middle Class of the Arab nations to remove their strong leaders and take the nation again into a democracy and this was heavily influenced by the social media </a:t>
            </a:r>
          </a:p>
          <a:p>
            <a:r>
              <a:rPr lang="en-US" sz="1100">
                <a:solidFill>
                  <a:schemeClr val="tx1"/>
                </a:solidFill>
                <a:latin typeface="+mn-lt"/>
                <a:cs typeface="+mn-cs"/>
              </a:rPr>
              <a:t>It started uprisings in Algeria, Morocco, Libya , Syria, Egypt, Bahrain, Oman, Saudi, Kuwait </a:t>
            </a:r>
            <a:r>
              <a:rPr lang="en-US" sz="1100" err="1">
                <a:solidFill>
                  <a:schemeClr val="tx1"/>
                </a:solidFill>
                <a:latin typeface="+mn-lt"/>
                <a:cs typeface="+mn-cs"/>
              </a:rPr>
              <a:t>etc</a:t>
            </a:r>
            <a:r>
              <a:rPr lang="en-US" sz="1100">
                <a:solidFill>
                  <a:schemeClr val="tx1"/>
                </a:solidFill>
                <a:latin typeface="+mn-lt"/>
                <a:cs typeface="+mn-cs"/>
              </a:rPr>
              <a:t> </a:t>
            </a:r>
          </a:p>
          <a:p>
            <a:r>
              <a:rPr lang="en-US" sz="1100">
                <a:solidFill>
                  <a:schemeClr val="tx1"/>
                </a:solidFill>
                <a:latin typeface="+mn-lt"/>
                <a:cs typeface="+mn-cs"/>
              </a:rPr>
              <a:t>In Libya for example, it caused a complete collapse of Gadhafi, but the vacuum was filled by religious fanatics whereas in Algeria, Morocco, Bahrain, Oman, Kuwait, Saudi ….. it was quickly stopped</a:t>
            </a:r>
          </a:p>
          <a:p>
            <a:r>
              <a:rPr lang="en-US" sz="1100">
                <a:solidFill>
                  <a:schemeClr val="tx1"/>
                </a:solidFill>
                <a:latin typeface="+mn-lt"/>
                <a:cs typeface="+mn-cs"/>
              </a:rPr>
              <a:t>However, in Egypt, the Army used it to get rid of a potential Mubarak dynasty who was originally from the army.  The Army allowed the Arab spring and so-called democracy to shape itself.   This unfortunately allowed the elements of the Muslim religious factions of Egypt ( The brotherhood)  to take over and affect all manner of revenge on the Middle Classes that started the Arab Spring initially, but they were the first to be targeted for their wealth and this was followed by attacks on Churches ( there are 10 Million Christian in Egypt ) </a:t>
            </a:r>
          </a:p>
          <a:p>
            <a:r>
              <a:rPr lang="en-US" sz="1100">
                <a:solidFill>
                  <a:schemeClr val="tx1"/>
                </a:solidFill>
                <a:latin typeface="+mn-lt"/>
                <a:cs typeface="+mn-cs"/>
              </a:rPr>
              <a:t>The Army then re intervened and took over to control this Muslim religious backlash </a:t>
            </a:r>
          </a:p>
          <a:p>
            <a:r>
              <a:rPr lang="en-US" sz="1100">
                <a:solidFill>
                  <a:schemeClr val="tx1"/>
                </a:solidFill>
                <a:latin typeface="+mn-lt"/>
                <a:cs typeface="+mn-cs"/>
              </a:rPr>
              <a:t>The Syria revolt started to loosen freedoms in Syria by the Asaad regime and at best the Asaad dynasty .  The </a:t>
            </a:r>
            <a:r>
              <a:rPr lang="en-US" sz="1100" err="1">
                <a:solidFill>
                  <a:schemeClr val="tx1"/>
                </a:solidFill>
                <a:latin typeface="+mn-lt"/>
                <a:cs typeface="+mn-cs"/>
              </a:rPr>
              <a:t>Asaads</a:t>
            </a:r>
            <a:r>
              <a:rPr lang="en-US" sz="1100">
                <a:solidFill>
                  <a:schemeClr val="tx1"/>
                </a:solidFill>
                <a:latin typeface="+mn-lt"/>
                <a:cs typeface="+mn-cs"/>
              </a:rPr>
              <a:t> were </a:t>
            </a:r>
            <a:r>
              <a:rPr lang="en-US" sz="1100" err="1">
                <a:solidFill>
                  <a:schemeClr val="tx1"/>
                </a:solidFill>
                <a:latin typeface="+mn-lt"/>
                <a:cs typeface="+mn-cs"/>
              </a:rPr>
              <a:t>Aloyts</a:t>
            </a:r>
            <a:r>
              <a:rPr lang="en-US" sz="1100">
                <a:solidFill>
                  <a:schemeClr val="tx1"/>
                </a:solidFill>
                <a:latin typeface="+mn-lt"/>
                <a:cs typeface="+mn-cs"/>
              </a:rPr>
              <a:t> and this is a sect belonging to Shia, but Asaad regime is primarily a secular by nature and has Christians as their supports and some Sunnis as well.  The Arab Spring there escalated well beyond its objectives and became a Sunni Islamist takeover with assistance of finance from Wahabi financial support from Qatar and Saudi Arabia .   The Turks turned a blind eye to this battle and so did the west in general.   With ISIS and Qaeda fanatics established in Syria and this embarrassed the west and the west and Russia </a:t>
            </a:r>
            <a:r>
              <a:rPr lang="en-US" sz="1100" err="1">
                <a:solidFill>
                  <a:schemeClr val="tx1"/>
                </a:solidFill>
                <a:latin typeface="+mn-lt"/>
                <a:cs typeface="+mn-cs"/>
              </a:rPr>
              <a:t>realised</a:t>
            </a:r>
            <a:r>
              <a:rPr lang="en-US" sz="1100">
                <a:solidFill>
                  <a:schemeClr val="tx1"/>
                </a:solidFill>
                <a:latin typeface="+mn-lt"/>
                <a:cs typeface="+mn-cs"/>
              </a:rPr>
              <a:t> that turning a blind eye was dangerous .</a:t>
            </a:r>
          </a:p>
          <a:p>
            <a:r>
              <a:rPr lang="en-US" sz="1100">
                <a:solidFill>
                  <a:schemeClr val="tx1"/>
                </a:solidFill>
                <a:latin typeface="+mn-lt"/>
                <a:cs typeface="+mn-cs"/>
              </a:rPr>
              <a:t>The ISIS group let's say for short, found fertile ground in their fight against Shia in Iraq too , so much so that part of Sunni Iraqis initially joined them and hence the fall of some of Iraq until they were ruled by ISIS, did they </a:t>
            </a:r>
            <a:r>
              <a:rPr lang="en-US" sz="1100" err="1">
                <a:solidFill>
                  <a:schemeClr val="tx1"/>
                </a:solidFill>
                <a:latin typeface="+mn-lt"/>
                <a:cs typeface="+mn-cs"/>
              </a:rPr>
              <a:t>realise</a:t>
            </a:r>
            <a:r>
              <a:rPr lang="en-US" sz="1100">
                <a:solidFill>
                  <a:schemeClr val="tx1"/>
                </a:solidFill>
                <a:latin typeface="+mn-lt"/>
                <a:cs typeface="+mn-cs"/>
              </a:rPr>
              <a:t> that this was a mistake </a:t>
            </a:r>
          </a:p>
          <a:p>
            <a:r>
              <a:rPr lang="en-US" sz="1100">
                <a:solidFill>
                  <a:schemeClr val="tx1"/>
                </a:solidFill>
                <a:latin typeface="+mn-lt"/>
                <a:cs typeface="+mn-cs"/>
              </a:rPr>
              <a:t>BUT in short, the Arab spring has only succeeded to open up more fanaticism and more religious splits and opened up closed wounds within the Middle East and this in turn, created the situation we see today </a:t>
            </a:r>
          </a:p>
          <a:p>
            <a:r>
              <a:rPr lang="en-US" sz="1100">
                <a:solidFill>
                  <a:schemeClr val="tx1"/>
                </a:solidFill>
                <a:latin typeface="+mn-lt"/>
                <a:cs typeface="+mn-cs"/>
              </a:rPr>
              <a:t>I believe and have done so for a very </a:t>
            </a:r>
            <a:r>
              <a:rPr lang="en-US" sz="1100" err="1">
                <a:solidFill>
                  <a:schemeClr val="tx1"/>
                </a:solidFill>
                <a:latin typeface="+mn-lt"/>
                <a:cs typeface="+mn-cs"/>
              </a:rPr>
              <a:t>very</a:t>
            </a:r>
            <a:r>
              <a:rPr lang="en-US" sz="1100">
                <a:solidFill>
                  <a:schemeClr val="tx1"/>
                </a:solidFill>
                <a:latin typeface="+mn-lt"/>
                <a:cs typeface="+mn-cs"/>
              </a:rPr>
              <a:t> long time, the Middle East is still very tribal and lead by tribal influences and nowhere near ready for democracy and the various attempts to introduce democracy have only made the matter worse.  A Middle Eastern Democracy has to be born from a powerful leaders  influencing their people to education and healthcare </a:t>
            </a:r>
            <a:r>
              <a:rPr lang="en-US" sz="1100" err="1">
                <a:solidFill>
                  <a:schemeClr val="tx1"/>
                </a:solidFill>
                <a:latin typeface="+mn-lt"/>
                <a:cs typeface="+mn-cs"/>
              </a:rPr>
              <a:t>etc</a:t>
            </a:r>
            <a:r>
              <a:rPr lang="en-US" sz="1100">
                <a:solidFill>
                  <a:schemeClr val="tx1"/>
                </a:solidFill>
                <a:latin typeface="+mn-lt"/>
                <a:cs typeface="+mn-cs"/>
              </a:rPr>
              <a:t> , whilst not allowing for a dynasty to establish itself and this has been the problem </a:t>
            </a:r>
          </a:p>
          <a:p>
            <a:pPr marL="0"/>
            <a:endParaRPr lang="en-US" sz="1100">
              <a:solidFill>
                <a:schemeClr val="tx1"/>
              </a:solidFill>
              <a:latin typeface="+mn-lt"/>
              <a:cs typeface="+mn-cs"/>
            </a:endParaRPr>
          </a:p>
          <a:p>
            <a:endParaRPr lang="en-US" sz="1100">
              <a:solidFill>
                <a:schemeClr val="tx1"/>
              </a:solidFill>
              <a:latin typeface="+mn-lt"/>
              <a:cs typeface="+mn-cs"/>
            </a:endParaRPr>
          </a:p>
          <a:p>
            <a:endParaRPr lang="en-US" sz="1100">
              <a:solidFill>
                <a:schemeClr val="tx1"/>
              </a:solidFill>
              <a:latin typeface="+mn-lt"/>
              <a:cs typeface="+mn-cs"/>
            </a:endParaRPr>
          </a:p>
        </p:txBody>
      </p:sp>
      <p:pic>
        <p:nvPicPr>
          <p:cNvPr id="6152" name="Picture 8" descr="The final leaves of the Arab Spring have fallen – Middle East Monitor">
            <a:extLst>
              <a:ext uri="{FF2B5EF4-FFF2-40B4-BE49-F238E27FC236}">
                <a16:creationId xmlns:a16="http://schemas.microsoft.com/office/drawing/2014/main" id="{A4F328F0-62E5-4C1B-5A40-072278965B9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7957" r="3" b="3"/>
          <a:stretch/>
        </p:blipFill>
        <p:spPr bwMode="auto">
          <a:xfrm>
            <a:off x="9075103" y="1104874"/>
            <a:ext cx="2417461" cy="1249591"/>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The Arab Spring Has Sprung in Lebanon | The National Interest">
            <a:extLst>
              <a:ext uri="{FF2B5EF4-FFF2-40B4-BE49-F238E27FC236}">
                <a16:creationId xmlns:a16="http://schemas.microsoft.com/office/drawing/2014/main" id="{1D80EA35-ED9E-8923-C314-D37B4D0A60F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0511" r="3" b="2052"/>
          <a:stretch/>
        </p:blipFill>
        <p:spPr bwMode="auto">
          <a:xfrm>
            <a:off x="9075104" y="2809010"/>
            <a:ext cx="2417461" cy="1249604"/>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Whatever happened to the Arab Spring? | World | The Times">
            <a:extLst>
              <a:ext uri="{FF2B5EF4-FFF2-40B4-BE49-F238E27FC236}">
                <a16:creationId xmlns:a16="http://schemas.microsoft.com/office/drawing/2014/main" id="{5580019C-9FA4-6B29-9D8C-E05A1BF0B85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3" b="7698"/>
          <a:stretch/>
        </p:blipFill>
        <p:spPr bwMode="auto">
          <a:xfrm>
            <a:off x="9075103" y="4513160"/>
            <a:ext cx="2417461" cy="1249601"/>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a:extLst>
              <a:ext uri="{FF2B5EF4-FFF2-40B4-BE49-F238E27FC236}">
                <a16:creationId xmlns:a16="http://schemas.microsoft.com/office/drawing/2014/main" id="{196E1C7D-B07D-4641-B9C6-A88E1CB02FE2}"/>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pPr>
            <a:fld id="{C738B136-3CC4-448D-A6F6-1CB1B7627108}" type="datetime1">
              <a:rPr lang="en-US" sz="1000"/>
              <a:pPr>
                <a:spcAft>
                  <a:spcPts val="600"/>
                </a:spcAft>
              </a:pPr>
              <a:t>7/26/2024</a:t>
            </a:fld>
            <a:endParaRPr lang="en-US" sz="1000"/>
          </a:p>
        </p:txBody>
      </p:sp>
    </p:spTree>
    <p:extLst>
      <p:ext uri="{BB962C8B-B14F-4D97-AF65-F5344CB8AC3E}">
        <p14:creationId xmlns:p14="http://schemas.microsoft.com/office/powerpoint/2010/main" val="3979408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14" name="Rectangle 7213">
            <a:extLst>
              <a:ext uri="{FF2B5EF4-FFF2-40B4-BE49-F238E27FC236}">
                <a16:creationId xmlns:a16="http://schemas.microsoft.com/office/drawing/2014/main" id="{9E9F2A28-69A3-4945-B6B6-C2E4A6C55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270B9D-6E99-5BF4-F67B-D4B65234788B}"/>
              </a:ext>
            </a:extLst>
          </p:cNvPr>
          <p:cNvSpPr>
            <a:spLocks noGrp="1"/>
          </p:cNvSpPr>
          <p:nvPr>
            <p:ph type="title"/>
          </p:nvPr>
        </p:nvSpPr>
        <p:spPr>
          <a:xfrm>
            <a:off x="6203538" y="365125"/>
            <a:ext cx="5393360" cy="1325563"/>
          </a:xfrm>
        </p:spPr>
        <p:txBody>
          <a:bodyPr vert="horz" lIns="91440" tIns="45720" rIns="91440" bIns="45720" rtlCol="0" anchor="ctr">
            <a:normAutofit/>
          </a:bodyPr>
          <a:lstStyle/>
          <a:p>
            <a:r>
              <a:rPr lang="en-US" sz="4400">
                <a:solidFill>
                  <a:schemeClr val="tx1"/>
                </a:solidFill>
                <a:latin typeface="+mj-lt"/>
                <a:cs typeface="+mj-cs"/>
              </a:rPr>
              <a:t>Middle East Today </a:t>
            </a:r>
          </a:p>
        </p:txBody>
      </p:sp>
      <p:sp>
        <p:nvSpPr>
          <p:cNvPr id="7215" name="Freeform: Shape 7214">
            <a:extLst>
              <a:ext uri="{FF2B5EF4-FFF2-40B4-BE49-F238E27FC236}">
                <a16:creationId xmlns:a16="http://schemas.microsoft.com/office/drawing/2014/main" id="{CB147A70-DC29-4DDF-A34C-2B82C6E229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84038" y="0"/>
            <a:ext cx="842502" cy="354793"/>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172" name="Picture 4" descr="Middle East Conflicts - Lessons - Blendspace">
            <a:extLst>
              <a:ext uri="{FF2B5EF4-FFF2-40B4-BE49-F238E27FC236}">
                <a16:creationId xmlns:a16="http://schemas.microsoft.com/office/drawing/2014/main" id="{3DF24FA1-F8B0-B991-820E-8624F57A70E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14802" y="558913"/>
            <a:ext cx="2419418" cy="2533423"/>
          </a:xfrm>
          <a:custGeom>
            <a:avLst/>
            <a:gdLst/>
            <a:ahLst/>
            <a:cxnLst/>
            <a:rect l="l" t="t" r="r" b="b"/>
            <a:pathLst>
              <a:path w="1999274" h="2247255">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a:noFill/>
          <a:extLst>
            <a:ext uri="{909E8E84-426E-40DD-AFC4-6F175D3DCCD1}">
              <a14:hiddenFill xmlns:a14="http://schemas.microsoft.com/office/drawing/2010/main">
                <a:solidFill>
                  <a:srgbClr val="FFFFFF"/>
                </a:solidFill>
              </a14:hiddenFill>
            </a:ext>
          </a:extLst>
        </p:spPr>
      </p:pic>
      <p:sp>
        <p:nvSpPr>
          <p:cNvPr id="7216" name="Oval 7215">
            <a:extLst>
              <a:ext uri="{FF2B5EF4-FFF2-40B4-BE49-F238E27FC236}">
                <a16:creationId xmlns:a16="http://schemas.microsoft.com/office/drawing/2014/main" id="{3B438362-1E1E-4C62-A99E-4134CB163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731108" y="1327365"/>
            <a:ext cx="610857" cy="61085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17" name="Freeform: Shape 7216">
            <a:extLst>
              <a:ext uri="{FF2B5EF4-FFF2-40B4-BE49-F238E27FC236}">
                <a16:creationId xmlns:a16="http://schemas.microsoft.com/office/drawing/2014/main" id="{6C077334-5571-4B83-A83E-4CCCFA7B5E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28176" y="0"/>
            <a:ext cx="2093996" cy="1402773"/>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a:p>
        </p:txBody>
      </p:sp>
      <p:pic>
        <p:nvPicPr>
          <p:cNvPr id="7170" name="Picture 2" descr="Middle East Conflicts - Lessons - Blendspace">
            <a:extLst>
              <a:ext uri="{FF2B5EF4-FFF2-40B4-BE49-F238E27FC236}">
                <a16:creationId xmlns:a16="http://schemas.microsoft.com/office/drawing/2014/main" id="{8806CC71-60D1-8967-DA46-B90543E8A18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14801" y="3953286"/>
            <a:ext cx="2533423" cy="1950735"/>
          </a:xfrm>
          <a:custGeom>
            <a:avLst/>
            <a:gdLst/>
            <a:ahLst/>
            <a:cxnLst/>
            <a:rect l="l" t="t" r="r" b="b"/>
            <a:pathLst>
              <a:path w="3064284" h="3064284">
                <a:moveTo>
                  <a:pt x="166483" y="0"/>
                </a:moveTo>
                <a:lnTo>
                  <a:pt x="2897801" y="0"/>
                </a:lnTo>
                <a:cubicBezTo>
                  <a:pt x="2989747" y="0"/>
                  <a:pt x="3064284" y="74537"/>
                  <a:pt x="3064284" y="166483"/>
                </a:cubicBezTo>
                <a:lnTo>
                  <a:pt x="3064284" y="2897801"/>
                </a:lnTo>
                <a:cubicBezTo>
                  <a:pt x="3064284" y="2989747"/>
                  <a:pt x="2989747" y="3064284"/>
                  <a:pt x="2897801" y="3064284"/>
                </a:cubicBezTo>
                <a:lnTo>
                  <a:pt x="166483" y="3064284"/>
                </a:lnTo>
                <a:cubicBezTo>
                  <a:pt x="74537" y="3064284"/>
                  <a:pt x="0" y="2989747"/>
                  <a:pt x="0" y="2897801"/>
                </a:cubicBezTo>
                <a:lnTo>
                  <a:pt x="0" y="166483"/>
                </a:lnTo>
                <a:cubicBezTo>
                  <a:pt x="0" y="74537"/>
                  <a:pt x="74537" y="0"/>
                  <a:pt x="166483" y="0"/>
                </a:cubicBezTo>
                <a:close/>
              </a:path>
            </a:pathLst>
          </a:custGeom>
          <a:noFill/>
          <a:extLst>
            <a:ext uri="{909E8E84-426E-40DD-AFC4-6F175D3DCCD1}">
              <a14:hiddenFill xmlns:a14="http://schemas.microsoft.com/office/drawing/2010/main">
                <a:solidFill>
                  <a:srgbClr val="FFFFFF"/>
                </a:solidFill>
              </a14:hiddenFill>
            </a:ext>
          </a:extLst>
        </p:spPr>
      </p:pic>
      <p:pic>
        <p:nvPicPr>
          <p:cNvPr id="7174" name="Picture 6" descr="MENA chart of the week: regional diplomacy continues apace">
            <a:extLst>
              <a:ext uri="{FF2B5EF4-FFF2-40B4-BE49-F238E27FC236}">
                <a16:creationId xmlns:a16="http://schemas.microsoft.com/office/drawing/2014/main" id="{69C3B500-8AAF-EF4A-2A90-D37506254531}"/>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188750" y="2650341"/>
            <a:ext cx="2533422" cy="2018292"/>
          </a:xfrm>
          <a:custGeom>
            <a:avLst/>
            <a:gdLst/>
            <a:ahLst/>
            <a:cxnLst/>
            <a:rect l="l" t="t" r="r" b="b"/>
            <a:pathLst>
              <a:path w="1999274" h="2247255">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0FA38616-F768-43CD-0BE3-6E34C8852E55}"/>
              </a:ext>
            </a:extLst>
          </p:cNvPr>
          <p:cNvSpPr>
            <a:spLocks noGrp="1"/>
          </p:cNvSpPr>
          <p:nvPr>
            <p:ph idx="1"/>
          </p:nvPr>
        </p:nvSpPr>
        <p:spPr>
          <a:xfrm>
            <a:off x="6203537" y="1825625"/>
            <a:ext cx="5393361" cy="4351338"/>
          </a:xfrm>
        </p:spPr>
        <p:txBody>
          <a:bodyPr vert="horz" lIns="91440" tIns="45720" rIns="91440" bIns="45720" rtlCol="0">
            <a:normAutofit/>
          </a:bodyPr>
          <a:lstStyle/>
          <a:p>
            <a:r>
              <a:rPr lang="en-US" sz="900" dirty="0">
                <a:solidFill>
                  <a:schemeClr val="tx1"/>
                </a:solidFill>
                <a:latin typeface="+mn-lt"/>
                <a:cs typeface="+mn-cs"/>
              </a:rPr>
              <a:t>The ongoing Cold War between Sunni and Shia </a:t>
            </a:r>
          </a:p>
          <a:p>
            <a:r>
              <a:rPr lang="en-US" sz="900" dirty="0">
                <a:solidFill>
                  <a:schemeClr val="tx1"/>
                </a:solidFill>
                <a:latin typeface="+mn-lt"/>
                <a:cs typeface="+mn-cs"/>
              </a:rPr>
              <a:t>What's is the current make of the Middle Eastern Countries ….Dictatorships , Army controlled democracies , Tribalism Controlled Areas within countries </a:t>
            </a:r>
          </a:p>
          <a:p>
            <a:r>
              <a:rPr lang="en-US" sz="900" dirty="0">
                <a:solidFill>
                  <a:schemeClr val="tx1"/>
                </a:solidFill>
                <a:latin typeface="+mn-lt"/>
                <a:cs typeface="+mn-cs"/>
              </a:rPr>
              <a:t>BUT THE MAIN DRIVING FORCE BEHIND THE MIDDLE EAST SINCE THE EARLY SEVETIES IS THE COLD WAR BETWEEN SUNNI AND SHIA AND THE STUGGLE OF THE EXTREMES RIGHT AND LEFT OF CENTRE GROUND OF THIS ETERNAL BATTLE </a:t>
            </a:r>
          </a:p>
          <a:p>
            <a:r>
              <a:rPr lang="en-US" sz="900" dirty="0">
                <a:solidFill>
                  <a:schemeClr val="tx1"/>
                </a:solidFill>
                <a:latin typeface="+mn-lt"/>
                <a:cs typeface="+mn-cs"/>
              </a:rPr>
              <a:t>IRAQ AND IRAN WARS </a:t>
            </a:r>
          </a:p>
          <a:p>
            <a:r>
              <a:rPr lang="en-US" sz="900" dirty="0">
                <a:solidFill>
                  <a:schemeClr val="tx1"/>
                </a:solidFill>
                <a:latin typeface="+mn-lt"/>
                <a:cs typeface="+mn-cs"/>
              </a:rPr>
              <a:t>KUWAIT INVASION SADAM VS KUWAIT</a:t>
            </a:r>
          </a:p>
          <a:p>
            <a:r>
              <a:rPr lang="en-US" sz="900" dirty="0">
                <a:solidFill>
                  <a:schemeClr val="tx1"/>
                </a:solidFill>
                <a:latin typeface="+mn-lt"/>
                <a:cs typeface="+mn-cs"/>
              </a:rPr>
              <a:t>IRAQ WARS 1 AND 2 SADAM VS THE WEST </a:t>
            </a:r>
          </a:p>
          <a:p>
            <a:r>
              <a:rPr lang="en-US" sz="900" dirty="0">
                <a:solidFill>
                  <a:schemeClr val="tx1"/>
                </a:solidFill>
                <a:latin typeface="+mn-lt"/>
                <a:cs typeface="+mn-cs"/>
              </a:rPr>
              <a:t>ARAB SPRING (EGYPT) SUNNI BROTHERHOOD VS ARMY</a:t>
            </a:r>
          </a:p>
          <a:p>
            <a:r>
              <a:rPr lang="en-US" sz="900" dirty="0">
                <a:solidFill>
                  <a:schemeClr val="tx1"/>
                </a:solidFill>
                <a:latin typeface="+mn-lt"/>
                <a:cs typeface="+mn-cs"/>
              </a:rPr>
              <a:t>THIS IS DRIVING THE CONFLICTS BETWEEN SAUDI AND YEMEN </a:t>
            </a:r>
          </a:p>
          <a:p>
            <a:r>
              <a:rPr lang="en-US" sz="900" dirty="0">
                <a:solidFill>
                  <a:schemeClr val="tx1"/>
                </a:solidFill>
                <a:latin typeface="+mn-lt"/>
                <a:cs typeface="+mn-cs"/>
              </a:rPr>
              <a:t>AFGHANISTAN DEMOCRACY VS TALABAN </a:t>
            </a:r>
          </a:p>
          <a:p>
            <a:r>
              <a:rPr lang="en-US" sz="900" dirty="0">
                <a:solidFill>
                  <a:schemeClr val="tx1"/>
                </a:solidFill>
                <a:latin typeface="+mn-lt"/>
                <a:cs typeface="+mn-cs"/>
              </a:rPr>
              <a:t>CONFLICT IN SYRIA ( SHIA AND CHRISTIAN VS SUNNI) COUPLED WITH ISIS EXTREMISTS AND SECULAR DICTARORSHIP </a:t>
            </a:r>
          </a:p>
          <a:p>
            <a:r>
              <a:rPr lang="en-US" sz="900" dirty="0">
                <a:solidFill>
                  <a:schemeClr val="tx1"/>
                </a:solidFill>
                <a:latin typeface="+mn-lt"/>
                <a:cs typeface="+mn-cs"/>
              </a:rPr>
              <a:t>CONFLICT IN IRAQ ( SUNNI VS SHIA) </a:t>
            </a:r>
          </a:p>
          <a:p>
            <a:r>
              <a:rPr lang="en-US" sz="900" dirty="0">
                <a:solidFill>
                  <a:schemeClr val="tx1"/>
                </a:solidFill>
                <a:latin typeface="+mn-lt"/>
                <a:cs typeface="+mn-cs"/>
              </a:rPr>
              <a:t>CONFLICT IN LEBANON since 1975 ( I say 1970) RECENTLY …SOME SUNNI AND CHRISTIAN VS SHIA AND SOME CHRISTIANS </a:t>
            </a:r>
          </a:p>
          <a:p>
            <a:r>
              <a:rPr lang="en-US" sz="900" dirty="0">
                <a:solidFill>
                  <a:schemeClr val="tx1"/>
                </a:solidFill>
                <a:latin typeface="+mn-lt"/>
                <a:cs typeface="+mn-cs"/>
              </a:rPr>
              <a:t>I COULD GO ON …BUT …..THE COLD WAR HAS NOW MOVED ONCE AGAIN TO THE ARAB CAUSE …PALESTINE AND WHO CONTROLS THE AGENDA ON THE ARAB CAUSE IS WHAT IS A DRIVING FORCE FOR POWER IN THE MIDDLE EAST …</a:t>
            </a:r>
          </a:p>
          <a:p>
            <a:endParaRPr lang="en-US" sz="900" dirty="0">
              <a:solidFill>
                <a:schemeClr val="tx1"/>
              </a:solidFill>
              <a:latin typeface="+mn-lt"/>
              <a:cs typeface="+mn-cs"/>
            </a:endParaRPr>
          </a:p>
          <a:p>
            <a:endParaRPr lang="en-US" sz="900" dirty="0">
              <a:solidFill>
                <a:schemeClr val="tx1"/>
              </a:solidFill>
              <a:latin typeface="+mn-lt"/>
              <a:cs typeface="+mn-cs"/>
            </a:endParaRPr>
          </a:p>
        </p:txBody>
      </p:sp>
      <p:sp>
        <p:nvSpPr>
          <p:cNvPr id="4" name="Date Placeholder 3">
            <a:extLst>
              <a:ext uri="{FF2B5EF4-FFF2-40B4-BE49-F238E27FC236}">
                <a16:creationId xmlns:a16="http://schemas.microsoft.com/office/drawing/2014/main" id="{68151C1F-2244-E0D4-1BBE-30CFBDCE3C46}"/>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pPr>
            <a:fld id="{C738B136-3CC4-448D-A6F6-1CB1B7627108}" type="datetime1">
              <a:rPr lang="en-US" smtClean="0"/>
              <a:pPr>
                <a:spcAft>
                  <a:spcPts val="600"/>
                </a:spcAft>
              </a:pPr>
              <a:t>7/26/2024</a:t>
            </a:fld>
            <a:endParaRPr lang="en-US"/>
          </a:p>
        </p:txBody>
      </p:sp>
      <p:sp>
        <p:nvSpPr>
          <p:cNvPr id="7218" name="Arc 7217">
            <a:extLst>
              <a:ext uri="{FF2B5EF4-FFF2-40B4-BE49-F238E27FC236}">
                <a16:creationId xmlns:a16="http://schemas.microsoft.com/office/drawing/2014/main" id="{4D3DC50D-CA0F-48F9-B17E-20D8669AA4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899690" y="5509119"/>
            <a:ext cx="3939038" cy="3939038"/>
          </a:xfrm>
          <a:prstGeom prst="arc">
            <a:avLst>
              <a:gd name="adj1" fmla="val 16200000"/>
              <a:gd name="adj2" fmla="val 20354996"/>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19" name="Freeform: Shape 7218">
            <a:extLst>
              <a:ext uri="{FF2B5EF4-FFF2-40B4-BE49-F238E27FC236}">
                <a16:creationId xmlns:a16="http://schemas.microsoft.com/office/drawing/2014/main" id="{D1B80E9C-CF8A-440B-B8F5-54BF121BF4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724986"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129926610"/>
      </p:ext>
    </p:extLst>
  </p:cSld>
  <p:clrMapOvr>
    <a:masterClrMapping/>
  </p:clrMapOvr>
</p:sld>
</file>

<file path=ppt/theme/theme1.xml><?xml version="1.0" encoding="utf-8"?>
<a:theme xmlns:a="http://schemas.openxmlformats.org/drawingml/2006/main" name="QuickStarter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4">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Web39D8</Template>
  <TotalTime>45</TotalTime>
  <Words>4758</Words>
  <Application>Microsoft Office PowerPoint</Application>
  <PresentationFormat>Widescreen</PresentationFormat>
  <Paragraphs>176</Paragraphs>
  <Slides>15</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Aptos</vt:lpstr>
      <vt:lpstr>Arial</vt:lpstr>
      <vt:lpstr>Calibri</vt:lpstr>
      <vt:lpstr>Georgia</vt:lpstr>
      <vt:lpstr>Segoe UI</vt:lpstr>
      <vt:lpstr>Segoe UI Light</vt:lpstr>
      <vt:lpstr>Segoe UI Semilight</vt:lpstr>
      <vt:lpstr>Times New Roman</vt:lpstr>
      <vt:lpstr>QuickStarter Theme</vt:lpstr>
      <vt:lpstr>MIDDLE EAST HISTORY  AND ITS EFFECTS ON PRESENT DAY PALESTINE  </vt:lpstr>
      <vt:lpstr>History of Fuad Ramadan </vt:lpstr>
      <vt:lpstr>The Middle East </vt:lpstr>
      <vt:lpstr>Middle East is not one country or one religion or one culture or one history.   </vt:lpstr>
      <vt:lpstr> Middle-Eastern Empires and Muslim religious battles and their origins  </vt:lpstr>
      <vt:lpstr> Belfour Declaration and its effect of the Middle East today  </vt:lpstr>
      <vt:lpstr> Belfour Declaration and its effect of the Middle East today  </vt:lpstr>
      <vt:lpstr> Arab Spring, its routes and why it failed </vt:lpstr>
      <vt:lpstr>Middle East Today </vt:lpstr>
      <vt:lpstr> The Palestinian / Israeli conflict  </vt:lpstr>
      <vt:lpstr>Gaza  The new Arab Cause –  Causes and Effects</vt:lpstr>
      <vt:lpstr>Gaza  The new Arab Cause – Causes and Effects</vt:lpstr>
      <vt:lpstr>Lessons from History </vt:lpstr>
      <vt:lpstr>How Allies become Enemies and vise Versa in the Middle East ( examples that will shock you )</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PBK International Limited    International Medical Management Consultants</dc:title>
  <dc:creator>Fuad Ramadan</dc:creator>
  <cp:lastModifiedBy>Jo Allen</cp:lastModifiedBy>
  <cp:revision>5</cp:revision>
  <dcterms:created xsi:type="dcterms:W3CDTF">2017-12-08T18:38:38Z</dcterms:created>
  <dcterms:modified xsi:type="dcterms:W3CDTF">2024-07-26T12:43:51Z</dcterms:modified>
</cp:coreProperties>
</file>