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72" r:id="rId1"/>
  </p:sldMasterIdLst>
  <p:notesMasterIdLst>
    <p:notesMasterId r:id="rId8"/>
  </p:notesMasterIdLst>
  <p:sldIdLst>
    <p:sldId id="256" r:id="rId2"/>
    <p:sldId id="274" r:id="rId3"/>
    <p:sldId id="275" r:id="rId4"/>
    <p:sldId id="273" r:id="rId5"/>
    <p:sldId id="276" r:id="rId6"/>
    <p:sldId id="265" r:id="rId7"/>
  </p:sldIdLst>
  <p:sldSz cx="9906000" cy="6858000" type="A4"/>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4F8A"/>
    <a:srgbClr val="007434"/>
    <a:srgbClr val="DC28A9"/>
    <a:srgbClr val="0070C0"/>
    <a:srgbClr val="3D996F"/>
    <a:srgbClr val="E77619"/>
    <a:srgbClr val="E6E6E6"/>
    <a:srgbClr val="7F7F7F"/>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399079-2777-4155-830E-1AECCE8ACB6C}" v="4" dt="2021-03-29T14:55:57.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3907" autoAdjust="0"/>
  </p:normalViewPr>
  <p:slideViewPr>
    <p:cSldViewPr snapToGrid="0">
      <p:cViewPr varScale="1">
        <p:scale>
          <a:sx n="84" d="100"/>
          <a:sy n="84" d="100"/>
        </p:scale>
        <p:origin x="918" y="83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5188" cy="501571"/>
          </a:xfrm>
          <a:prstGeom prst="rect">
            <a:avLst/>
          </a:prstGeom>
        </p:spPr>
        <p:txBody>
          <a:bodyPr vert="horz" lIns="89152" tIns="44576" rIns="89152" bIns="44576" rtlCol="0"/>
          <a:lstStyle>
            <a:lvl1pPr algn="l">
              <a:defRPr sz="1200"/>
            </a:lvl1pPr>
          </a:lstStyle>
          <a:p>
            <a:endParaRPr lang="en-GB" dirty="0"/>
          </a:p>
        </p:txBody>
      </p:sp>
      <p:sp>
        <p:nvSpPr>
          <p:cNvPr id="3" name="Date Placeholder 2"/>
          <p:cNvSpPr>
            <a:spLocks noGrp="1"/>
          </p:cNvSpPr>
          <p:nvPr>
            <p:ph type="dt" idx="1"/>
          </p:nvPr>
        </p:nvSpPr>
        <p:spPr>
          <a:xfrm>
            <a:off x="3902975" y="5"/>
            <a:ext cx="2985188" cy="501571"/>
          </a:xfrm>
          <a:prstGeom prst="rect">
            <a:avLst/>
          </a:prstGeom>
        </p:spPr>
        <p:txBody>
          <a:bodyPr vert="horz" lIns="89152" tIns="44576" rIns="89152" bIns="44576" rtlCol="0"/>
          <a:lstStyle>
            <a:lvl1pPr algn="r">
              <a:defRPr sz="1200"/>
            </a:lvl1pPr>
          </a:lstStyle>
          <a:p>
            <a:fld id="{400981EC-D4DC-4189-884B-4C607FEFB3A6}" type="datetimeFigureOut">
              <a:rPr lang="en-GB" smtClean="0"/>
              <a:pPr/>
              <a:t>29/03/2021</a:t>
            </a:fld>
            <a:endParaRPr lang="en-GB" dirty="0"/>
          </a:p>
        </p:txBody>
      </p:sp>
      <p:sp>
        <p:nvSpPr>
          <p:cNvPr id="4" name="Slide Image Placeholder 3"/>
          <p:cNvSpPr>
            <a:spLocks noGrp="1" noRot="1" noChangeAspect="1"/>
          </p:cNvSpPr>
          <p:nvPr>
            <p:ph type="sldImg" idx="2"/>
          </p:nvPr>
        </p:nvSpPr>
        <p:spPr>
          <a:xfrm>
            <a:off x="1001713" y="1252538"/>
            <a:ext cx="4886325" cy="3382962"/>
          </a:xfrm>
          <a:prstGeom prst="rect">
            <a:avLst/>
          </a:prstGeom>
          <a:noFill/>
          <a:ln w="12700">
            <a:solidFill>
              <a:prstClr val="black"/>
            </a:solidFill>
          </a:ln>
        </p:spPr>
        <p:txBody>
          <a:bodyPr vert="horz" lIns="89152" tIns="44576" rIns="89152" bIns="44576" rtlCol="0" anchor="ctr"/>
          <a:lstStyle/>
          <a:p>
            <a:endParaRPr lang="en-GB" dirty="0"/>
          </a:p>
        </p:txBody>
      </p:sp>
      <p:sp>
        <p:nvSpPr>
          <p:cNvPr id="5" name="Notes Placeholder 4"/>
          <p:cNvSpPr>
            <a:spLocks noGrp="1"/>
          </p:cNvSpPr>
          <p:nvPr>
            <p:ph type="body" sz="quarter" idx="3"/>
          </p:nvPr>
        </p:nvSpPr>
        <p:spPr>
          <a:xfrm>
            <a:off x="689141" y="4822062"/>
            <a:ext cx="5511483" cy="3945900"/>
          </a:xfrm>
          <a:prstGeom prst="rect">
            <a:avLst/>
          </a:prstGeom>
        </p:spPr>
        <p:txBody>
          <a:bodyPr vert="horz" lIns="89152" tIns="44576" rIns="89152" bIns="44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8732"/>
            <a:ext cx="2985188" cy="501571"/>
          </a:xfrm>
          <a:prstGeom prst="rect">
            <a:avLst/>
          </a:prstGeom>
        </p:spPr>
        <p:txBody>
          <a:bodyPr vert="horz" lIns="89152" tIns="44576" rIns="89152" bIns="4457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975" y="9518732"/>
            <a:ext cx="2985188" cy="501571"/>
          </a:xfrm>
          <a:prstGeom prst="rect">
            <a:avLst/>
          </a:prstGeom>
        </p:spPr>
        <p:txBody>
          <a:bodyPr vert="horz" lIns="89152" tIns="44576" rIns="89152" bIns="44576" rtlCol="0" anchor="b"/>
          <a:lstStyle>
            <a:lvl1pPr algn="r">
              <a:defRPr sz="1200"/>
            </a:lvl1pPr>
          </a:lstStyle>
          <a:p>
            <a:fld id="{3E55A304-6E35-4FFF-86E4-CD4C47A0EC24}" type="slidenum">
              <a:rPr lang="en-GB" smtClean="0"/>
              <a:pPr/>
              <a:t>‹#›</a:t>
            </a:fld>
            <a:endParaRPr lang="en-GB" dirty="0"/>
          </a:p>
        </p:txBody>
      </p:sp>
    </p:spTree>
    <p:extLst>
      <p:ext uri="{BB962C8B-B14F-4D97-AF65-F5344CB8AC3E}">
        <p14:creationId xmlns:p14="http://schemas.microsoft.com/office/powerpoint/2010/main" val="200792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1</a:t>
            </a:fld>
            <a:endParaRPr lang="en-GB" dirty="0"/>
          </a:p>
        </p:txBody>
      </p:sp>
    </p:spTree>
    <p:extLst>
      <p:ext uri="{BB962C8B-B14F-4D97-AF65-F5344CB8AC3E}">
        <p14:creationId xmlns:p14="http://schemas.microsoft.com/office/powerpoint/2010/main" val="241044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2</a:t>
            </a:fld>
            <a:endParaRPr lang="en-GB" dirty="0"/>
          </a:p>
        </p:txBody>
      </p:sp>
    </p:spTree>
    <p:extLst>
      <p:ext uri="{BB962C8B-B14F-4D97-AF65-F5344CB8AC3E}">
        <p14:creationId xmlns:p14="http://schemas.microsoft.com/office/powerpoint/2010/main" val="15565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3</a:t>
            </a:fld>
            <a:endParaRPr lang="en-GB" dirty="0"/>
          </a:p>
        </p:txBody>
      </p:sp>
    </p:spTree>
    <p:extLst>
      <p:ext uri="{BB962C8B-B14F-4D97-AF65-F5344CB8AC3E}">
        <p14:creationId xmlns:p14="http://schemas.microsoft.com/office/powerpoint/2010/main" val="15565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5</a:t>
            </a:fld>
            <a:endParaRPr lang="en-GB" dirty="0"/>
          </a:p>
        </p:txBody>
      </p:sp>
    </p:spTree>
    <p:extLst>
      <p:ext uri="{BB962C8B-B14F-4D97-AF65-F5344CB8AC3E}">
        <p14:creationId xmlns:p14="http://schemas.microsoft.com/office/powerpoint/2010/main" val="15565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6</a:t>
            </a:fld>
            <a:endParaRPr lang="en-GB" dirty="0"/>
          </a:p>
        </p:txBody>
      </p:sp>
    </p:spTree>
    <p:extLst>
      <p:ext uri="{BB962C8B-B14F-4D97-AF65-F5344CB8AC3E}">
        <p14:creationId xmlns:p14="http://schemas.microsoft.com/office/powerpoint/2010/main" val="93772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29/03/2021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0366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29/03/2021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15749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29/03/2021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27759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29/03/2021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27256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CAD5E-F249-4D82-B5E1-4FD5ECD40F40}" type="datetimeFigureOut">
              <a:rPr lang="en-GB" smtClean="0"/>
              <a:pPr/>
              <a:t>29/03/2021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4366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CAD5E-F249-4D82-B5E1-4FD5ECD40F40}" type="datetimeFigureOut">
              <a:rPr lang="en-GB" smtClean="0"/>
              <a:pPr/>
              <a:t>29/03/2021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22703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CAD5E-F249-4D82-B5E1-4FD5ECD40F40}" type="datetimeFigureOut">
              <a:rPr lang="en-GB" smtClean="0"/>
              <a:pPr/>
              <a:t>29/03/2021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78958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CAD5E-F249-4D82-B5E1-4FD5ECD40F40}" type="datetimeFigureOut">
              <a:rPr lang="en-GB" smtClean="0"/>
              <a:pPr/>
              <a:t>29/03/2021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127616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CAD5E-F249-4D82-B5E1-4FD5ECD40F40}" type="datetimeFigureOut">
              <a:rPr lang="en-GB" smtClean="0"/>
              <a:pPr/>
              <a:t>29/03/2021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15750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29/03/2021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3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29/03/2021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1744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CAD5E-F249-4D82-B5E1-4FD5ECD40F40}" type="datetimeFigureOut">
              <a:rPr lang="en-GB" smtClean="0"/>
              <a:pPr/>
              <a:t>29/03/2021</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90548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wmf"/></Relationships>
</file>

<file path=ppt/slides/_rels/slide2.xml.rels><?xml version="1.0" encoding="UTF-8" standalone="yes"?>
<Relationships xmlns="http://schemas.openxmlformats.org/package/2006/relationships"><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7" Type="http://schemas.openxmlformats.org/officeDocument/2006/relationships/hyperlink" Target="https://www.tfsr.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portlandrocklings.co.uk/" TargetMode="External"/><Relationship Id="rId5" Type="http://schemas.openxmlformats.org/officeDocument/2006/relationships/hyperlink" Target="https://www.rotary.org/en" TargetMode="External"/><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bigmac\AppData\Local\Microsoft\Windows\INetCache\IE\B3C0PC1Q\300px-Red_oval.svg[1].png"/>
          <p:cNvPicPr>
            <a:picLocks noChangeAspect="1" noChangeArrowheads="1"/>
          </p:cNvPicPr>
          <p:nvPr/>
        </p:nvPicPr>
        <p:blipFill>
          <a:blip r:embed="rId3" cstate="print"/>
          <a:srcRect/>
          <a:stretch>
            <a:fillRect/>
          </a:stretch>
        </p:blipFill>
        <p:spPr bwMode="auto">
          <a:xfrm>
            <a:off x="314325" y="-161925"/>
            <a:ext cx="4267200" cy="1827892"/>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val="2816232077"/>
              </p:ext>
            </p:extLst>
          </p:nvPr>
        </p:nvGraphicFramePr>
        <p:xfrm>
          <a:off x="5114925" y="917608"/>
          <a:ext cx="4696020" cy="234917"/>
        </p:xfrm>
        <a:graphic>
          <a:graphicData uri="http://schemas.openxmlformats.org/drawingml/2006/table">
            <a:tbl>
              <a:tblPr>
                <a:tableStyleId>{5C22544A-7EE6-4342-B048-85BDC9FD1C3A}</a:tableStyleId>
              </a:tblPr>
              <a:tblGrid>
                <a:gridCol w="4696020">
                  <a:extLst>
                    <a:ext uri="{9D8B030D-6E8A-4147-A177-3AD203B41FA5}">
                      <a16:colId xmlns:a16="http://schemas.microsoft.com/office/drawing/2014/main" val="20000"/>
                    </a:ext>
                  </a:extLst>
                </a:gridCol>
              </a:tblGrid>
              <a:tr h="234917">
                <a:tc>
                  <a:txBody>
                    <a:bodyPr/>
                    <a:lstStyle/>
                    <a:p>
                      <a:pPr algn="ctr" fontAlgn="ctr"/>
                      <a:r>
                        <a:rPr lang="en-GB" sz="1050" u="none" strike="noStrike" dirty="0">
                          <a:effectLst/>
                        </a:rPr>
                        <a:t>President: Elizabeth</a:t>
                      </a:r>
                      <a:r>
                        <a:rPr lang="en-GB" sz="1050" u="none" strike="noStrike" baseline="0" dirty="0">
                          <a:effectLst/>
                        </a:rPr>
                        <a:t> Hardy</a:t>
                      </a:r>
                      <a:r>
                        <a:rPr lang="en-GB" sz="1050" u="none" strike="noStrike" dirty="0">
                          <a:effectLst/>
                        </a:rPr>
                        <a:t>  Secretary: Peter Burrows Editor: Ian McPheat</a:t>
                      </a:r>
                      <a:endParaRPr lang="en-GB" sz="1050" b="1" i="0" u="none" strike="noStrike" dirty="0">
                        <a:solidFill>
                          <a:srgbClr val="000000"/>
                        </a:solidFill>
                        <a:effectLst/>
                        <a:latin typeface="Calibri" panose="020F0502020204030204" pitchFamily="34" charset="0"/>
                      </a:endParaRPr>
                    </a:p>
                  </a:txBody>
                  <a:tcPr marL="85725" marR="9525" marT="9525"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5739398" y="138891"/>
            <a:ext cx="3288692" cy="412934"/>
          </a:xfrm>
          <a:prstGeom prst="rect">
            <a:avLst/>
          </a:prstGeom>
          <a:solidFill>
            <a:schemeClr val="accent1">
              <a:lumMod val="40000"/>
              <a:lumOff val="60000"/>
            </a:schemeClr>
          </a:solidFill>
        </p:spPr>
        <p:txBody>
          <a:bodyPr wrap="square" rtlCol="0">
            <a:spAutoFit/>
          </a:bodyPr>
          <a:lstStyle/>
          <a:p>
            <a:pPr algn="ctr">
              <a:lnSpc>
                <a:spcPts val="2480"/>
              </a:lnSpc>
            </a:pPr>
            <a:r>
              <a:rPr lang="en-GB" sz="2400" dirty="0">
                <a:latin typeface="Cooper Black" panose="0208090404030B020404" pitchFamily="18" charset="0"/>
              </a:rPr>
              <a:t>PORTHOLE  #505</a:t>
            </a:r>
          </a:p>
        </p:txBody>
      </p:sp>
      <p:sp>
        <p:nvSpPr>
          <p:cNvPr id="31" name="TextBox 30"/>
          <p:cNvSpPr txBox="1"/>
          <p:nvPr/>
        </p:nvSpPr>
        <p:spPr>
          <a:xfrm>
            <a:off x="8706118" y="137907"/>
            <a:ext cx="1052813" cy="415498"/>
          </a:xfrm>
          <a:prstGeom prst="rect">
            <a:avLst/>
          </a:prstGeom>
          <a:solidFill>
            <a:schemeClr val="accent1">
              <a:lumMod val="40000"/>
              <a:lumOff val="60000"/>
            </a:schemeClr>
          </a:solidFill>
        </p:spPr>
        <p:txBody>
          <a:bodyPr wrap="square" rtlCol="0">
            <a:spAutoFit/>
          </a:bodyPr>
          <a:lstStyle/>
          <a:p>
            <a:pPr algn="r"/>
            <a:r>
              <a:rPr lang="en-GB" sz="1050" dirty="0">
                <a:latin typeface="Cooper Black" panose="0208090404030B020404" pitchFamily="18" charset="0"/>
              </a:rPr>
              <a:t>March</a:t>
            </a:r>
          </a:p>
          <a:p>
            <a:pPr algn="r"/>
            <a:r>
              <a:rPr lang="en-GB" sz="1050" dirty="0">
                <a:latin typeface="Cooper Black" panose="0208090404030B020404" pitchFamily="18" charset="0"/>
              </a:rPr>
              <a:t>2021</a:t>
            </a:r>
          </a:p>
        </p:txBody>
      </p:sp>
      <p:sp>
        <p:nvSpPr>
          <p:cNvPr id="32" name="TextBox 31"/>
          <p:cNvSpPr txBox="1"/>
          <p:nvPr/>
        </p:nvSpPr>
        <p:spPr>
          <a:xfrm>
            <a:off x="5689098" y="519896"/>
            <a:ext cx="4077208" cy="374461"/>
          </a:xfrm>
          <a:prstGeom prst="rect">
            <a:avLst/>
          </a:prstGeom>
          <a:solidFill>
            <a:srgbClr val="FFFF99"/>
          </a:solidFill>
        </p:spPr>
        <p:txBody>
          <a:bodyPr wrap="square" rtlCol="0">
            <a:spAutoFit/>
          </a:bodyPr>
          <a:lstStyle/>
          <a:p>
            <a:pPr algn="ctr" fontAlgn="b">
              <a:lnSpc>
                <a:spcPts val="1100"/>
              </a:lnSpc>
            </a:pPr>
            <a:r>
              <a:rPr lang="en-GB" sz="1050" dirty="0">
                <a:latin typeface="Cooper Black" panose="0208090404030B020404" pitchFamily="18" charset="0"/>
              </a:rPr>
              <a:t>The Rotary Club of the Island and Royal Manor of Portland {Register Charity Number: 1032098}</a:t>
            </a:r>
            <a:endParaRPr lang="en-GB" sz="1050" b="1" dirty="0">
              <a:solidFill>
                <a:srgbClr val="000000"/>
              </a:solidFill>
              <a:latin typeface="Calibri" panose="020F0502020204030204" pitchFamily="34" charset="0"/>
            </a:endParaRPr>
          </a:p>
        </p:txBody>
      </p:sp>
      <p:sp>
        <p:nvSpPr>
          <p:cNvPr id="4" name="Rectangle 3"/>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4985520" y="126646"/>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5123543" y="899887"/>
            <a:ext cx="4571999" cy="2907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4" cstate="print"/>
          <a:srcRect l="3370" t="3344" r="3370" b="4150"/>
          <a:stretch/>
        </p:blipFill>
        <p:spPr>
          <a:xfrm>
            <a:off x="4985466" y="136660"/>
            <a:ext cx="747654" cy="747654"/>
          </a:xfrm>
          <a:prstGeom prst="rect">
            <a:avLst/>
          </a:prstGeom>
          <a:ln w="19050">
            <a:solidFill>
              <a:schemeClr val="tx1"/>
            </a:solidFill>
          </a:ln>
        </p:spPr>
      </p:pic>
      <p:cxnSp>
        <p:nvCxnSpPr>
          <p:cNvPr id="16" name="Straight Connector 15"/>
          <p:cNvCxnSpPr/>
          <p:nvPr/>
        </p:nvCxnSpPr>
        <p:spPr>
          <a:xfrm>
            <a:off x="4973354" y="894703"/>
            <a:ext cx="47905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descr="C:\Users\bigmac\Documents\Ian's Folder\Rotary\PORTHOLE\July Stuff\P1010398.JPG"/>
          <p:cNvPicPr>
            <a:picLocks noChangeAspect="1" noChangeArrowheads="1"/>
          </p:cNvPicPr>
          <p:nvPr/>
        </p:nvPicPr>
        <p:blipFill>
          <a:blip r:embed="rId5" cstate="print"/>
          <a:srcRect/>
          <a:stretch>
            <a:fillRect/>
          </a:stretch>
        </p:blipFill>
        <p:spPr bwMode="auto">
          <a:xfrm>
            <a:off x="-7145458" y="-2553419"/>
            <a:ext cx="3600000" cy="2153481"/>
          </a:xfrm>
          <a:prstGeom prst="rect">
            <a:avLst/>
          </a:prstGeom>
          <a:noFill/>
        </p:spPr>
      </p:pic>
      <p:sp>
        <p:nvSpPr>
          <p:cNvPr id="40" name="TextBox 39"/>
          <p:cNvSpPr txBox="1"/>
          <p:nvPr/>
        </p:nvSpPr>
        <p:spPr>
          <a:xfrm>
            <a:off x="295276" y="238124"/>
            <a:ext cx="4343400" cy="1661993"/>
          </a:xfrm>
          <a:prstGeom prst="rect">
            <a:avLst/>
          </a:prstGeom>
          <a:noFill/>
        </p:spPr>
        <p:txBody>
          <a:bodyPr wrap="square" rtlCol="0">
            <a:spAutoFit/>
          </a:bodyPr>
          <a:lstStyle/>
          <a:p>
            <a:pPr algn="ctr"/>
            <a:endParaRPr lang="en-GB" sz="1600" b="1" dirty="0"/>
          </a:p>
          <a:p>
            <a:pPr algn="ctr"/>
            <a:r>
              <a:rPr lang="en-GB" b="1" dirty="0"/>
              <a:t>CLUB DIARY for APRIL</a:t>
            </a:r>
          </a:p>
          <a:p>
            <a:pPr algn="ctr"/>
            <a:endParaRPr lang="en-GB" b="1" dirty="0"/>
          </a:p>
          <a:p>
            <a:pPr algn="ctr"/>
            <a:endParaRPr lang="en-GB" b="1" dirty="0"/>
          </a:p>
          <a:p>
            <a:pPr algn="ctr"/>
            <a:endParaRPr lang="en-GB" sz="1600" b="1" dirty="0"/>
          </a:p>
          <a:p>
            <a:pPr algn="ctr"/>
            <a:endParaRPr lang="en-GB" sz="1600" b="1" dirty="0"/>
          </a:p>
        </p:txBody>
      </p:sp>
      <p:sp>
        <p:nvSpPr>
          <p:cNvPr id="3" name="Rectangle 1"/>
          <p:cNvSpPr>
            <a:spLocks noChangeArrowheads="1"/>
          </p:cNvSpPr>
          <p:nvPr/>
        </p:nvSpPr>
        <p:spPr bwMode="auto">
          <a:xfrm>
            <a:off x="238125" y="1860925"/>
            <a:ext cx="4572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b="1" dirty="0">
                <a:latin typeface="Arial" pitchFamily="34" charset="0"/>
                <a:ea typeface="Times New Roman" pitchFamily="18" charset="0"/>
                <a:cs typeface="Arial" pitchFamily="34" charset="0"/>
              </a:rPr>
              <a:t>6 April 2021</a:t>
            </a:r>
            <a:r>
              <a:rPr kumimoji="0" lang="en-GB" sz="1200" b="1" i="0" u="none" strike="noStrike" cap="none" normalizeH="0" baseline="0" dirty="0">
                <a:ln>
                  <a:noFill/>
                </a:ln>
                <a:solidFill>
                  <a:srgbClr val="00B050"/>
                </a:solidFill>
                <a:effectLst/>
                <a:latin typeface="Arial" pitchFamily="34" charset="0"/>
                <a:ea typeface="Times New Roman" pitchFamily="18" charset="0"/>
                <a:cs typeface="Arial" pitchFamily="34" charset="0"/>
              </a:rPr>
              <a:t>	</a:t>
            </a:r>
            <a:r>
              <a:rPr kumimoji="0" lang="en-GB" sz="1200" b="1" i="0" u="none" strike="noStrike" cap="none" normalizeH="0" baseline="0" dirty="0">
                <a:ln>
                  <a:noFill/>
                </a:ln>
                <a:solidFill>
                  <a:srgbClr val="FF0000"/>
                </a:solidFill>
                <a:effectLst/>
                <a:latin typeface="Arial" pitchFamily="34" charset="0"/>
                <a:ea typeface="Times New Roman" pitchFamily="18" charset="0"/>
                <a:cs typeface="Arial" pitchFamily="34" charset="0"/>
              </a:rPr>
              <a:t>No weekly Club meeting</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B050"/>
                </a:solidFill>
                <a:effectLst/>
                <a:latin typeface="Arial" pitchFamily="34" charset="0"/>
                <a:ea typeface="Times New Roman" pitchFamily="18" charset="0"/>
                <a:cs typeface="Arial" pitchFamily="34" charset="0"/>
              </a:rPr>
              <a:t>Committee meetings to be arranged by Chairman at any time during the week. </a:t>
            </a:r>
          </a:p>
          <a:p>
            <a:pPr marL="0" marR="0" lvl="0" indent="0" algn="l" defTabSz="914400" rtl="0" eaLnBrk="0" fontAlgn="base" latinLnBrk="0" hangingPunct="0">
              <a:lnSpc>
                <a:spcPct val="100000"/>
              </a:lnSpc>
              <a:spcBef>
                <a:spcPct val="0"/>
              </a:spcBef>
              <a:spcAft>
                <a:spcPct val="0"/>
              </a:spcAft>
              <a:buClrTx/>
              <a:buSzTx/>
              <a:buFontTx/>
              <a:buNone/>
              <a:tabLst/>
            </a:pPr>
            <a:r>
              <a:rPr lang="en-GB" sz="1200" b="1" dirty="0">
                <a:solidFill>
                  <a:srgbClr val="00B050"/>
                </a:solidFill>
                <a:latin typeface="Arial" pitchFamily="34" charset="0"/>
                <a:cs typeface="Arial" pitchFamily="34" charset="0"/>
              </a:rPr>
              <a:t>Council Meeting beginning at 7.15 pm</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lain" startAt="10"/>
              <a:tabLst/>
            </a:pPr>
            <a:endParaRPr kumimoji="0" lang="en-GB" sz="1200" b="1" i="0" u="none" strike="noStrike" cap="none" normalizeH="0" baseline="0" dirty="0">
              <a:ln>
                <a:noFill/>
              </a:ln>
              <a:effectLst/>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lang="en-GB" sz="1200" b="1" dirty="0">
                <a:latin typeface="Arial" pitchFamily="34" charset="0"/>
                <a:ea typeface="Times New Roman" pitchFamily="18" charset="0"/>
                <a:cs typeface="Arial" pitchFamily="34" charset="0"/>
              </a:rPr>
              <a:t>13 April 2021</a:t>
            </a:r>
            <a:r>
              <a:rPr kumimoji="0" lang="en-GB" sz="1200" b="1" i="0" u="none" strike="noStrike" cap="none" normalizeH="0" baseline="0" dirty="0">
                <a:ln>
                  <a:noFill/>
                </a:ln>
                <a:solidFill>
                  <a:srgbClr val="00B050"/>
                </a:solidFill>
                <a:effectLst/>
                <a:latin typeface="Arial" pitchFamily="34" charset="0"/>
                <a:ea typeface="Times New Roman" pitchFamily="18" charset="0"/>
                <a:cs typeface="Arial" pitchFamily="34" charset="0"/>
              </a:rPr>
              <a:t>	Speaker</a:t>
            </a:r>
            <a:endParaRPr kumimoji="0" lang="en-GB" sz="1200" b="1" i="0" u="none" strike="noStrike" cap="none" normalizeH="0" baseline="0" dirty="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b="1" dirty="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b="1" dirty="0">
                <a:latin typeface="Arial" pitchFamily="34" charset="0"/>
                <a:ea typeface="Times New Roman" pitchFamily="18" charset="0"/>
                <a:cs typeface="Arial" pitchFamily="34" charset="0"/>
              </a:rPr>
              <a:t>20 April 2021</a:t>
            </a:r>
            <a:r>
              <a:rPr kumimoji="0" lang="en-GB" sz="1200" b="1" i="0" u="none" strike="noStrike" cap="none" normalizeH="0" baseline="0" dirty="0">
                <a:ln>
                  <a:noFill/>
                </a:ln>
                <a:solidFill>
                  <a:srgbClr val="00B050"/>
                </a:solidFill>
                <a:effectLst/>
                <a:latin typeface="Arial" pitchFamily="34" charset="0"/>
                <a:ea typeface="Times New Roman" pitchFamily="18" charset="0"/>
                <a:cs typeface="Arial" pitchFamily="34" charset="0"/>
              </a:rPr>
              <a:t>	Business meeting</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b="1" dirty="0">
                <a:latin typeface="Arial" pitchFamily="34" charset="0"/>
                <a:cs typeface="Arial" pitchFamily="34" charset="0"/>
              </a:rPr>
              <a:t>27 April</a:t>
            </a:r>
            <a:r>
              <a:rPr kumimoji="0" lang="en-GB" sz="1200" b="1" i="0" u="none" strike="noStrike" cap="none" normalizeH="0" dirty="0">
                <a:ln>
                  <a:noFill/>
                </a:ln>
                <a:effectLst/>
                <a:latin typeface="Arial" pitchFamily="34" charset="0"/>
                <a:cs typeface="Arial" pitchFamily="34" charset="0"/>
              </a:rPr>
              <a:t> 2021	</a:t>
            </a:r>
            <a:r>
              <a:rPr kumimoji="0" lang="en-GB" sz="1200" b="1" i="0" u="none" strike="noStrike" cap="none" normalizeH="0" dirty="0">
                <a:ln>
                  <a:noFill/>
                </a:ln>
                <a:solidFill>
                  <a:srgbClr val="00B050"/>
                </a:solidFill>
                <a:effectLst/>
                <a:latin typeface="Arial" pitchFamily="34" charset="0"/>
                <a:cs typeface="Arial" pitchFamily="34" charset="0"/>
              </a:rPr>
              <a:t>Guest Evening</a:t>
            </a:r>
            <a:r>
              <a:rPr kumimoji="0" lang="en-GB" sz="1200" b="1" i="0" u="none" strike="noStrike" cap="none" normalizeH="0" baseline="0" dirty="0">
                <a:ln>
                  <a:noFill/>
                </a:ln>
                <a:effectLst/>
                <a:latin typeface="Arial" pitchFamily="34" charset="0"/>
                <a:ea typeface="Times New Roman" pitchFamily="18" charset="0"/>
                <a:cs typeface="Arial" pitchFamily="34" charset="0"/>
              </a:rPr>
              <a:t>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5363" name="Picture 3" descr="C:\Users\bigmac\AppData\Local\Microsoft\Windows\INetCache\IE\I9FCCM8B\rotary_sign_default[1].png"/>
          <p:cNvPicPr>
            <a:picLocks noChangeAspect="1" noChangeArrowheads="1"/>
          </p:cNvPicPr>
          <p:nvPr/>
        </p:nvPicPr>
        <p:blipFill>
          <a:blip r:embed="rId6" cstate="print"/>
          <a:srcRect/>
          <a:stretch>
            <a:fillRect/>
          </a:stretch>
        </p:blipFill>
        <p:spPr bwMode="auto">
          <a:xfrm>
            <a:off x="542925" y="5162550"/>
            <a:ext cx="933450" cy="933450"/>
          </a:xfrm>
          <a:prstGeom prst="rect">
            <a:avLst/>
          </a:prstGeom>
          <a:noFill/>
        </p:spPr>
      </p:pic>
      <p:sp>
        <p:nvSpPr>
          <p:cNvPr id="22" name="TextBox 21"/>
          <p:cNvSpPr txBox="1"/>
          <p:nvPr/>
        </p:nvSpPr>
        <p:spPr>
          <a:xfrm>
            <a:off x="1695449" y="4549676"/>
            <a:ext cx="2581275" cy="2062103"/>
          </a:xfrm>
          <a:prstGeom prst="rect">
            <a:avLst/>
          </a:prstGeom>
          <a:noFill/>
          <a:ln w="38100">
            <a:solidFill>
              <a:srgbClr val="0070C0"/>
            </a:solidFill>
          </a:ln>
        </p:spPr>
        <p:txBody>
          <a:bodyPr wrap="square" rtlCol="0">
            <a:spAutoFit/>
          </a:bodyPr>
          <a:lstStyle/>
          <a:p>
            <a:pPr algn="ctr"/>
            <a:r>
              <a:rPr lang="en-GB" sz="1600" dirty="0">
                <a:solidFill>
                  <a:srgbClr val="00B0F0"/>
                </a:solidFill>
              </a:rPr>
              <a:t>EDITOR’S NOTE</a:t>
            </a:r>
          </a:p>
          <a:p>
            <a:r>
              <a:rPr lang="en-GB" sz="1600" dirty="0"/>
              <a:t>I could be doing with some more bits and bobs to put into Porthole. Just send them to me at </a:t>
            </a:r>
            <a:r>
              <a:rPr lang="en-GB" sz="1600" dirty="0">
                <a:solidFill>
                  <a:srgbClr val="00B0F0"/>
                </a:solidFill>
              </a:rPr>
              <a:t>macmolly10@gmail.com</a:t>
            </a:r>
            <a:r>
              <a:rPr lang="en-GB" sz="1600" dirty="0"/>
              <a:t>. Pictures need to be in jpg format if possible.</a:t>
            </a:r>
          </a:p>
        </p:txBody>
      </p:sp>
      <p:pic>
        <p:nvPicPr>
          <p:cNvPr id="17" name="Picture 16" descr="C:\Users\bigmac\Downloads\PastedGraphic-1.png"/>
          <p:cNvPicPr/>
          <p:nvPr/>
        </p:nvPicPr>
        <p:blipFill>
          <a:blip r:embed="rId7" cstate="print"/>
          <a:srcRect/>
          <a:stretch>
            <a:fillRect/>
          </a:stretch>
        </p:blipFill>
        <p:spPr bwMode="auto">
          <a:xfrm>
            <a:off x="5155072" y="1352550"/>
            <a:ext cx="2836403" cy="2152650"/>
          </a:xfrm>
          <a:prstGeom prst="rect">
            <a:avLst/>
          </a:prstGeom>
          <a:noFill/>
          <a:ln w="9525">
            <a:noFill/>
            <a:miter lim="800000"/>
            <a:headEnd/>
            <a:tailEnd/>
          </a:ln>
        </p:spPr>
      </p:pic>
      <p:sp>
        <p:nvSpPr>
          <p:cNvPr id="18" name="TextBox 17"/>
          <p:cNvSpPr txBox="1"/>
          <p:nvPr/>
        </p:nvSpPr>
        <p:spPr>
          <a:xfrm>
            <a:off x="8077199" y="1552575"/>
            <a:ext cx="1524001" cy="1754326"/>
          </a:xfrm>
          <a:prstGeom prst="rect">
            <a:avLst/>
          </a:prstGeom>
          <a:noFill/>
        </p:spPr>
        <p:txBody>
          <a:bodyPr wrap="square" rtlCol="0">
            <a:spAutoFit/>
          </a:bodyPr>
          <a:lstStyle/>
          <a:p>
            <a:pPr algn="ctr"/>
            <a:r>
              <a:rPr lang="en-GB" dirty="0"/>
              <a:t>President Elizabeth presents a cheque to Katie Pascoe of I.C.A.</a:t>
            </a:r>
          </a:p>
        </p:txBody>
      </p:sp>
      <p:pic>
        <p:nvPicPr>
          <p:cNvPr id="19" name="Picture 18" descr="C:\Users\bigmac\Downloads\image0 (2).jpeg"/>
          <p:cNvPicPr/>
          <p:nvPr/>
        </p:nvPicPr>
        <p:blipFill>
          <a:blip r:embed="rId8" cstate="print"/>
          <a:srcRect/>
          <a:stretch>
            <a:fillRect/>
          </a:stretch>
        </p:blipFill>
        <p:spPr bwMode="auto">
          <a:xfrm>
            <a:off x="5249172" y="4905375"/>
            <a:ext cx="2760455" cy="1809750"/>
          </a:xfrm>
          <a:prstGeom prst="rect">
            <a:avLst/>
          </a:prstGeom>
          <a:noFill/>
          <a:ln w="9525">
            <a:noFill/>
            <a:miter lim="800000"/>
            <a:headEnd/>
            <a:tailEnd/>
          </a:ln>
        </p:spPr>
      </p:pic>
      <p:sp>
        <p:nvSpPr>
          <p:cNvPr id="20" name="Rectangle 19"/>
          <p:cNvSpPr/>
          <p:nvPr/>
        </p:nvSpPr>
        <p:spPr>
          <a:xfrm>
            <a:off x="5095874" y="3924300"/>
            <a:ext cx="4581525" cy="954107"/>
          </a:xfrm>
          <a:prstGeom prst="rect">
            <a:avLst/>
          </a:prstGeom>
        </p:spPr>
        <p:txBody>
          <a:bodyPr wrap="square">
            <a:spAutoFit/>
          </a:bodyPr>
          <a:lstStyle/>
          <a:p>
            <a:r>
              <a:rPr lang="en-GB" sz="1400" dirty="0"/>
              <a:t>A serious talk we had last month with Alistair and his dog Robyn, a very entertaining evening. Plus Alistair was very appreciative of how enthusiastic we are as Rotarians which was good to hear! - Sarah</a:t>
            </a:r>
          </a:p>
        </p:txBody>
      </p:sp>
      <p:pic>
        <p:nvPicPr>
          <p:cNvPr id="21" name="Picture 7" descr="C:\Users\bigmac\AppData\Local\Microsoft\Windows\INetCache\IE\3DAK43HU\rotary_sign_default[1].png"/>
          <p:cNvPicPr>
            <a:picLocks noChangeAspect="1" noChangeArrowheads="1"/>
          </p:cNvPicPr>
          <p:nvPr/>
        </p:nvPicPr>
        <p:blipFill>
          <a:blip r:embed="rId6" cstate="print"/>
          <a:srcRect/>
          <a:stretch>
            <a:fillRect/>
          </a:stretch>
        </p:blipFill>
        <p:spPr bwMode="auto">
          <a:xfrm>
            <a:off x="8229600" y="5086349"/>
            <a:ext cx="1304925" cy="1304925"/>
          </a:xfrm>
          <a:prstGeom prst="rect">
            <a:avLst/>
          </a:prstGeom>
          <a:noFill/>
        </p:spPr>
      </p:pic>
      <p:pic>
        <p:nvPicPr>
          <p:cNvPr id="6" name="Picture 3" descr="C:\Program Files (x86)\Microsoft Office\MEDIA\CAGCAT10\j0158007.wmf"/>
          <p:cNvPicPr>
            <a:picLocks noChangeAspect="1" noChangeArrowheads="1"/>
          </p:cNvPicPr>
          <p:nvPr/>
        </p:nvPicPr>
        <p:blipFill>
          <a:blip r:embed="rId9" cstate="print"/>
          <a:srcRect/>
          <a:stretch>
            <a:fillRect/>
          </a:stretch>
        </p:blipFill>
        <p:spPr bwMode="auto">
          <a:xfrm>
            <a:off x="5116296" y="3474491"/>
            <a:ext cx="4569257" cy="537667"/>
          </a:xfrm>
          <a:prstGeom prst="rect">
            <a:avLst/>
          </a:prstGeom>
          <a:noFill/>
        </p:spPr>
      </p:pic>
    </p:spTree>
    <p:extLst>
      <p:ext uri="{BB962C8B-B14F-4D97-AF65-F5344CB8AC3E}">
        <p14:creationId xmlns:p14="http://schemas.microsoft.com/office/powerpoint/2010/main" val="34716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a:solidFill>
                  <a:schemeClr val="bg1"/>
                </a:solidFill>
              </a:rPr>
              <a:t>Elizabeth giving the good news after the Treasure Hunt</a:t>
            </a:r>
          </a:p>
        </p:txBody>
      </p:sp>
      <p:sp>
        <p:nvSpPr>
          <p:cNvPr id="35" name="Rectangle 34"/>
          <p:cNvSpPr/>
          <p:nvPr/>
        </p:nvSpPr>
        <p:spPr>
          <a:xfrm>
            <a:off x="142876" y="933451"/>
            <a:ext cx="4724400" cy="646331"/>
          </a:xfrm>
          <a:prstGeom prst="rect">
            <a:avLst/>
          </a:prstGeom>
        </p:spPr>
        <p:txBody>
          <a:bodyPr wrap="square">
            <a:spAutoFit/>
          </a:bodyPr>
          <a:lstStyle/>
          <a:p>
            <a:br>
              <a:rPr lang="en-GB" dirty="0"/>
            </a:br>
            <a:endParaRPr lang="en-GB" dirty="0"/>
          </a:p>
        </p:txBody>
      </p:sp>
      <p:sp>
        <p:nvSpPr>
          <p:cNvPr id="22" name="Rectangle 21"/>
          <p:cNvSpPr/>
          <p:nvPr/>
        </p:nvSpPr>
        <p:spPr>
          <a:xfrm>
            <a:off x="131293"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41" name="Rectangle 1"/>
          <p:cNvSpPr>
            <a:spLocks noChangeArrowheads="1"/>
          </p:cNvSpPr>
          <p:nvPr/>
        </p:nvSpPr>
        <p:spPr bwMode="auto">
          <a:xfrm>
            <a:off x="228600" y="151179"/>
            <a:ext cx="460057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Gill Sans MT" pitchFamily="34" charset="0"/>
                <a:ea typeface="Gill Sans MT" pitchFamily="34" charset="0"/>
                <a:cs typeface="Times New Roman" pitchFamily="18" charset="0"/>
              </a:rPr>
              <a:t>PRESIDENT’S DIARY - MARCH 2021 </a:t>
            </a:r>
            <a:endParaRPr kumimoji="0" lang="en-GB" sz="9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By now most of us have had one jab and some two, so the Club is beginning to plan what comes next. It is still early but we hope through community collaboration and teamwork, we will gradually move out of the Covid-19 pandemic and lockdowns, and return to our fellowship, fun, service and fund-raising, away from Zoom meetings and isolation.</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This month we took delivery of the £500 District Grant which we had applied for earlier in 2020. The ICA wanted a rolling digital advertising screen.  This will be mounted in their shop window within the Easton ICA offices. It will help knit the Portland community together with an ICA project information board spreading community support news. It could also provide advertising revenue for the ICA, if they share their shop window digital platform with other Portland organisations. The picture shows our new presentation cheque being used for the first time and a brief moment when Katie Pascoe, the ICA Project Officer and myself removed our face masks for the photograph. You will also notice the 2020 Portland Rotary Community Award certificate in the middle background on display.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March is also the month Rotary highlights the progress of the </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hlinkClick r:id="rId5"/>
              </a:rPr>
              <a:t>End Polio Now</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campaign, which started over 30 years ago. I should like to thank Keith, our esteemed Club founder and District Polio Champion for an absolutely riveting presentation this month, describing Rotary’s world beating campaign and how close we are to eradicating Polio.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Another inspiring speaker was Lewis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Hybell</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a multigenerational Portlander who started the </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hlinkClick r:id="rId6"/>
              </a:rPr>
              <a:t>Portland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hlinkClick r:id="rId6"/>
              </a:rPr>
              <a:t>Rocklings</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He spoke to us about his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Rocklings</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project which supports struggling families who need help providing family Birthday presents for children up to sixteen years old. Recently they have also been very busy delivering old laptops to the students at Atlantic Academy, and I predict we shall be hearing more from Lewis in the future.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On a completely different theme we also shared a Zoom meeting with Jo Shannon, responsible for the development aid project </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hlinkClick r:id="rId7"/>
              </a:rPr>
              <a:t>Tools For Self Reliance</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targeting sustainable development through the provision of good quality hand tools. TFSR aims to provide tools to kick-start small businesses, to help mechanics, metalworkers, plumbers, carpentry and</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10242" name="Rectangle 2"/>
          <p:cNvSpPr>
            <a:spLocks noChangeArrowheads="1"/>
          </p:cNvSpPr>
          <p:nvPr/>
        </p:nvSpPr>
        <p:spPr bwMode="auto">
          <a:xfrm>
            <a:off x="5038725" y="229586"/>
            <a:ext cx="4657725"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A group of adults were taking computer classes, and after a few sessions the Instructor said </a:t>
            </a:r>
            <a:r>
              <a:rPr kumimoji="0" lang="en-GB" sz="1300" b="0" i="0" u="none" strike="noStrike" cap="none" normalizeH="0" baseline="0" dirty="0">
                <a:ln>
                  <a:noFill/>
                </a:ln>
                <a:solidFill>
                  <a:srgbClr val="000000"/>
                </a:solidFill>
                <a:effectLst/>
                <a:latin typeface="Calibri"/>
                <a:ea typeface="Times New Roman" pitchFamily="18" charset="0"/>
                <a:cs typeface="Arial" pitchFamily="34" charset="0"/>
              </a:rPr>
              <a:t>“</a:t>
            </a: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I</a:t>
            </a:r>
            <a:r>
              <a:rPr kumimoji="0" lang="en-GB" sz="1300" b="0" i="0" u="none" strike="noStrike" cap="none" normalizeH="0" baseline="0" dirty="0">
                <a:ln>
                  <a:noFill/>
                </a:ln>
                <a:solidFill>
                  <a:srgbClr val="000000"/>
                </a:solidFill>
                <a:effectLst/>
                <a:latin typeface="Calibri"/>
                <a:ea typeface="Times New Roman" pitchFamily="18" charset="0"/>
                <a:cs typeface="Arial" pitchFamily="34" charset="0"/>
              </a:rPr>
              <a:t>’</a:t>
            </a: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d like you to split into two separate groups, male and female, and between you decide into which gender computers should be divided, male or female.</a:t>
            </a:r>
            <a:r>
              <a:rPr kumimoji="0" lang="en-GB" sz="1300" b="0" i="0" u="none" strike="noStrike" cap="none" normalizeH="0" baseline="0" dirty="0">
                <a:ln>
                  <a:noFill/>
                </a:ln>
                <a:solidFill>
                  <a:srgbClr val="000000"/>
                </a:solidFill>
                <a:effectLst/>
                <a:latin typeface="Calibri"/>
                <a:ea typeface="Times New Roman" pitchFamily="18" charset="0"/>
                <a:cs typeface="Arial" pitchFamily="34" charset="0"/>
              </a:rPr>
              <a: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After some time the male group had decided that computers were definitely female, because....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1. No one but the computer and their creator can understand their inner logic.</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2. When communicating with each other, they use a code language that no one can understand.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3. Every mistake is stored, to be retrieved later.</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4. As soon as you commit to one, it will cost you half your pay cheque to accessorise.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Then the females answered that computers were definitely male, because</a:t>
            </a:r>
            <a:r>
              <a:rPr kumimoji="0" lang="en-GB" sz="1300" b="0" i="0" u="none" strike="noStrike" cap="none" normalizeH="0" baseline="0" dirty="0">
                <a:ln>
                  <a:noFill/>
                </a:ln>
                <a:solidFill>
                  <a:srgbClr val="000000"/>
                </a:solidFill>
                <a:effectLst/>
                <a:latin typeface="Calibri"/>
                <a:ea typeface="Times New Roman" pitchFamily="18" charset="0"/>
                <a:cs typeface="Arial" pitchFamily="34" charset="0"/>
              </a:rPr>
              <a:t>…</a:t>
            </a: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1. In order to get their attention, you had to turn them on.</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2. They have a lot of data but still can</a:t>
            </a:r>
            <a:r>
              <a:rPr kumimoji="0" lang="en-GB" sz="1300" b="0" i="0" u="none" strike="noStrike" cap="none" normalizeH="0" baseline="0" dirty="0">
                <a:ln>
                  <a:noFill/>
                </a:ln>
                <a:solidFill>
                  <a:srgbClr val="000000"/>
                </a:solidFill>
                <a:effectLst/>
                <a:latin typeface="Calibri"/>
                <a:ea typeface="Times New Roman" pitchFamily="18" charset="0"/>
                <a:cs typeface="Arial" pitchFamily="34" charset="0"/>
              </a:rPr>
              <a:t>’</a:t>
            </a: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t think for themselves.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3. They are supposed to help solve problems, but half the time they are the problem.</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4. As soon as you commit to one, you realise that if you had waited longer you could have got a better model.</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909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a:solidFill>
                  <a:schemeClr val="bg1"/>
                </a:solidFill>
              </a:rPr>
              <a:t>Elizabeth giving the good news after the Treasure Hunt</a:t>
            </a:r>
          </a:p>
        </p:txBody>
      </p:sp>
      <p:sp>
        <p:nvSpPr>
          <p:cNvPr id="35" name="Rectangle 34"/>
          <p:cNvSpPr/>
          <p:nvPr/>
        </p:nvSpPr>
        <p:spPr>
          <a:xfrm>
            <a:off x="142876" y="933451"/>
            <a:ext cx="4724400" cy="646331"/>
          </a:xfrm>
          <a:prstGeom prst="rect">
            <a:avLst/>
          </a:prstGeom>
        </p:spPr>
        <p:txBody>
          <a:bodyPr wrap="square">
            <a:spAutoFit/>
          </a:bodyPr>
          <a:lstStyle/>
          <a:p>
            <a:br>
              <a:rPr lang="en-GB" dirty="0"/>
            </a:br>
            <a:endParaRPr lang="en-GB" dirty="0"/>
          </a:p>
        </p:txBody>
      </p:sp>
      <p:sp>
        <p:nvSpPr>
          <p:cNvPr id="22" name="Rectangle 21"/>
          <p:cNvSpPr/>
          <p:nvPr/>
        </p:nvSpPr>
        <p:spPr>
          <a:xfrm>
            <a:off x="131293"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93" name="Rectangle 1"/>
          <p:cNvSpPr>
            <a:spLocks noChangeArrowheads="1"/>
          </p:cNvSpPr>
          <p:nvPr/>
        </p:nvSpPr>
        <p:spPr bwMode="auto">
          <a:xfrm>
            <a:off x="5114925" y="269528"/>
            <a:ext cx="460057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1200" dirty="0">
                <a:solidFill>
                  <a:srgbClr val="FF0000"/>
                </a:solidFill>
              </a:rPr>
              <a:t>President’s Diary - continued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shoe repairing throughout many African countries.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During the Zoom District Assembly, we voted on further District money being made available to Clubs, but the March highlight has to be District Governor Rory’s Zoom District Conference, a jamboree of films, workshops and live talks, aimed to highlight the work of Rotarians together across the District, sharing all our latest “do-</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goodery</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2" name="Picture 11" descr="C:\Users\bigmac\Downloads\processed.jpeg"/>
          <p:cNvPicPr/>
          <p:nvPr/>
        </p:nvPicPr>
        <p:blipFill>
          <a:blip r:embed="rId5" cstate="print"/>
          <a:srcRect/>
          <a:stretch>
            <a:fillRect/>
          </a:stretch>
        </p:blipFill>
        <p:spPr bwMode="auto">
          <a:xfrm>
            <a:off x="5139894" y="1866900"/>
            <a:ext cx="2127682" cy="3295559"/>
          </a:xfrm>
          <a:prstGeom prst="rect">
            <a:avLst/>
          </a:prstGeom>
          <a:noFill/>
          <a:ln w="9525">
            <a:noFill/>
            <a:miter lim="800000"/>
            <a:headEnd/>
            <a:tailEnd/>
          </a:ln>
        </p:spPr>
      </p:pic>
      <p:sp>
        <p:nvSpPr>
          <p:cNvPr id="8194" name="Rectangle 2"/>
          <p:cNvSpPr>
            <a:spLocks noChangeArrowheads="1"/>
          </p:cNvSpPr>
          <p:nvPr/>
        </p:nvSpPr>
        <p:spPr bwMode="auto">
          <a:xfrm>
            <a:off x="7381875" y="2728838"/>
            <a:ext cx="2247901" cy="1000274"/>
          </a:xfrm>
          <a:prstGeom prst="rect">
            <a:avLst/>
          </a:prstGeom>
          <a:no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Look what</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s lurking in the murky waters of Sutton </a:t>
            </a:r>
            <a:r>
              <a:rPr kumimoji="0" lang="en-GB" sz="12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Poyntz</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222222"/>
                </a:solidFill>
                <a:effectLst/>
                <a:latin typeface="Arial" pitchFamily="34" charset="0"/>
                <a:ea typeface="Times New Roman" pitchFamily="18" charset="0"/>
                <a:cs typeface="Arial" pitchFamily="34" charset="0"/>
              </a:rPr>
              <a:t>ANSWERS TO PETER PLEASE</a:t>
            </a:r>
            <a:endParaRPr kumimoji="0" lang="en-GB" sz="1600" b="0" i="0" u="none" strike="noStrike" cap="none" normalizeH="0" baseline="0" dirty="0">
              <a:ln>
                <a:noFill/>
              </a:ln>
              <a:solidFill>
                <a:schemeClr val="tx1"/>
              </a:solidFill>
              <a:effectLst/>
              <a:latin typeface="Arial" pitchFamily="34" charset="0"/>
              <a:cs typeface="Arial" pitchFamily="34" charset="0"/>
            </a:endParaRPr>
          </a:p>
        </p:txBody>
      </p:sp>
      <p:pic>
        <p:nvPicPr>
          <p:cNvPr id="14" name="Picture 7" descr="C:\Users\bigmac\AppData\Local\Microsoft\Windows\INetCache\IE\3DAK43HU\rotary_sign_default[1].png"/>
          <p:cNvPicPr>
            <a:picLocks noChangeAspect="1" noChangeArrowheads="1"/>
          </p:cNvPicPr>
          <p:nvPr/>
        </p:nvPicPr>
        <p:blipFill>
          <a:blip r:embed="rId6" cstate="print"/>
          <a:srcRect/>
          <a:stretch>
            <a:fillRect/>
          </a:stretch>
        </p:blipFill>
        <p:spPr bwMode="auto">
          <a:xfrm>
            <a:off x="1866900" y="5210174"/>
            <a:ext cx="1304925" cy="1304925"/>
          </a:xfrm>
          <a:prstGeom prst="rect">
            <a:avLst/>
          </a:prstGeom>
          <a:noFill/>
        </p:spPr>
      </p:pic>
      <p:sp>
        <p:nvSpPr>
          <p:cNvPr id="8195" name="Rectangle 3"/>
          <p:cNvSpPr>
            <a:spLocks noChangeArrowheads="1"/>
          </p:cNvSpPr>
          <p:nvPr/>
        </p:nvSpPr>
        <p:spPr bwMode="auto">
          <a:xfrm>
            <a:off x="295275" y="250389"/>
            <a:ext cx="4600575"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I heard this joke yesterday: Two Trump supporters die and go to heaven</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where they meet God face to face. The first man asks, </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God, tell us, who</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was behind the fraud conspiracy in the 2020 election?</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God answers,</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Well, I hate to burst your bubble, but there was no fraud conspiracy.</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Joe Biden won fair and square.</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The one Trump supporter looks at the</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other and says, </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Wow, this conspiracy goes even higher than I thought.</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8196" name="Picture 4" descr="C:\Users\bigmac\AppData\Local\Microsoft\Windows\INetCache\IE\I9FCCM8B\laughing[1].jpg"/>
          <p:cNvPicPr>
            <a:picLocks noChangeAspect="1" noChangeArrowheads="1"/>
          </p:cNvPicPr>
          <p:nvPr/>
        </p:nvPicPr>
        <p:blipFill>
          <a:blip r:embed="rId7" cstate="print"/>
          <a:srcRect/>
          <a:stretch>
            <a:fillRect/>
          </a:stretch>
        </p:blipFill>
        <p:spPr bwMode="auto">
          <a:xfrm>
            <a:off x="1737912" y="2495550"/>
            <a:ext cx="1587316" cy="1563604"/>
          </a:xfrm>
          <a:prstGeom prst="rect">
            <a:avLst/>
          </a:prstGeom>
          <a:noFill/>
        </p:spPr>
      </p:pic>
      <p:sp>
        <p:nvSpPr>
          <p:cNvPr id="8197" name="Rectangle 5"/>
          <p:cNvSpPr>
            <a:spLocks noChangeArrowheads="1"/>
          </p:cNvSpPr>
          <p:nvPr/>
        </p:nvSpPr>
        <p:spPr bwMode="auto">
          <a:xfrm>
            <a:off x="238125" y="4220975"/>
            <a:ext cx="455295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Kelvin </a:t>
            </a:r>
            <a:r>
              <a:rPr kumimoji="0" lang="en-GB" sz="13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MacKenzie</a:t>
            </a: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 former tabloid editor, has been heard to say that </a:t>
            </a:r>
            <a:r>
              <a:rPr kumimoji="0" lang="en-GB" sz="1300" b="0" i="0" u="none" strike="noStrike" cap="none" normalizeH="0" baseline="0" dirty="0">
                <a:ln>
                  <a:noFill/>
                </a:ln>
                <a:solidFill>
                  <a:srgbClr val="000000"/>
                </a:solidFill>
                <a:effectLst/>
                <a:latin typeface="Calibri"/>
                <a:ea typeface="Times New Roman" pitchFamily="18" charset="0"/>
                <a:cs typeface="Arial" pitchFamily="34" charset="0"/>
              </a:rPr>
              <a:t>“</a:t>
            </a:r>
            <a:r>
              <a:rPr kumimoji="0" lang="en-GB" sz="1300" b="0" i="0" u="none" strike="noStrike" cap="none" normalizeH="0" baseline="0" dirty="0">
                <a:ln>
                  <a:noFill/>
                </a:ln>
                <a:solidFill>
                  <a:srgbClr val="000000"/>
                </a:solidFill>
                <a:effectLst/>
                <a:latin typeface="Arial" pitchFamily="34" charset="0"/>
                <a:ea typeface="Times New Roman" pitchFamily="18" charset="0"/>
                <a:cs typeface="Arial" pitchFamily="34" charset="0"/>
              </a:rPr>
              <a:t>Scientists have now confirmed that women who have put on weight during lockdown are likely to live longer than men who mention it.</a:t>
            </a:r>
            <a:r>
              <a:rPr kumimoji="0" lang="en-GB" sz="1300" b="0" i="0" u="none" strike="noStrike" cap="none" normalizeH="0" baseline="0" dirty="0">
                <a:ln>
                  <a:noFill/>
                </a:ln>
                <a:solidFill>
                  <a:srgbClr val="000000"/>
                </a:solidFill>
                <a:effectLst/>
                <a:latin typeface="Calibri"/>
                <a:ea typeface="Times New Roman" pitchFamily="18" charset="0"/>
                <a:cs typeface="Arial" pitchFamily="34" charset="0"/>
              </a:rPr>
              <a:t>”</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8199" name="Rectangle 7"/>
          <p:cNvSpPr>
            <a:spLocks noChangeArrowheads="1"/>
          </p:cNvSpPr>
          <p:nvPr/>
        </p:nvSpPr>
        <p:spPr bwMode="auto">
          <a:xfrm>
            <a:off x="5172075" y="5239688"/>
            <a:ext cx="4448175" cy="1384995"/>
          </a:xfrm>
          <a:prstGeom prst="rect">
            <a:avLst/>
          </a:prstGeom>
          <a:noFill/>
          <a:ln w="38100">
            <a:solidFill>
              <a:srgbClr val="FFC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222222"/>
                </a:solidFill>
                <a:effectLst/>
                <a:latin typeface="Arial" pitchFamily="34" charset="0"/>
                <a:ea typeface="Times New Roman" pitchFamily="18" charset="0"/>
                <a:cs typeface="Arial" pitchFamily="34" charset="0"/>
              </a:rPr>
              <a:t>KBJ</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is obsessed with RI</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All over the world he will fly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From Mumbai to Bangkok,</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USA to the Rock</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Hello Judy, I</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m back dear</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Goodbye.</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222222"/>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cs typeface="Arial" pitchFamily="34" charset="0"/>
              </a:rPr>
              <a:t>A limerick by the late Rotarian John Heather.</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9095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71450" y="171450"/>
            <a:ext cx="4641357" cy="65627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24" name="Picture 4" descr="C:\Users\bigmac\AppData\Local\Microsoft\Windows\INetCache\IE\3DAK43HU\rotary_sign_default[1].png"/>
          <p:cNvPicPr>
            <a:picLocks noChangeAspect="1" noChangeArrowheads="1"/>
          </p:cNvPicPr>
          <p:nvPr/>
        </p:nvPicPr>
        <p:blipFill>
          <a:blip r:embed="rId2" cstate="print"/>
          <a:srcRect/>
          <a:stretch>
            <a:fillRect/>
          </a:stretch>
        </p:blipFill>
        <p:spPr bwMode="auto">
          <a:xfrm>
            <a:off x="6248400" y="5829300"/>
            <a:ext cx="733425" cy="733425"/>
          </a:xfrm>
          <a:prstGeom prst="rect">
            <a:avLst/>
          </a:prstGeom>
          <a:noFill/>
        </p:spPr>
      </p:pic>
      <p:pic>
        <p:nvPicPr>
          <p:cNvPr id="5" name="Picture 4" descr="C:\Users\bigmac\Downloads\f_km37urc40.jpeg"/>
          <p:cNvPicPr/>
          <p:nvPr/>
        </p:nvPicPr>
        <p:blipFill>
          <a:blip r:embed="rId3" cstate="print"/>
          <a:srcRect/>
          <a:stretch>
            <a:fillRect/>
          </a:stretch>
        </p:blipFill>
        <p:spPr bwMode="auto">
          <a:xfrm>
            <a:off x="276225" y="202981"/>
            <a:ext cx="2419350" cy="4299387"/>
          </a:xfrm>
          <a:prstGeom prst="rect">
            <a:avLst/>
          </a:prstGeom>
          <a:noFill/>
          <a:ln w="9525">
            <a:noFill/>
            <a:miter lim="800000"/>
            <a:headEnd/>
            <a:tailEnd/>
          </a:ln>
        </p:spPr>
      </p:pic>
      <p:sp>
        <p:nvSpPr>
          <p:cNvPr id="6145" name="Rectangle 1"/>
          <p:cNvSpPr>
            <a:spLocks noChangeArrowheads="1"/>
          </p:cNvSpPr>
          <p:nvPr/>
        </p:nvSpPr>
        <p:spPr bwMode="auto">
          <a:xfrm>
            <a:off x="2790826" y="250257"/>
            <a:ext cx="192405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sng" strike="noStrike" cap="none" normalizeH="0" baseline="0" dirty="0">
                <a:ln>
                  <a:noFill/>
                </a:ln>
                <a:solidFill>
                  <a:srgbClr val="FF0000"/>
                </a:solidFill>
                <a:effectLst/>
                <a:latin typeface="Calibri" pitchFamily="34" charset="0"/>
                <a:ea typeface="Times New Roman" pitchFamily="18" charset="0"/>
                <a:cs typeface="Times New Roman" pitchFamily="18" charset="0"/>
              </a:rPr>
              <a:t>PORTLAND MUSEUM WILL OPEN UP AFTER LOCKDOWN</a:t>
            </a:r>
            <a:endParaRPr kumimoji="0" lang="en-GB" sz="11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Its a Brave New World! Portland Museum will open up after 17th April 2021 with new a display of the Maritime collection. </a:t>
            </a:r>
            <a:endParaRPr kumimoji="0" lang="en-GB" sz="2800" b="0" i="0" u="none" strike="noStrike" cap="none" normalizeH="0" baseline="0" dirty="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5048250" y="96292"/>
            <a:ext cx="459105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a:ln>
                  <a:noFill/>
                </a:ln>
                <a:solidFill>
                  <a:srgbClr val="222222"/>
                </a:solidFill>
                <a:effectLst/>
                <a:latin typeface="Arial" pitchFamily="34" charset="0"/>
                <a:ea typeface="Times New Roman" pitchFamily="18" charset="0"/>
                <a:cs typeface="Arial" pitchFamily="34" charset="0"/>
              </a:rPr>
              <a:t>HOW DO I FIND NEW MEMBERS?</a:t>
            </a:r>
            <a:br>
              <a:rPr kumimoji="0" lang="en-GB" sz="1200" b="1" i="0" u="sng" strike="noStrike" cap="none" normalizeH="0" baseline="0" dirty="0">
                <a:ln>
                  <a:noFill/>
                </a:ln>
                <a:solidFill>
                  <a:srgbClr val="222222"/>
                </a:solidFill>
                <a:effectLst/>
                <a:latin typeface="Arial" pitchFamily="34" charset="0"/>
                <a:ea typeface="Times New Roman" pitchFamily="18" charset="0"/>
                <a:cs typeface="Arial" pitchFamily="34" charset="0"/>
              </a:rPr>
            </a:br>
            <a:endParaRPr kumimoji="0" lang="en-GB" sz="1200" b="1" i="0" u="sng" strike="noStrike" cap="none" normalizeH="0" baseline="0" dirty="0">
              <a:ln>
                <a:noFill/>
              </a:ln>
              <a:solidFill>
                <a:srgbClr val="222222"/>
              </a:solidFill>
              <a:effectLst/>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Members have been talking in recent meetings about how we find potential new members.</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Here are some hints</a:t>
            </a:r>
            <a:r>
              <a:rPr kumimoji="0" lang="en-GB" sz="7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      </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1.</a:t>
            </a:r>
            <a:r>
              <a:rPr kumimoji="0" lang="en-GB" sz="7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Walk around all the streets on Portland and in </a:t>
            </a:r>
            <a:r>
              <a:rPr kumimoji="0" lang="en-GB" sz="12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Wyke</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and,      perhaps, Weymouth and list all the businesses that you pass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2.</a:t>
            </a:r>
            <a:r>
              <a:rPr kumimoji="0" lang="en-GB" sz="7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List all the shopkeepers/</a:t>
            </a:r>
            <a:r>
              <a:rPr kumimoji="0" lang="en-GB" sz="12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tradespeople</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with whom you do business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3.                  Look at the “classifications” or businesses in other clubs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4.                  Ask your friends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5.                  Look back at previous classifications held in our club, but now vacant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6.                  Ask your partners!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7.                  Ask those you meet regularly </a:t>
            </a:r>
            <a:r>
              <a:rPr kumimoji="0" lang="en-GB" sz="1200" b="0" i="0" u="none" strike="noStrike" cap="none" normalizeH="0" baseline="0" dirty="0" err="1">
                <a:ln>
                  <a:noFill/>
                </a:ln>
                <a:solidFill>
                  <a:srgbClr val="222222"/>
                </a:solidFill>
                <a:effectLst/>
                <a:latin typeface="Calibri" pitchFamily="34" charset="0"/>
                <a:ea typeface="Times New Roman" pitchFamily="18" charset="0"/>
                <a:cs typeface="Times New Roman" pitchFamily="18" charset="0"/>
              </a:rPr>
              <a:t>e.g</a:t>
            </a: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 at golf or in church</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8.                  Business acquaintances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9.                  Local advertisements from businesses etc.</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10.              Local directories e.g. Kelly’s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11.              I have a list of about 300 “classifications” – each one of whom is a possible Rotarian.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12.              We can set up tent cards on each table when we meet again with names – Tinker, Tailor, Soldier etc.</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13.              Yellow Pages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14.              Telephone books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15.              Share our website with your </a:t>
            </a:r>
            <a:r>
              <a:rPr kumimoji="0" lang="en-GB" sz="1200" b="0" i="0" u="none" strike="noStrike" cap="none" normalizeH="0" baseline="0" dirty="0" err="1">
                <a:ln>
                  <a:noFill/>
                </a:ln>
                <a:solidFill>
                  <a:srgbClr val="222222"/>
                </a:solidFill>
                <a:effectLst/>
                <a:latin typeface="Calibri" pitchFamily="34" charset="0"/>
                <a:ea typeface="Times New Roman" pitchFamily="18" charset="0"/>
                <a:cs typeface="Times New Roman" pitchFamily="18" charset="0"/>
              </a:rPr>
              <a:t>Faacebook</a:t>
            </a: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 friends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16.              Brainstorming.  Bounce ideas off each other</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17.              Ask new members to suggest names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18.              Advertise?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19.</a:t>
            </a:r>
            <a:r>
              <a:rPr kumimoji="0" lang="en-GB" sz="700" b="1"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            </a:t>
            </a:r>
            <a:r>
              <a:rPr kumimoji="0" lang="en-GB" sz="1400" b="1" i="0" u="sng" strike="noStrike" cap="none" normalizeH="0" baseline="0" dirty="0">
                <a:ln>
                  <a:noFill/>
                </a:ln>
                <a:solidFill>
                  <a:srgbClr val="222222"/>
                </a:solidFill>
                <a:effectLst/>
                <a:latin typeface="Calibri" pitchFamily="34" charset="0"/>
                <a:ea typeface="Times New Roman" pitchFamily="18" charset="0"/>
                <a:cs typeface="Times New Roman" pitchFamily="18" charset="0"/>
              </a:rPr>
              <a:t>The reason people do not join is</a:t>
            </a:r>
          </a:p>
          <a:p>
            <a:pPr marL="0" marR="0" lvl="0" indent="0" defTabSz="914400" rtl="0" eaLnBrk="0" fontAlgn="base" latinLnBrk="0" hangingPunct="0">
              <a:lnSpc>
                <a:spcPct val="100000"/>
              </a:lnSpc>
              <a:spcBef>
                <a:spcPct val="0"/>
              </a:spcBef>
              <a:spcAft>
                <a:spcPct val="0"/>
              </a:spcAft>
              <a:buClrTx/>
              <a:buSzTx/>
              <a:buFontTx/>
              <a:buNone/>
              <a:tabLst/>
            </a:pPr>
            <a:r>
              <a:rPr kumimoji="0" lang="en-GB" sz="1400" b="1" i="0" strike="noStrike" cap="none" normalizeH="0" baseline="0" dirty="0">
                <a:ln>
                  <a:noFill/>
                </a:ln>
                <a:solidFill>
                  <a:srgbClr val="222222"/>
                </a:solidFill>
                <a:effectLst/>
                <a:latin typeface="Calibri" pitchFamily="34" charset="0"/>
                <a:ea typeface="Times New Roman" pitchFamily="18" charset="0"/>
                <a:cs typeface="Times New Roman" pitchFamily="18" charset="0"/>
              </a:rPr>
              <a:t>                </a:t>
            </a:r>
            <a:r>
              <a:rPr kumimoji="0" lang="en-GB" sz="1400" b="1" i="0" u="sng" strike="noStrike" cap="none" normalizeH="0" baseline="0" dirty="0">
                <a:ln>
                  <a:noFill/>
                </a:ln>
                <a:solidFill>
                  <a:srgbClr val="222222"/>
                </a:solidFill>
                <a:effectLst/>
                <a:latin typeface="Calibri" pitchFamily="34" charset="0"/>
                <a:ea typeface="Times New Roman" pitchFamily="18" charset="0"/>
                <a:cs typeface="Times New Roman" pitchFamily="18" charset="0"/>
              </a:rPr>
              <a:t>because they are not asked</a:t>
            </a:r>
            <a:endParaRPr kumimoji="0" lang="en-GB" sz="1800" b="1" i="0" u="none" strike="noStrike" cap="none" normalizeH="0" baseline="0" dirty="0">
              <a:ln>
                <a:noFill/>
              </a:ln>
              <a:solidFill>
                <a:schemeClr val="tx1"/>
              </a:solidFill>
              <a:effectLst/>
              <a:latin typeface="Arial" pitchFamily="34" charset="0"/>
              <a:cs typeface="Arial" pitchFamily="34" charset="0"/>
            </a:endParaRPr>
          </a:p>
        </p:txBody>
      </p:sp>
      <p:pic>
        <p:nvPicPr>
          <p:cNvPr id="9" name="Picture 8" descr="C:\Users\bigmac\Downloads\image11.jpeg"/>
          <p:cNvPicPr/>
          <p:nvPr/>
        </p:nvPicPr>
        <p:blipFill>
          <a:blip r:embed="rId4" cstate="print"/>
          <a:srcRect/>
          <a:stretch>
            <a:fillRect/>
          </a:stretch>
        </p:blipFill>
        <p:spPr bwMode="auto">
          <a:xfrm>
            <a:off x="476250" y="4804310"/>
            <a:ext cx="3943350" cy="1840429"/>
          </a:xfrm>
          <a:prstGeom prst="rect">
            <a:avLst/>
          </a:prstGeom>
          <a:noFill/>
          <a:ln w="9525">
            <a:noFill/>
            <a:miter lim="800000"/>
            <a:headEnd/>
            <a:tailEnd/>
          </a:ln>
        </p:spPr>
      </p:pic>
      <p:sp>
        <p:nvSpPr>
          <p:cNvPr id="10" name="TextBox 9"/>
          <p:cNvSpPr txBox="1"/>
          <p:nvPr/>
        </p:nvSpPr>
        <p:spPr>
          <a:xfrm>
            <a:off x="2952750" y="4352925"/>
            <a:ext cx="1762125" cy="430887"/>
          </a:xfrm>
          <a:prstGeom prst="rect">
            <a:avLst/>
          </a:prstGeom>
          <a:noFill/>
        </p:spPr>
        <p:txBody>
          <a:bodyPr wrap="square" rtlCol="0">
            <a:spAutoFit/>
          </a:bodyPr>
          <a:lstStyle/>
          <a:p>
            <a:pPr algn="ctr"/>
            <a:r>
              <a:rPr lang="en-GB" sz="1100" dirty="0">
                <a:solidFill>
                  <a:srgbClr val="0070C0"/>
                </a:solidFill>
              </a:rPr>
              <a:t>Weymouth Pavilion lit up for  Rotary’s 150</a:t>
            </a:r>
            <a:r>
              <a:rPr lang="en-GB" sz="1100" baseline="30000" dirty="0">
                <a:solidFill>
                  <a:srgbClr val="0070C0"/>
                </a:solidFill>
              </a:rPr>
              <a:t>th</a:t>
            </a:r>
            <a:r>
              <a:rPr lang="en-GB" sz="1100" dirty="0">
                <a:solidFill>
                  <a:srgbClr val="0070C0"/>
                </a:solidFill>
              </a:rPr>
              <a:t> year</a:t>
            </a:r>
          </a:p>
        </p:txBody>
      </p:sp>
      <p:pic>
        <p:nvPicPr>
          <p:cNvPr id="6149" name="Picture 5" descr="C:\Users\bigmac\AppData\Local\Microsoft\Windows\INetCache\IE\I9FCCM8B\Rotary_International[1].jpg"/>
          <p:cNvPicPr>
            <a:picLocks noChangeAspect="1" noChangeArrowheads="1"/>
          </p:cNvPicPr>
          <p:nvPr/>
        </p:nvPicPr>
        <p:blipFill>
          <a:blip r:embed="rId5" cstate="print"/>
          <a:srcRect/>
          <a:stretch>
            <a:fillRect/>
          </a:stretch>
        </p:blipFill>
        <p:spPr bwMode="auto">
          <a:xfrm>
            <a:off x="8372476" y="4936968"/>
            <a:ext cx="1238250" cy="1644808"/>
          </a:xfrm>
          <a:prstGeom prst="rect">
            <a:avLst/>
          </a:prstGeom>
          <a:noFill/>
        </p:spPr>
      </p:pic>
    </p:spTree>
    <p:extLst>
      <p:ext uri="{BB962C8B-B14F-4D97-AF65-F5344CB8AC3E}">
        <p14:creationId xmlns:p14="http://schemas.microsoft.com/office/powerpoint/2010/main" val="1966191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bigmac\AppData\Local\Microsoft\Windows\INetCache\IE\TMLKIEJ4\1526402844[1].png"/>
          <p:cNvPicPr>
            <a:picLocks noChangeAspect="1" noChangeArrowheads="1"/>
          </p:cNvPicPr>
          <p:nvPr/>
        </p:nvPicPr>
        <p:blipFill>
          <a:blip r:embed="rId3" cstate="print">
            <a:lum bright="20000"/>
          </a:blip>
          <a:srcRect/>
          <a:stretch>
            <a:fillRect/>
          </a:stretch>
        </p:blipFill>
        <p:spPr bwMode="auto">
          <a:xfrm>
            <a:off x="161925" y="133350"/>
            <a:ext cx="4724400" cy="6496050"/>
          </a:xfrm>
          <a:prstGeom prst="rect">
            <a:avLst/>
          </a:prstGeom>
          <a:noFill/>
        </p:spPr>
      </p:pic>
      <p:sp>
        <p:nvSpPr>
          <p:cNvPr id="5122" name="Rectangle 2"/>
          <p:cNvSpPr>
            <a:spLocks noChangeArrowheads="1"/>
          </p:cNvSpPr>
          <p:nvPr/>
        </p:nvSpPr>
        <p:spPr bwMode="auto">
          <a:xfrm>
            <a:off x="1200150" y="902285"/>
            <a:ext cx="2743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Bob walked into a sports bar around 9:58 pm.</a:t>
            </a: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He sat down next to a blonde at the bar and stared up at the TV.</a:t>
            </a: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The 10 pm News was coming on.</a:t>
            </a: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The news-crew was covering the story of a man on the ledge of a large building preparing to jump.</a:t>
            </a: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The blonde looked at Bob and said, "Do you think he'll jump ?"</a:t>
            </a: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Bob said, "You know, I bet he'll jump."</a:t>
            </a: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The blonde replied, "Well, I bet he won't."</a:t>
            </a: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Bob placed a </a:t>
            </a:r>
            <a:r>
              <a:rPr kumimoji="0" lang="en-GB" sz="1050" b="1"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20 note on the bar and said, "You're on!"</a:t>
            </a: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Just as the blonde placed her money on the bar, the guy on the ledge did a swan dive off the building, falling to his death.</a:t>
            </a: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The blonde was very upset, but willingly handed her </a:t>
            </a:r>
            <a:r>
              <a:rPr kumimoji="0" lang="en-GB" sz="1050" b="1"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20 to Bob.</a:t>
            </a: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"Fair's fair. Here's your money."</a:t>
            </a: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Bob replied, "I can't take your money. I saw this earlier on the 5 pm News, so I knew he would jump."</a:t>
            </a: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The blonde replied, "I did, too, but I didn't think he'd do it again."</a:t>
            </a: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b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050" b="1" i="0" u="none" strike="noStrike" cap="none" normalizeH="0" baseline="0" dirty="0">
                <a:ln>
                  <a:noFill/>
                </a:ln>
                <a:solidFill>
                  <a:srgbClr val="222222"/>
                </a:solidFill>
                <a:effectLst/>
                <a:latin typeface="Arial" pitchFamily="34" charset="0"/>
                <a:ea typeface="Times New Roman" pitchFamily="18" charset="0"/>
                <a:cs typeface="Arial" pitchFamily="34" charset="0"/>
              </a:rPr>
              <a:t>Bob took the money.</a:t>
            </a:r>
            <a:endParaRPr kumimoji="0" lang="en-GB" sz="1050" b="0" i="0" u="none" strike="noStrike" cap="none" normalizeH="0" baseline="0" dirty="0">
              <a:ln>
                <a:noFill/>
              </a:ln>
              <a:solidFill>
                <a:schemeClr val="tx1"/>
              </a:solidFill>
              <a:effectLst/>
              <a:latin typeface="Arial" pitchFamily="34" charset="0"/>
              <a:cs typeface="Arial" pitchFamily="34" charset="0"/>
            </a:endParaRPr>
          </a:p>
        </p:txBody>
      </p:sp>
      <p:sp>
        <p:nvSpPr>
          <p:cNvPr id="28"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4"/>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5"/>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4"/>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5"/>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5" name="Rectangle 34"/>
          <p:cNvSpPr/>
          <p:nvPr/>
        </p:nvSpPr>
        <p:spPr>
          <a:xfrm>
            <a:off x="142876" y="933451"/>
            <a:ext cx="4724400" cy="646331"/>
          </a:xfrm>
          <a:prstGeom prst="rect">
            <a:avLst/>
          </a:prstGeom>
        </p:spPr>
        <p:txBody>
          <a:bodyPr wrap="square">
            <a:spAutoFit/>
          </a:bodyPr>
          <a:lstStyle/>
          <a:p>
            <a:br>
              <a:rPr lang="en-GB" dirty="0"/>
            </a:br>
            <a:endParaRPr lang="en-GB" dirty="0"/>
          </a:p>
        </p:txBody>
      </p:sp>
      <p:sp>
        <p:nvSpPr>
          <p:cNvPr id="22" name="Rectangle 21"/>
          <p:cNvSpPr/>
          <p:nvPr/>
        </p:nvSpPr>
        <p:spPr>
          <a:xfrm>
            <a:off x="131293"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21" name="Rectangle 1"/>
          <p:cNvSpPr>
            <a:spLocks noChangeArrowheads="1"/>
          </p:cNvSpPr>
          <p:nvPr/>
        </p:nvSpPr>
        <p:spPr bwMode="auto">
          <a:xfrm>
            <a:off x="5086350" y="163860"/>
            <a:ext cx="4581526" cy="669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sng" strike="noStrike" cap="none" normalizeH="0" baseline="0" dirty="0">
                <a:ln>
                  <a:noFill/>
                </a:ln>
                <a:solidFill>
                  <a:srgbClr val="000000"/>
                </a:solidFill>
                <a:effectLst/>
                <a:latin typeface="Helvetica Neue"/>
                <a:ea typeface="Arial Unicode MS" pitchFamily="34" charset="-128"/>
                <a:cs typeface="Arial Unicode MS" pitchFamily="34" charset="-128"/>
              </a:rPr>
              <a:t>Rotary Focus Area Seven -  Climate Change - “Emergency” or “Bandwagon”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Helvetica Neue"/>
                <a:ea typeface="Arial Unicode MS" pitchFamily="34" charset="-128"/>
                <a:cs typeface="Arial Unicode MS" pitchFamily="34" charset="-128"/>
              </a:rPr>
              <a:t>Rotary International’s Focus Area 7 invites Rotarians to contribute to Climate Change prevention initiatives.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Helvetica Neue"/>
                <a:ea typeface="Arial Unicode MS" pitchFamily="34" charset="-128"/>
                <a:cs typeface="Arial Unicode MS" pitchFamily="34" charset="-128"/>
              </a:rPr>
              <a:t>One may ask - why?   Climate Change is, and has been, a continuous process on the earth.  For the last 2.5 million years the earth has been experiencing glacial and inter-glacial periods, cooling and warming.  The current inter-glacial, or warming, period starting about 11,000 years ago.   Further, it is a scientifically accepted that life on earth would not exist if it were not for the warming effects of the gas, Carbon Dioxide (CO2), in the atmosphere.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Helvetica Neue"/>
                <a:ea typeface="Arial Unicode MS" pitchFamily="34" charset="-128"/>
                <a:cs typeface="Arial Unicode MS" pitchFamily="34" charset="-128"/>
              </a:rPr>
              <a:t>So what climate change are we talking about?  Science tells us that the so called Greenhouse gases, of which CO2 and methane are the most prevalent, have molecular structures that are </a:t>
            </a:r>
            <a:r>
              <a:rPr kumimoji="0" lang="en-US" sz="1100" b="0" i="0" u="none" strike="noStrike" cap="none" normalizeH="0" baseline="0" dirty="0" err="1">
                <a:ln>
                  <a:noFill/>
                </a:ln>
                <a:solidFill>
                  <a:srgbClr val="000000"/>
                </a:solidFill>
                <a:effectLst/>
                <a:latin typeface="Helvetica Neue"/>
                <a:ea typeface="Arial Unicode MS" pitchFamily="34" charset="-128"/>
                <a:cs typeface="Arial Unicode MS" pitchFamily="34" charset="-128"/>
              </a:rPr>
              <a:t>energised</a:t>
            </a:r>
            <a:r>
              <a:rPr kumimoji="0" lang="en-US" sz="1100" b="0" i="0" u="none" strike="noStrike" cap="none" normalizeH="0" baseline="0" dirty="0">
                <a:ln>
                  <a:noFill/>
                </a:ln>
                <a:solidFill>
                  <a:srgbClr val="000000"/>
                </a:solidFill>
                <a:effectLst/>
                <a:latin typeface="Helvetica Neue"/>
                <a:ea typeface="Arial Unicode MS" pitchFamily="34" charset="-128"/>
                <a:cs typeface="Arial Unicode MS" pitchFamily="34" charset="-128"/>
              </a:rPr>
              <a:t> by the sun’s Infra-Red (IR) light rays reflected off the earth and that it is the energy from this excitation that causes the atmospheric warming.  The theory is the more greenhouse gas in the atmosphere the more the warming.  The question is - how much gas for how much warming?  The problem - this is a question of probability into the future.  We do not really know.</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Helvetica Neue"/>
                <a:ea typeface="Arial Unicode MS" pitchFamily="34" charset="-128"/>
                <a:cs typeface="Arial Unicode MS" pitchFamily="34" charset="-128"/>
              </a:rPr>
              <a:t>The Intergovernmental Panel on Climate Change (IPCC), created in 1988 under the auspices of the United Nations and with 195 member countries, provides regular assessments of the scientific basis of climate change</a:t>
            </a:r>
            <a:r>
              <a:rPr kumimoji="0" lang="en-US" sz="1100" b="0" i="0" u="none" strike="noStrike" cap="none" normalizeH="0" baseline="0" dirty="0">
                <a:ln>
                  <a:noFill/>
                </a:ln>
                <a:solidFill>
                  <a:srgbClr val="393745"/>
                </a:solidFill>
                <a:effectLst/>
                <a:latin typeface="Helvetica Neue"/>
                <a:ea typeface="Arial Unicode MS" pitchFamily="34" charset="-128"/>
                <a:cs typeface="Arial Unicode MS" pitchFamily="34" charset="-128"/>
              </a:rPr>
              <a:t>.  </a:t>
            </a:r>
            <a:r>
              <a:rPr kumimoji="0" lang="en-US" sz="1100" b="0" i="0" u="none" strike="noStrike" cap="none" normalizeH="0" baseline="0" dirty="0">
                <a:ln>
                  <a:noFill/>
                </a:ln>
                <a:solidFill>
                  <a:srgbClr val="000000"/>
                </a:solidFill>
                <a:effectLst/>
                <a:latin typeface="Helvetica Neue"/>
                <a:ea typeface="Arial Unicode MS" pitchFamily="34" charset="-128"/>
                <a:cs typeface="Arial Unicode MS" pitchFamily="34" charset="-128"/>
              </a:rPr>
              <a:t>These reports point to a warming atmosphere, abnormal rising levels of CO2 gas molecules in the atmosphere and, most pointedly, that these changes, which in the normal course of earth’s evolution have taken place over  many thousands of years, have been happening in the last two hundred years, the period during which man has been deriving energy from fossil fuels.   Further, I read that over the last 50 years fossil fuel consumption has risen exponentially and, with this, so have the now excessive quantities of the greenhouse gases that are in the earth’s atmosphere.   The implication is that we humans are engaged in a global experiment, the outcome of which we cannot know.</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Helvetica Neue"/>
                <a:ea typeface="Arial Unicode MS" pitchFamily="34" charset="-128"/>
                <a:cs typeface="Arial Unicode MS" pitchFamily="34" charset="-128"/>
              </a:rPr>
              <a:t>Back to Rotary Focus Area 7.  If we Rotarians are to be true advocates of preventing human induced Climate Change, we each need to be convinced in our minds that we are in the “emergency” camp.  This is my attempt to convince myself that I am not joining the “bandwagon” to sell electric cars.   Richard </a:t>
            </a:r>
            <a:r>
              <a:rPr kumimoji="0" lang="en-US" sz="1100" b="0" i="0" u="none" strike="noStrike" cap="none" normalizeH="0" baseline="0" dirty="0" err="1">
                <a:ln>
                  <a:noFill/>
                </a:ln>
                <a:solidFill>
                  <a:srgbClr val="000000"/>
                </a:solidFill>
                <a:effectLst/>
                <a:latin typeface="Helvetica Neue"/>
                <a:ea typeface="Arial Unicode MS" pitchFamily="34" charset="-128"/>
                <a:cs typeface="Arial Unicode MS" pitchFamily="34" charset="-128"/>
              </a:rPr>
              <a:t>Sladden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909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73" name="Rectangle 1"/>
          <p:cNvSpPr>
            <a:spLocks noChangeArrowheads="1"/>
          </p:cNvSpPr>
          <p:nvPr/>
        </p:nvSpPr>
        <p:spPr bwMode="auto">
          <a:xfrm>
            <a:off x="190500" y="195143"/>
            <a:ext cx="4619626"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1" i="0" u="sng" strike="noStrike" cap="none" normalizeH="0" baseline="0" dirty="0">
                <a:ln>
                  <a:noFill/>
                </a:ln>
                <a:solidFill>
                  <a:srgbClr val="1F3864"/>
                </a:solidFill>
                <a:effectLst/>
                <a:latin typeface="Arial" pitchFamily="34" charset="0"/>
                <a:ea typeface="Calibri" pitchFamily="34" charset="0"/>
                <a:cs typeface="Times New Roman" pitchFamily="18" charset="0"/>
              </a:rPr>
              <a:t>SO WHAT DOES A DIRECTOR OF ROTARY INTERNATIONAL DO?      IF ANYTHING?</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itchFamily="34" charset="0"/>
                <a:ea typeface="Calibri" pitchFamily="34" charset="0"/>
                <a:cs typeface="Times New Roman" pitchFamily="18" charset="0"/>
              </a:rPr>
              <a:t>I have just watched a programme with David Attenborough talking about the Great Barrier Reef, and climate change, and it brought back vivid memories about one of my trips to Australia when, after the Convention in Brisbane, Judy and I had a short break in Cairns. Snorkelling along the reef without a care in the world, tickling groupers and seeing the variety of corals was one of life’s rich experiences.  It all came back to me watching Sir David.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itchFamily="34" charset="0"/>
                <a:ea typeface="Calibri" pitchFamily="34" charset="0"/>
                <a:cs typeface="Times New Roman" pitchFamily="18" charset="0"/>
              </a:rPr>
              <a:t>Why do I mention this now?  Following the talk by President Mark Maloney I was asked exactly what a Director does.  So here goes.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itchFamily="34" charset="0"/>
                <a:ea typeface="Calibri" pitchFamily="34" charset="0"/>
                <a:cs typeface="Times New Roman" pitchFamily="18" charset="0"/>
              </a:rPr>
              <a:t>Mostly, being a Director and a member of the Board meant that for two years, we ran Rotary – under the chairmanships of two different, and, indeed, very different Rotary International Presidents. The Board is like our Club Council, but with a little more authority, and a tad busier too – in my first year I spent six months out of the country.  Based in Evanston, on the outskirts of Chicago, three Board meetings occur each year lasting for almost a week each during which we dealt with multi-million dollar budgets, sorted out legal disputes around the Rotary world, advised Districts clubs and Rotarians, and learned about running Rotary International - with a little help from the staff.</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itchFamily="34" charset="0"/>
                <a:ea typeface="Calibri" pitchFamily="34" charset="0"/>
                <a:cs typeface="Times New Roman" pitchFamily="18" charset="0"/>
              </a:rPr>
              <a:t>But let me go back a little because, as I said when introducing President Mark, all 17 of the in-coming Directors sat in on the Board meetings of the previous year – as observers and not allowed to say anything.  That was hard!!  The Board Room is on the 18</a:t>
            </a:r>
            <a:r>
              <a:rPr kumimoji="0" lang="en-GB" sz="900" b="0" i="0" u="none" strike="noStrike" cap="none" normalizeH="0" baseline="30000" dirty="0">
                <a:ln>
                  <a:noFill/>
                </a:ln>
                <a:solidFill>
                  <a:schemeClr val="tx1"/>
                </a:solidFill>
                <a:effectLst/>
                <a:latin typeface="Arial" pitchFamily="34" charset="0"/>
                <a:ea typeface="Calibri" pitchFamily="34" charset="0"/>
                <a:cs typeface="Times New Roman" pitchFamily="18" charset="0"/>
              </a:rPr>
              <a:t>th</a:t>
            </a:r>
            <a:r>
              <a:rPr kumimoji="0" lang="en-GB" sz="9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floor of Rotary HQ with magnificent views of Chicago and Lake Michigan.  If we got bored, we could watch the planes flying between the skyscrapers of Downtown Chicago on their way to or from O’Hare International Airport – the world’s busiest.  Board meetings are compulsory for all Directors so we had to sit it out.  Attend or resign.</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itchFamily="34" charset="0"/>
                <a:ea typeface="Calibri" pitchFamily="34" charset="0"/>
                <a:cs typeface="Times New Roman" pitchFamily="18" charset="0"/>
              </a:rPr>
              <a:t>I found this training year to be invaluable when we took over twelve months later as first year Directors.  In the second year, the officers are chosen i.e. Vice President, Treasurer, and Chairs of various service committees.   I was Chair of the Programmes Committee but will not bore you with the details of our discussions.  With 17 Directors from a variety of different countries, the interpreters were always kept busy, but the members varied from fairly inexperienced to very knowledgeable.  As a senior staff member said to me – “Well, you are from RIBI.  You know it all”.  Not true, but a nice reputation to have, and I doubt whether, with the demise of the RIBI Presidency at the end of this year, that comment will ever be made again.</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itchFamily="34" charset="0"/>
                <a:ea typeface="Calibri" pitchFamily="34" charset="0"/>
                <a:cs typeface="Times New Roman" pitchFamily="18" charset="0"/>
              </a:rPr>
              <a:t>But most of our work was representing Rotary International - either with or without the President.  This meant attending Conventions, Conferences, Institutes, Inter-City Meetings,- and a whole variety of other meetings, sometimes scheduled involving making official speeches and presentations  e.g. at the UN Building in New York, and sometimes unscheduled, off-the-cuff ones when the President says “I am not doing this Keith.  You can represent me!!”.  That should not have happened, but it did and, when I got dumped in it in Turkey talking to the Police College, they presented me with a beautiful silver eagle with the words “This is for you, not the President – he did not come!”  The eagle is still in my sitting room.  Then of course, when the President is taken ill in Chennai and had to be sent home from India, the Indian Directors and Past</a:t>
            </a:r>
            <a:endParaRPr kumimoji="0" lang="en-GB" sz="9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4981575" y="209550"/>
            <a:ext cx="4772025" cy="6463308"/>
          </a:xfrm>
          <a:prstGeom prst="rect">
            <a:avLst/>
          </a:prstGeom>
        </p:spPr>
        <p:txBody>
          <a:bodyPr wrap="square">
            <a:spAutoFit/>
          </a:bodyPr>
          <a:lstStyle/>
          <a:p>
            <a:pPr lvl="0" algn="just" eaLnBrk="0" fontAlgn="base" hangingPunct="0">
              <a:spcBef>
                <a:spcPct val="0"/>
              </a:spcBef>
              <a:spcAft>
                <a:spcPct val="0"/>
              </a:spcAft>
            </a:pPr>
            <a:r>
              <a:rPr lang="en-GB" sz="900" dirty="0">
                <a:latin typeface="Arial" pitchFamily="34" charset="0"/>
                <a:ea typeface="Calibri" pitchFamily="34" charset="0"/>
                <a:cs typeface="Times New Roman" pitchFamily="18" charset="0"/>
              </a:rPr>
              <a:t>Directors descended on me as the only Director present and said “Sorry Keith, you will have to take over from the President and do the inter-City meeting with 3000 people tomorrow in Mumbai”. What option does one have?  So staff hastily arranged a change of schedule and changed airline tickets, and off I went – having had very little sleep as I prepared some words of supposed wisdom for the assembled masses on the other side of India.   When the President got stuck in a traffic jam in Beijing and we were due at a meeting with some of China’s political leader to discuss the possibility of extending Rotary into mainline China and so could not be late, you can imagine who got volunteered to represent R.I..  The Ambassador sidled up to me and said the magic words “You’re on Keith”,    Here we go, or went, again.  I think the famous motto  - Be Prepared - was designed for Rotarians!</a:t>
            </a:r>
            <a:endParaRPr lang="en-GB" sz="900" dirty="0">
              <a:latin typeface="Arial" pitchFamily="34" charset="0"/>
              <a:cs typeface="Arial" pitchFamily="34" charset="0"/>
            </a:endParaRPr>
          </a:p>
          <a:p>
            <a:pPr lvl="0" algn="just" eaLnBrk="0" fontAlgn="base" hangingPunct="0">
              <a:spcBef>
                <a:spcPct val="0"/>
              </a:spcBef>
              <a:spcAft>
                <a:spcPct val="0"/>
              </a:spcAft>
            </a:pPr>
            <a:r>
              <a:rPr lang="en-GB" sz="900" dirty="0">
                <a:latin typeface="Arial" pitchFamily="34" charset="0"/>
                <a:ea typeface="Calibri" pitchFamily="34" charset="0"/>
                <a:cs typeface="Times New Roman" pitchFamily="18" charset="0"/>
              </a:rPr>
              <a:t>Most of the time Judy came with me, particularly when representing the President at District Conferences.  I have to say that the President’s Rep. in the rest of the world is expected to be treated as the President would be if he, or soon to be she, was present.   Turning up as a massive hotel in Osaka to see all the staff in a phalanx leading up to the entrance threw me completely as I thought we had clashed with some visiting V.I.P..  When I asked who was arriving – guess who?  It is nice to be treated like Royalty at times.</a:t>
            </a:r>
            <a:endParaRPr lang="en-GB" sz="900" dirty="0">
              <a:latin typeface="Arial" pitchFamily="34" charset="0"/>
              <a:cs typeface="Arial" pitchFamily="34" charset="0"/>
            </a:endParaRPr>
          </a:p>
          <a:p>
            <a:pPr lvl="0" algn="just" eaLnBrk="0" fontAlgn="base" hangingPunct="0">
              <a:spcBef>
                <a:spcPct val="0"/>
              </a:spcBef>
              <a:spcAft>
                <a:spcPct val="0"/>
              </a:spcAft>
            </a:pPr>
            <a:r>
              <a:rPr lang="en-GB" sz="900" dirty="0">
                <a:latin typeface="Arial" pitchFamily="34" charset="0"/>
                <a:ea typeface="Calibri" pitchFamily="34" charset="0"/>
                <a:cs typeface="Times New Roman" pitchFamily="18" charset="0"/>
              </a:rPr>
              <a:t>Along with the VIP status that I have to say I (and Judy) very much enjoyed, there were perks.  Having travelled from a Conference in Seoul to Osaka, we had a few days spare to enjoy that beautiful city – the old capital of Japan.  Having been to see the </a:t>
            </a:r>
            <a:r>
              <a:rPr lang="en-GB" sz="900" dirty="0" err="1">
                <a:latin typeface="Arial" pitchFamily="34" charset="0"/>
                <a:ea typeface="Calibri" pitchFamily="34" charset="0"/>
                <a:cs typeface="Times New Roman" pitchFamily="18" charset="0"/>
              </a:rPr>
              <a:t>Jaipur</a:t>
            </a:r>
            <a:r>
              <a:rPr lang="en-GB" sz="900" dirty="0">
                <a:latin typeface="Arial" pitchFamily="34" charset="0"/>
                <a:ea typeface="Calibri" pitchFamily="34" charset="0"/>
                <a:cs typeface="Times New Roman" pitchFamily="18" charset="0"/>
              </a:rPr>
              <a:t> Limb project, the local Rotary Club told us they had arranged for us to meet the Maharajah.  We were told, on pain of death, to stay only twenty minutes.  The Maharajah, whose father we had watched playing polo in Windsor Great Park as student, was incredible.  Having had a stroke, he could hardly speak – a fact that did not worry us one iota - but it slowed down conversation dramatically.  When I double checked my watch, he asked me if I had another appointment!!.  With a grovelling apology I explained that we had been told to get out after twenty minutes. His reply was to ignore that and would we like to have some tea?  He then duly rang the bell for the attendant. I think we left well over one hour later.  						             But, much as it is nice having time to relax and have fun sightseeing or whatever, the one thing I noticed was that it was important to the clubs and Districts we visited, for whatever reason, to have a Director attending official as it gives “standing” to that event – not my words, but comments made to me many times as we travelled around the world</a:t>
            </a:r>
            <a:endParaRPr lang="en-GB" sz="900" dirty="0">
              <a:latin typeface="Arial" pitchFamily="34" charset="0"/>
              <a:cs typeface="Arial" pitchFamily="34" charset="0"/>
            </a:endParaRPr>
          </a:p>
          <a:p>
            <a:pPr lvl="0" algn="just" eaLnBrk="0" fontAlgn="base" hangingPunct="0">
              <a:spcBef>
                <a:spcPct val="0"/>
              </a:spcBef>
              <a:spcAft>
                <a:spcPct val="0"/>
              </a:spcAft>
            </a:pPr>
            <a:r>
              <a:rPr lang="en-GB" sz="900" dirty="0">
                <a:latin typeface="Arial" pitchFamily="34" charset="0"/>
                <a:ea typeface="Calibri" pitchFamily="34" charset="0"/>
                <a:cs typeface="Times New Roman" pitchFamily="18" charset="0"/>
              </a:rPr>
              <a:t>There are so many stories about trips that we made. I always tried to start my speeches in the language of the country we were visiting whether it was Korean, Swedish, Japanese or Spanish, and Judy enjoyed turning up in saris and kimonos.  The local Rotarians very much appreciated those courtesies.   Perhaps I can sum it all up by describing a conversation Judy had with the immediate Past District Governor at a reception dinner in Japan.  When asked if he had enjoyed his year as Governor, he could not answer.   We assumed that this was a language problem so the question was re-phrased several times.  Eventually we got the reply “Rotary is a duty, not a pleasure”.   Three day later, when the conference was over, the PDG came up, with tears in his eyes to wish us Goodbye, put his arms around Judy and said “Rotary is a lot of fun!”.  Breaking down existing barriers of whatever sort is what it is all about.</a:t>
            </a:r>
            <a:endParaRPr lang="en-GB" sz="900" dirty="0">
              <a:latin typeface="Arial" pitchFamily="34" charset="0"/>
              <a:cs typeface="Arial" pitchFamily="34" charset="0"/>
            </a:endParaRPr>
          </a:p>
          <a:p>
            <a:pPr lvl="0" algn="just" eaLnBrk="0" fontAlgn="base" hangingPunct="0">
              <a:spcBef>
                <a:spcPct val="0"/>
              </a:spcBef>
              <a:spcAft>
                <a:spcPct val="0"/>
              </a:spcAft>
            </a:pPr>
            <a:r>
              <a:rPr lang="en-GB" sz="900" dirty="0">
                <a:latin typeface="Arial" pitchFamily="34" charset="0"/>
                <a:ea typeface="Calibri" pitchFamily="34" charset="0"/>
                <a:cs typeface="Times New Roman" pitchFamily="18" charset="0"/>
              </a:rPr>
              <a:t>Yes, very hard work and incredibly tiring at times, but I/we would do it again today if asked.</a:t>
            </a:r>
          </a:p>
          <a:p>
            <a:pPr lvl="0" algn="just" eaLnBrk="0" fontAlgn="base" hangingPunct="0">
              <a:spcBef>
                <a:spcPct val="0"/>
              </a:spcBef>
              <a:spcAft>
                <a:spcPct val="0"/>
              </a:spcAft>
            </a:pPr>
            <a:r>
              <a:rPr lang="en-GB" sz="900" dirty="0">
                <a:latin typeface="Arial" pitchFamily="34" charset="0"/>
                <a:cs typeface="Times New Roman" pitchFamily="18" charset="0"/>
              </a:rPr>
              <a:t>Keith</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12065300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11928</TotalTime>
  <Words>3538</Words>
  <Application>Microsoft Office PowerPoint</Application>
  <PresentationFormat>A4 Paper (210x297 mm)</PresentationFormat>
  <Paragraphs>119</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Cooper Black</vt:lpstr>
      <vt:lpstr>Gill Sans MT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dunford</dc:creator>
  <cp:lastModifiedBy>Mark Townsend</cp:lastModifiedBy>
  <cp:revision>1623</cp:revision>
  <cp:lastPrinted>2018-06-29T20:35:07Z</cp:lastPrinted>
  <dcterms:created xsi:type="dcterms:W3CDTF">2016-01-17T17:30:24Z</dcterms:created>
  <dcterms:modified xsi:type="dcterms:W3CDTF">2021-03-29T14:56:27Z</dcterms:modified>
</cp:coreProperties>
</file>