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72" r:id="rId1"/>
  </p:sldMasterIdLst>
  <p:notesMasterIdLst>
    <p:notesMasterId r:id="rId4"/>
  </p:notesMasterIdLst>
  <p:sldIdLst>
    <p:sldId id="256" r:id="rId2"/>
    <p:sldId id="274" r:id="rId3"/>
  </p:sldIdLst>
  <p:sldSz cx="9906000" cy="6858000" type="A4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4F8A"/>
    <a:srgbClr val="007434"/>
    <a:srgbClr val="DC28A9"/>
    <a:srgbClr val="0070C0"/>
    <a:srgbClr val="3D996F"/>
    <a:srgbClr val="E77619"/>
    <a:srgbClr val="E6E6E6"/>
    <a:srgbClr val="7F7F7F"/>
    <a:srgbClr val="F6F6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3728" autoAdjust="0"/>
  </p:normalViewPr>
  <p:slideViewPr>
    <p:cSldViewPr snapToGrid="0">
      <p:cViewPr>
        <p:scale>
          <a:sx n="100" d="100"/>
          <a:sy n="100" d="100"/>
        </p:scale>
        <p:origin x="-216" y="15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85188" cy="501571"/>
          </a:xfrm>
          <a:prstGeom prst="rect">
            <a:avLst/>
          </a:prstGeom>
        </p:spPr>
        <p:txBody>
          <a:bodyPr vert="horz" lIns="89152" tIns="44576" rIns="89152" bIns="4457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975" y="6"/>
            <a:ext cx="2985188" cy="501571"/>
          </a:xfrm>
          <a:prstGeom prst="rect">
            <a:avLst/>
          </a:prstGeom>
        </p:spPr>
        <p:txBody>
          <a:bodyPr vert="horz" lIns="89152" tIns="44576" rIns="89152" bIns="44576" rtlCol="0"/>
          <a:lstStyle>
            <a:lvl1pPr algn="r">
              <a:defRPr sz="1200"/>
            </a:lvl1pPr>
          </a:lstStyle>
          <a:p>
            <a:fld id="{400981EC-D4DC-4189-884B-4C607FEFB3A6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632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52" tIns="44576" rIns="89152" bIns="4457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143" y="4822062"/>
            <a:ext cx="5511483" cy="3945900"/>
          </a:xfrm>
          <a:prstGeom prst="rect">
            <a:avLst/>
          </a:prstGeom>
        </p:spPr>
        <p:txBody>
          <a:bodyPr vert="horz" lIns="89152" tIns="44576" rIns="89152" bIns="44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732"/>
            <a:ext cx="2985188" cy="501571"/>
          </a:xfrm>
          <a:prstGeom prst="rect">
            <a:avLst/>
          </a:prstGeom>
        </p:spPr>
        <p:txBody>
          <a:bodyPr vert="horz" lIns="89152" tIns="44576" rIns="89152" bIns="4457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975" y="9518732"/>
            <a:ext cx="2985188" cy="501571"/>
          </a:xfrm>
          <a:prstGeom prst="rect">
            <a:avLst/>
          </a:prstGeom>
        </p:spPr>
        <p:txBody>
          <a:bodyPr vert="horz" lIns="89152" tIns="44576" rIns="89152" bIns="44576" rtlCol="0" anchor="b"/>
          <a:lstStyle>
            <a:lvl1pPr algn="r">
              <a:defRPr sz="1200"/>
            </a:lvl1pPr>
          </a:lstStyle>
          <a:p>
            <a:fld id="{3E55A304-6E35-4FFF-86E4-CD4C47A0EC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0792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5A304-6E35-4FFF-86E4-CD4C47A0EC2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0442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5A304-6E35-4FFF-86E4-CD4C47A0EC2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565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0366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5749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759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7256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4366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2703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8958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7616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5750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32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744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AD5E-F249-4D82-B5E1-4FD5ECD40F40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0182-8F4E-4959-8819-27329E7B81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0548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hyperlink" Target="https://outlook.live.com/owa/service.svc/s/GetFileAttachment?id=AQMkADAwATY0MDABLTk4N2MtODRlMS0wMAItMDAKAEYAAANghzpXyb6GSpuDq2rXid+lBwDxgxahDgNcRpr7WPYLweTYAAACAQ8AAADxgxahDgNcRpr7WPYLweTYAAIrwlmOAAAAARIAEAB9MwtdVCM9T6G9j8FZ4KkV&amp;X-OWA-CANARY=AMNqzv_N2EyEmr0OKNeJh_CfP8AMgdUYCelYlwpZ1u-Xqnvtui7RINeX0KYkuvQqWA14REDsSEU.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https://outlook.live.com/owa/service.svc/s/GetFileAttachment?id=AQMkADAwATY0MDABLTk4N2MtODRlMS0wMAItMDAKAEYAAANghzpXyb6GSpuDq2rXid+lBwDxgxahDgNcRpr7WPYLweTYAAACAQ8AAADxgxahDgNcRpr7WPYLweTYAAIrwlmOAAAAARIAEACwqRKsw4PURK2GAV8R2Ys2&amp;X-OWA-CANARY=AMNqzv_N2EyEmr0OKNeJh_CfP8AMgdUYCelYlwpZ1u-Xqnvtui7RINeX0KYkuvQqWA14REDsSEU.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bigmac\AppData\Local\Microsoft\Windows\INetCache\IE\B3C0PC1Q\300px-Red_oval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-161925"/>
            <a:ext cx="4267200" cy="1827892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232077"/>
              </p:ext>
            </p:extLst>
          </p:nvPr>
        </p:nvGraphicFramePr>
        <p:xfrm>
          <a:off x="5114925" y="917608"/>
          <a:ext cx="4696020" cy="234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6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49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President: </a:t>
                      </a:r>
                      <a:r>
                        <a:rPr lang="en-GB" sz="1050" u="none" strike="noStrike" dirty="0" smtClean="0">
                          <a:effectLst/>
                        </a:rPr>
                        <a:t>Celia</a:t>
                      </a:r>
                      <a:r>
                        <a:rPr lang="en-GB" sz="1050" u="none" strike="noStrike" baseline="0" dirty="0" smtClean="0">
                          <a:effectLst/>
                        </a:rPr>
                        <a:t> Canter</a:t>
                      </a:r>
                      <a:r>
                        <a:rPr lang="en-GB" sz="1050" u="none" strike="noStrike" dirty="0" smtClean="0">
                          <a:effectLst/>
                        </a:rPr>
                        <a:t>  Secretary</a:t>
                      </a:r>
                      <a:r>
                        <a:rPr lang="en-GB" sz="1050" u="none" strike="noStrike" dirty="0">
                          <a:effectLst/>
                        </a:rPr>
                        <a:t>: Peter </a:t>
                      </a:r>
                      <a:r>
                        <a:rPr lang="en-GB" sz="1050" u="none" strike="noStrike" dirty="0" smtClean="0">
                          <a:effectLst/>
                        </a:rPr>
                        <a:t>Burrows Editor: Ian McPheat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39398" y="138891"/>
            <a:ext cx="3288692" cy="4129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80"/>
              </a:lnSpc>
            </a:pPr>
            <a:r>
              <a:rPr lang="en-GB" sz="2400" dirty="0">
                <a:latin typeface="Cooper Black" panose="0208090404030B020404" pitchFamily="18" charset="0"/>
              </a:rPr>
              <a:t>PORTHOLE  </a:t>
            </a:r>
            <a:r>
              <a:rPr lang="en-GB" sz="2400" dirty="0" smtClean="0">
                <a:latin typeface="Cooper Black" panose="0208090404030B020404" pitchFamily="18" charset="0"/>
              </a:rPr>
              <a:t>#508</a:t>
            </a:r>
            <a:endParaRPr lang="en-GB" sz="2400" dirty="0">
              <a:latin typeface="Cooper Black" panose="0208090404030B0204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06118" y="137907"/>
            <a:ext cx="1052813" cy="415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050" dirty="0" smtClean="0">
                <a:latin typeface="Cooper Black" panose="0208090404030B020404" pitchFamily="18" charset="0"/>
              </a:rPr>
              <a:t>July</a:t>
            </a:r>
          </a:p>
          <a:p>
            <a:pPr algn="r"/>
            <a:r>
              <a:rPr lang="en-GB" sz="1050" dirty="0" smtClean="0">
                <a:latin typeface="Cooper Black" panose="0208090404030B020404" pitchFamily="18" charset="0"/>
              </a:rPr>
              <a:t>2021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89098" y="519896"/>
            <a:ext cx="4077208" cy="37446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 fontAlgn="b">
              <a:lnSpc>
                <a:spcPts val="1100"/>
              </a:lnSpc>
            </a:pPr>
            <a:r>
              <a:rPr lang="en-GB" sz="1050" dirty="0">
                <a:latin typeface="Cooper Black" panose="0208090404030B020404" pitchFamily="18" charset="0"/>
              </a:rPr>
              <a:t>The Rotary Club of the Island and Royal Manor of Portland {Register Charity Number: 1032098}</a:t>
            </a:r>
            <a:endParaRPr lang="en-GB" sz="105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910" y="128789"/>
            <a:ext cx="4812807" cy="66068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985520" y="126646"/>
            <a:ext cx="4784391" cy="66068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123543" y="899887"/>
            <a:ext cx="4571999" cy="2907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/>
          <a:srcRect l="3370" t="3344" r="3370" b="4150"/>
          <a:stretch/>
        </p:blipFill>
        <p:spPr>
          <a:xfrm>
            <a:off x="4985466" y="136660"/>
            <a:ext cx="747654" cy="74765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cxnSp>
        <p:nvCxnSpPr>
          <p:cNvPr id="16" name="Straight Connector 15"/>
          <p:cNvCxnSpPr/>
          <p:nvPr/>
        </p:nvCxnSpPr>
        <p:spPr>
          <a:xfrm>
            <a:off x="4973354" y="894703"/>
            <a:ext cx="47905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bigmac\Documents\Ian's Folder\Rotary\PORTHOLE\July Stuff\P101039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145458" y="-2553419"/>
            <a:ext cx="3600000" cy="215348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295276" y="238124"/>
            <a:ext cx="434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b="1" dirty="0" smtClean="0"/>
          </a:p>
          <a:p>
            <a:pPr algn="ctr"/>
            <a:r>
              <a:rPr lang="en-GB" b="1" dirty="0" smtClean="0"/>
              <a:t>CLUB DIARY for AUGUST</a:t>
            </a:r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pPr algn="ctr"/>
            <a:endParaRPr lang="en-GB" sz="1600" b="1" dirty="0" smtClean="0"/>
          </a:p>
          <a:p>
            <a:pPr algn="ctr"/>
            <a:endParaRPr lang="en-GB" sz="1600" b="1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075" y="1076781"/>
            <a:ext cx="457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 August 2021</a:t>
            </a: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GB" sz="1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HANDOVER PARTY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To celebrate Celia becoming President 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1</a:t>
            </a:r>
            <a:r>
              <a:rPr lang="en-GB" sz="1200" b="1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July. In Carolyn’s garden at 77 </a:t>
            </a:r>
            <a:r>
              <a:rPr lang="en-GB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Southwell</a:t>
            </a:r>
            <a:endParaRPr lang="en-GB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	from 1.30 pm.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 August 2021 </a:t>
            </a:r>
            <a:r>
              <a:rPr lang="en-GB" sz="1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No weekly Club meeting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Council Meeting at 7.15 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Committee meetings to be arranged by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Chairman at any time during the week before.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 August 2021 </a:t>
            </a:r>
            <a:r>
              <a:rPr lang="en-GB" sz="1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(Provisional) </a:t>
            </a: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First evening back at the Aqua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17 August</a:t>
            </a:r>
            <a:r>
              <a:rPr kumimoji="0" lang="en-GB" sz="12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2021 </a:t>
            </a:r>
            <a:r>
              <a:rPr lang="en-GB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Business Meeting </a:t>
            </a: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Aqua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24 August 2021 </a:t>
            </a:r>
            <a:r>
              <a:rPr lang="en-GB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Extra Meeting </a:t>
            </a: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Aqua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2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Speaker (International Committee)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2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	TRF and Global Grants in Nigeria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2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31 August 2021 </a:t>
            </a:r>
            <a:r>
              <a:rPr kumimoji="0" lang="en-GB" sz="1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Guest Evening </a:t>
            </a: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Aqua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2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	Speakers – Tim Ellis and Eddie </a:t>
            </a:r>
            <a:r>
              <a:rPr kumimoji="0" lang="en-GB" sz="1200" b="1" i="0" u="none" strike="noStrike" cap="none" normalizeH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Ette</a:t>
            </a:r>
            <a:endParaRPr kumimoji="0" lang="en-GB" sz="1200" b="1" i="0" u="none" strike="noStrike" cap="none" normalizeH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“Use it or lose it for charity”</a:t>
            </a:r>
            <a:endParaRPr kumimoji="0" lang="en-GB" sz="1200" b="1" i="0" u="none" strike="noStrike" cap="none" normalizeH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baseline="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5464076"/>
            <a:ext cx="3924299" cy="107721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EDITOR’S NOTE</a:t>
            </a:r>
          </a:p>
          <a:p>
            <a:r>
              <a:rPr lang="en-GB" sz="1600" dirty="0" smtClean="0"/>
              <a:t>I am extremely short of articles. Just send them to me at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macmolly10@gmail.com. </a:t>
            </a:r>
            <a:r>
              <a:rPr lang="en-GB" sz="1600" dirty="0" smtClean="0"/>
              <a:t>Pictures need to be in jpg format if possible.</a:t>
            </a:r>
            <a:endParaRPr lang="en-GB" sz="1600" dirty="0"/>
          </a:p>
        </p:txBody>
      </p:sp>
      <p:pic>
        <p:nvPicPr>
          <p:cNvPr id="17" name="Picture 16" descr="C:\Users\bigmac\Downloads\IMG_26372.jpg"/>
          <p:cNvPicPr/>
          <p:nvPr/>
        </p:nvPicPr>
        <p:blipFill>
          <a:blip r:embed="rId6" cstate="print">
            <a:lum bright="20000" contrast="20000"/>
          </a:blip>
          <a:srcRect/>
          <a:stretch>
            <a:fillRect/>
          </a:stretch>
        </p:blipFill>
        <p:spPr bwMode="auto">
          <a:xfrm>
            <a:off x="5409866" y="2152650"/>
            <a:ext cx="4019883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05424" y="1419568"/>
            <a:ext cx="3886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WALK IN THE WET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C:\Users\bigmac\Downloads\IMG_26442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10162" y="5130627"/>
            <a:ext cx="1914525" cy="143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286625" y="5391150"/>
            <a:ext cx="2181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WHOSE IDEA WAS THIS?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6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4979518" y="128789"/>
            <a:ext cx="4784391" cy="66068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AutoShape 2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270460" y="-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5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148987" y="-56067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8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64205" y="-833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AutoShape 11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-1718476" y="-61248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8086725" y="371475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Elizabeth giving the good news after the Treasure Hunt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2876" y="933451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31293" y="128789"/>
            <a:ext cx="4784391" cy="66068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3" descr="C:\Users\bigmac\AppData\Local\Microsoft\Windows\INetCache\IE\I9FCCM8B\rotary_sign_default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33349"/>
            <a:ext cx="485775" cy="485775"/>
          </a:xfrm>
          <a:prstGeom prst="rect">
            <a:avLst/>
          </a:prstGeom>
          <a:noFill/>
        </p:spPr>
      </p:pic>
      <p:sp>
        <p:nvSpPr>
          <p:cNvPr id="15" name="TextBox 178"/>
          <p:cNvSpPr txBox="1"/>
          <p:nvPr/>
        </p:nvSpPr>
        <p:spPr>
          <a:xfrm>
            <a:off x="4962444" y="128753"/>
            <a:ext cx="1589731" cy="65664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endParaRPr lang="en-GB" sz="900" b="1" i="1" dirty="0">
              <a:solidFill>
                <a:srgbClr val="004F8A"/>
              </a:solidFill>
            </a:endParaRPr>
          </a:p>
        </p:txBody>
      </p:sp>
      <p:pic>
        <p:nvPicPr>
          <p:cNvPr id="14" name="Picture 3" descr="C:\Users\bigmac\AppData\Local\Microsoft\Windows\INetCache\IE\I9FCCM8B\rotary_sign_default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6" y="133349"/>
            <a:ext cx="457200" cy="457200"/>
          </a:xfrm>
          <a:prstGeom prst="rect">
            <a:avLst/>
          </a:prstGeom>
          <a:noFill/>
        </p:spPr>
      </p:pic>
      <p:pic>
        <p:nvPicPr>
          <p:cNvPr id="16" name="Picture 15" descr="C:\Users\bigmac\Downloads\IMG_26452.jpg"/>
          <p:cNvPicPr/>
          <p:nvPr/>
        </p:nvPicPr>
        <p:blipFill>
          <a:blip r:embed="rId6" cstate="print">
            <a:lum bright="20000" contrast="20000"/>
          </a:blip>
          <a:srcRect/>
          <a:stretch>
            <a:fillRect/>
          </a:stretch>
        </p:blipFill>
        <p:spPr bwMode="auto">
          <a:xfrm>
            <a:off x="1243012" y="227671"/>
            <a:ext cx="2738438" cy="201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1450" y="2251234"/>
            <a:ext cx="475297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 consolation for Handover being delayed and despite the weather, a group of us had an excellent walk from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Symondsbury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to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Colmers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Hill and Golden Cap.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There were ten in total. Janet with sister Julie and friend Debbie, Carolyn, Richard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Brind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from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Poundbury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RC, our own Madame President and Chris, along with Carolyn myself and Ruth.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We parked in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Symondsbury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and walked up the conical shaped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Colmers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hill with views over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Bridport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towards West Bay,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Symondsbury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and Golden Cap.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It was a very wet and slippery trek down the track of Hell Lane to North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Chideock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Apart from the steepness and mud the track became a stream for the last 100m. Trainers became very wet!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There were ancient carvings to be seen in the sandstone walls along the route.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climb to Golden Cap (191m) was not too difficult but it was grey with low cloud but still well worth the effort. After a picnic at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Seatown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Janet and her party left us and the remaining six climbed up to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Thorncombe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Beacon and down through the woods back to </a:t>
            </a: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Symondsbury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Due to the little used path we had to cut our way through the jungle of ferns and brambles and down a very steep slippery bank during a downpour.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Despite all that it was a great walk, though not our normal and everyone slept well that night!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Mark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000625" y="2102614"/>
            <a:ext cx="46577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SCARY DRESS NEEDED FOR A DOUBLE ROTARY CLUB HALLOWEEN FOUNDATION PARTY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Barrie and Elizabeth invite both Portland and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Casterbridge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Rotary Clubs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 a Foundation Feed at 2a Old Castle Road, Weymouth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on Saturday 30</a:t>
            </a:r>
            <a:r>
              <a:rPr kumimoji="0" lang="en-GB" sz="1200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October from 7pm to 11pm.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£10 a head Foundation Feed Halloween Buffet included.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There will also be a Foundation Raffle.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Invitations on a first come first served basis.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Foundation contributions will be made to each Club on a pro rata basis, reflecting numbers attending.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8" name="Picture 8" descr="C:\Users\bigmac\AppData\Local\Microsoft\Windows\INetCache\IE\3DAK43HU\world-market-halloween-setup-1024x713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34100" y="212107"/>
            <a:ext cx="2486025" cy="1730992"/>
          </a:xfrm>
          <a:prstGeom prst="rect">
            <a:avLst/>
          </a:prstGeom>
          <a:noFill/>
        </p:spPr>
      </p:pic>
      <p:pic>
        <p:nvPicPr>
          <p:cNvPr id="5123" name="Picture 3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24069" y="193121"/>
            <a:ext cx="1238631" cy="1016553"/>
          </a:xfrm>
          <a:prstGeom prst="rect">
            <a:avLst/>
          </a:prstGeom>
          <a:noFill/>
        </p:spPr>
      </p:pic>
      <p:pic>
        <p:nvPicPr>
          <p:cNvPr id="18" name="Picture 3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91144" y="164546"/>
            <a:ext cx="1238631" cy="1016553"/>
          </a:xfrm>
          <a:prstGeom prst="rect">
            <a:avLst/>
          </a:prstGeom>
          <a:noFill/>
        </p:spPr>
      </p:pic>
      <p:pic>
        <p:nvPicPr>
          <p:cNvPr id="23" name="Picture 7" descr="C:\Users\bigmac\AppData\Local\Microsoft\Windows\INetCache\IE\3DAK43HU\rotary_sign_default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0" y="5324475"/>
            <a:ext cx="1162049" cy="1162049"/>
          </a:xfrm>
          <a:prstGeom prst="rect">
            <a:avLst/>
          </a:prstGeom>
          <a:noFill/>
        </p:spPr>
      </p:pic>
      <p:pic>
        <p:nvPicPr>
          <p:cNvPr id="24" name="Picture 7" descr="C:\Users\bigmac\AppData\Local\Microsoft\Windows\INetCache\IE\3DAK43HU\rotary_sign_default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5825" y="5362575"/>
            <a:ext cx="1162049" cy="1162049"/>
          </a:xfrm>
          <a:prstGeom prst="rect">
            <a:avLst/>
          </a:prstGeom>
          <a:noFill/>
        </p:spPr>
      </p:pic>
      <p:pic>
        <p:nvPicPr>
          <p:cNvPr id="5129" name="Picture 9" descr="C:\Users\bigmac\AppData\Local\Microsoft\Windows\INetCache\IE\TMLKIEJ4\halloween-pumpkins-1440666415sb0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5124450"/>
            <a:ext cx="2200275" cy="1466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0909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12105</TotalTime>
  <Words>167</Words>
  <Application>Microsoft Office PowerPoint</Application>
  <PresentationFormat>A4 Paper (210x297 mm)</PresentationFormat>
  <Paragraphs>64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dunford</dc:creator>
  <cp:lastModifiedBy>bigmac</cp:lastModifiedBy>
  <cp:revision>1681</cp:revision>
  <cp:lastPrinted>2018-06-29T20:35:07Z</cp:lastPrinted>
  <dcterms:created xsi:type="dcterms:W3CDTF">2016-01-17T17:30:24Z</dcterms:created>
  <dcterms:modified xsi:type="dcterms:W3CDTF">2021-07-23T16:40:22Z</dcterms:modified>
</cp:coreProperties>
</file>