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72" r:id="rId1"/>
  </p:sldMasterIdLst>
  <p:notesMasterIdLst>
    <p:notesMasterId r:id="rId10"/>
  </p:notesMasterIdLst>
  <p:sldIdLst>
    <p:sldId id="256" r:id="rId2"/>
    <p:sldId id="274" r:id="rId3"/>
    <p:sldId id="275" r:id="rId4"/>
    <p:sldId id="276" r:id="rId5"/>
    <p:sldId id="277" r:id="rId6"/>
    <p:sldId id="278" r:id="rId7"/>
    <p:sldId id="279" r:id="rId8"/>
    <p:sldId id="280" r:id="rId9"/>
  </p:sldIdLst>
  <p:sldSz cx="9906000" cy="6858000" type="A4"/>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7434"/>
    <a:srgbClr val="66FF33"/>
    <a:srgbClr val="004F8A"/>
    <a:srgbClr val="DC28A9"/>
    <a:srgbClr val="3D996F"/>
    <a:srgbClr val="E77619"/>
    <a:srgbClr val="E6E6E6"/>
    <a:srgbClr val="7F7F7F"/>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A40C1-6A65-430E-A0B8-E0E81BB84311}" v="4" dt="2021-09-25T13:00:50.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24" autoAdjust="0"/>
  </p:normalViewPr>
  <p:slideViewPr>
    <p:cSldViewPr snapToGrid="0">
      <p:cViewPr varScale="1">
        <p:scale>
          <a:sx n="99" d="100"/>
          <a:sy n="99" d="100"/>
        </p:scale>
        <p:origin x="102" y="59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Townsend" userId="88b38b621b4dc5ff" providerId="LiveId" clId="{E0CA40C1-6A65-430E-A0B8-E0E81BB84311}"/>
    <pc:docChg chg="modSld">
      <pc:chgData name="Mark Townsend" userId="88b38b621b4dc5ff" providerId="LiveId" clId="{E0CA40C1-6A65-430E-A0B8-E0E81BB84311}" dt="2021-09-25T13:00:00.544" v="4" actId="1076"/>
      <pc:docMkLst>
        <pc:docMk/>
      </pc:docMkLst>
      <pc:sldChg chg="modSp mod">
        <pc:chgData name="Mark Townsend" userId="88b38b621b4dc5ff" providerId="LiveId" clId="{E0CA40C1-6A65-430E-A0B8-E0E81BB84311}" dt="2021-09-25T13:00:00.544" v="4" actId="1076"/>
        <pc:sldMkLst>
          <pc:docMk/>
          <pc:sldMk cId="1209095085" sldId="277"/>
        </pc:sldMkLst>
        <pc:spChg chg="mod">
          <ac:chgData name="Mark Townsend" userId="88b38b621b4dc5ff" providerId="LiveId" clId="{E0CA40C1-6A65-430E-A0B8-E0E81BB84311}" dt="2021-09-25T12:59:56.994" v="3" actId="1076"/>
          <ac:spMkLst>
            <pc:docMk/>
            <pc:sldMk cId="1209095085" sldId="277"/>
            <ac:spMk id="15" creationId="{00000000-0000-0000-0000-000000000000}"/>
          </ac:spMkLst>
        </pc:spChg>
        <pc:picChg chg="mod">
          <ac:chgData name="Mark Townsend" userId="88b38b621b4dc5ff" providerId="LiveId" clId="{E0CA40C1-6A65-430E-A0B8-E0E81BB84311}" dt="2021-09-25T13:00:00.544" v="4" actId="1076"/>
          <ac:picMkLst>
            <pc:docMk/>
            <pc:sldMk cId="1209095085" sldId="277"/>
            <ac:picMk id="16" creationId="{00000000-0000-0000-0000-000000000000}"/>
          </ac:picMkLst>
        </pc:picChg>
        <pc:picChg chg="mod">
          <ac:chgData name="Mark Townsend" userId="88b38b621b4dc5ff" providerId="LiveId" clId="{E0CA40C1-6A65-430E-A0B8-E0E81BB84311}" dt="2021-09-25T12:59:44.435" v="1" actId="14100"/>
          <ac:picMkLst>
            <pc:docMk/>
            <pc:sldMk cId="1209095085" sldId="277"/>
            <ac:picMk id="1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2985188" cy="501571"/>
          </a:xfrm>
          <a:prstGeom prst="rect">
            <a:avLst/>
          </a:prstGeom>
        </p:spPr>
        <p:txBody>
          <a:bodyPr vert="horz" lIns="89152" tIns="44576" rIns="89152" bIns="44576" rtlCol="0"/>
          <a:lstStyle>
            <a:lvl1pPr algn="l">
              <a:defRPr sz="1200"/>
            </a:lvl1pPr>
          </a:lstStyle>
          <a:p>
            <a:endParaRPr lang="en-GB" dirty="0"/>
          </a:p>
        </p:txBody>
      </p:sp>
      <p:sp>
        <p:nvSpPr>
          <p:cNvPr id="3" name="Date Placeholder 2"/>
          <p:cNvSpPr>
            <a:spLocks noGrp="1"/>
          </p:cNvSpPr>
          <p:nvPr>
            <p:ph type="dt" idx="1"/>
          </p:nvPr>
        </p:nvSpPr>
        <p:spPr>
          <a:xfrm>
            <a:off x="3902975" y="6"/>
            <a:ext cx="2985188" cy="501571"/>
          </a:xfrm>
          <a:prstGeom prst="rect">
            <a:avLst/>
          </a:prstGeom>
        </p:spPr>
        <p:txBody>
          <a:bodyPr vert="horz" lIns="89152" tIns="44576" rIns="89152" bIns="44576" rtlCol="0"/>
          <a:lstStyle>
            <a:lvl1pPr algn="r">
              <a:defRPr sz="1200"/>
            </a:lvl1pPr>
          </a:lstStyle>
          <a:p>
            <a:fld id="{400981EC-D4DC-4189-884B-4C607FEFB3A6}" type="datetimeFigureOut">
              <a:rPr lang="en-GB" smtClean="0"/>
              <a:pPr/>
              <a:t>25/09/2021</a:t>
            </a:fld>
            <a:endParaRPr lang="en-GB" dirty="0"/>
          </a:p>
        </p:txBody>
      </p:sp>
      <p:sp>
        <p:nvSpPr>
          <p:cNvPr id="4" name="Slide Image Placeholder 3"/>
          <p:cNvSpPr>
            <a:spLocks noGrp="1" noRot="1" noChangeAspect="1"/>
          </p:cNvSpPr>
          <p:nvPr>
            <p:ph type="sldImg" idx="2"/>
          </p:nvPr>
        </p:nvSpPr>
        <p:spPr>
          <a:xfrm>
            <a:off x="1001713" y="1252538"/>
            <a:ext cx="4886325" cy="3382962"/>
          </a:xfrm>
          <a:prstGeom prst="rect">
            <a:avLst/>
          </a:prstGeom>
          <a:noFill/>
          <a:ln w="12700">
            <a:solidFill>
              <a:prstClr val="black"/>
            </a:solidFill>
          </a:ln>
        </p:spPr>
        <p:txBody>
          <a:bodyPr vert="horz" lIns="89152" tIns="44576" rIns="89152" bIns="44576" rtlCol="0" anchor="ctr"/>
          <a:lstStyle/>
          <a:p>
            <a:endParaRPr lang="en-GB" dirty="0"/>
          </a:p>
        </p:txBody>
      </p:sp>
      <p:sp>
        <p:nvSpPr>
          <p:cNvPr id="5" name="Notes Placeholder 4"/>
          <p:cNvSpPr>
            <a:spLocks noGrp="1"/>
          </p:cNvSpPr>
          <p:nvPr>
            <p:ph type="body" sz="quarter" idx="3"/>
          </p:nvPr>
        </p:nvSpPr>
        <p:spPr>
          <a:xfrm>
            <a:off x="689143" y="4822062"/>
            <a:ext cx="5511483" cy="3945900"/>
          </a:xfrm>
          <a:prstGeom prst="rect">
            <a:avLst/>
          </a:prstGeom>
        </p:spPr>
        <p:txBody>
          <a:bodyPr vert="horz" lIns="89152" tIns="44576" rIns="89152" bIns="44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732"/>
            <a:ext cx="2985188" cy="501571"/>
          </a:xfrm>
          <a:prstGeom prst="rect">
            <a:avLst/>
          </a:prstGeom>
        </p:spPr>
        <p:txBody>
          <a:bodyPr vert="horz" lIns="89152" tIns="44576" rIns="89152" bIns="4457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975" y="9518732"/>
            <a:ext cx="2985188" cy="501571"/>
          </a:xfrm>
          <a:prstGeom prst="rect">
            <a:avLst/>
          </a:prstGeom>
        </p:spPr>
        <p:txBody>
          <a:bodyPr vert="horz" lIns="89152" tIns="44576" rIns="89152" bIns="44576" rtlCol="0" anchor="b"/>
          <a:lstStyle>
            <a:lvl1pPr algn="r">
              <a:defRPr sz="1200"/>
            </a:lvl1pPr>
          </a:lstStyle>
          <a:p>
            <a:fld id="{3E55A304-6E35-4FFF-86E4-CD4C47A0EC24}" type="slidenum">
              <a:rPr lang="en-GB" smtClean="0"/>
              <a:pPr/>
              <a:t>‹#›</a:t>
            </a:fld>
            <a:endParaRPr lang="en-GB" dirty="0"/>
          </a:p>
        </p:txBody>
      </p:sp>
    </p:spTree>
    <p:extLst>
      <p:ext uri="{BB962C8B-B14F-4D97-AF65-F5344CB8AC3E}">
        <p14:creationId xmlns:p14="http://schemas.microsoft.com/office/powerpoint/2010/main" val="200792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1</a:t>
            </a:fld>
            <a:endParaRPr lang="en-GB" dirty="0"/>
          </a:p>
        </p:txBody>
      </p:sp>
    </p:spTree>
    <p:extLst>
      <p:ext uri="{BB962C8B-B14F-4D97-AF65-F5344CB8AC3E}">
        <p14:creationId xmlns:p14="http://schemas.microsoft.com/office/powerpoint/2010/main" val="24104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2</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3</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4</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5</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6</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7</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8</a:t>
            </a:fld>
            <a:endParaRPr lang="en-GB" dirty="0"/>
          </a:p>
        </p:txBody>
      </p:sp>
    </p:spTree>
    <p:extLst>
      <p:ext uri="{BB962C8B-B14F-4D97-AF65-F5344CB8AC3E}">
        <p14:creationId xmlns:p14="http://schemas.microsoft.com/office/powerpoint/2010/main" val="15565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0366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49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27759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725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CAD5E-F249-4D82-B5E1-4FD5ECD40F40}" type="datetimeFigureOut">
              <a:rPr lang="en-GB" smtClean="0"/>
              <a:pPr/>
              <a:t>25/09/2021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4366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CAD5E-F249-4D82-B5E1-4FD5ECD40F40}" type="datetimeFigureOut">
              <a:rPr lang="en-GB" smtClean="0"/>
              <a:pPr/>
              <a:t>25/09/2021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270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CAD5E-F249-4D82-B5E1-4FD5ECD40F40}" type="datetimeFigureOut">
              <a:rPr lang="en-GB" smtClean="0"/>
              <a:pPr/>
              <a:t>25/09/2021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7895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CAD5E-F249-4D82-B5E1-4FD5ECD40F40}" type="datetimeFigureOut">
              <a:rPr lang="en-GB" smtClean="0"/>
              <a:pPr/>
              <a:t>25/09/2021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127616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CAD5E-F249-4D82-B5E1-4FD5ECD40F40}" type="datetimeFigureOut">
              <a:rPr lang="en-GB" smtClean="0"/>
              <a:pPr/>
              <a:t>25/09/2021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50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25/09/2021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3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25/09/2021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1744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CAD5E-F249-4D82-B5E1-4FD5ECD40F40}" type="datetimeFigureOut">
              <a:rPr lang="en-GB" smtClean="0"/>
              <a:pPr/>
              <a:t>25/09/2021</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90548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 Id="rId10" Type="http://schemas.openxmlformats.org/officeDocument/2006/relationships/image" Target="../media/image17.pn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igmac\AppData\Local\Microsoft\Windows\INetCache\IE\B3C0PC1Q\300px-Red_oval.svg[1].png"/>
          <p:cNvPicPr>
            <a:picLocks noChangeAspect="1" noChangeArrowheads="1"/>
          </p:cNvPicPr>
          <p:nvPr/>
        </p:nvPicPr>
        <p:blipFill>
          <a:blip r:embed="rId3" cstate="print"/>
          <a:srcRect/>
          <a:stretch>
            <a:fillRect/>
          </a:stretch>
        </p:blipFill>
        <p:spPr bwMode="auto">
          <a:xfrm>
            <a:off x="314325" y="-161925"/>
            <a:ext cx="4267200" cy="1827892"/>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val="2816232077"/>
              </p:ext>
            </p:extLst>
          </p:nvPr>
        </p:nvGraphicFramePr>
        <p:xfrm>
          <a:off x="5114925" y="917608"/>
          <a:ext cx="4696020" cy="234917"/>
        </p:xfrm>
        <a:graphic>
          <a:graphicData uri="http://schemas.openxmlformats.org/drawingml/2006/table">
            <a:tbl>
              <a:tblPr>
                <a:tableStyleId>{5C22544A-7EE6-4342-B048-85BDC9FD1C3A}</a:tableStyleId>
              </a:tblPr>
              <a:tblGrid>
                <a:gridCol w="4696020">
                  <a:extLst>
                    <a:ext uri="{9D8B030D-6E8A-4147-A177-3AD203B41FA5}">
                      <a16:colId xmlns:a16="http://schemas.microsoft.com/office/drawing/2014/main" val="20000"/>
                    </a:ext>
                  </a:extLst>
                </a:gridCol>
              </a:tblGrid>
              <a:tr h="234917">
                <a:tc>
                  <a:txBody>
                    <a:bodyPr/>
                    <a:lstStyle/>
                    <a:p>
                      <a:pPr algn="ctr" fontAlgn="ctr"/>
                      <a:r>
                        <a:rPr lang="en-GB" sz="1050" u="none" strike="noStrike" dirty="0">
                          <a:effectLst/>
                        </a:rPr>
                        <a:t>President: Celia</a:t>
                      </a:r>
                      <a:r>
                        <a:rPr lang="en-GB" sz="1050" u="none" strike="noStrike" baseline="0" dirty="0">
                          <a:effectLst/>
                        </a:rPr>
                        <a:t> Canter</a:t>
                      </a:r>
                      <a:r>
                        <a:rPr lang="en-GB" sz="1050" u="none" strike="noStrike" dirty="0">
                          <a:effectLst/>
                        </a:rPr>
                        <a:t>  Secretary: Peter Burrows Editor: Ian McPheat</a:t>
                      </a:r>
                      <a:endParaRPr lang="en-GB" sz="1050" b="1" i="0" u="none" strike="noStrike" dirty="0">
                        <a:solidFill>
                          <a:srgbClr val="000000"/>
                        </a:solidFill>
                        <a:effectLst/>
                        <a:latin typeface="Calibri" panose="020F0502020204030204" pitchFamily="34" charset="0"/>
                      </a:endParaRPr>
                    </a:p>
                  </a:txBody>
                  <a:tcPr marL="85725" marR="9525" marT="9525"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4972050" y="148416"/>
            <a:ext cx="3979840" cy="412934"/>
          </a:xfrm>
          <a:prstGeom prst="rect">
            <a:avLst/>
          </a:prstGeom>
          <a:solidFill>
            <a:schemeClr val="accent1">
              <a:lumMod val="40000"/>
              <a:lumOff val="60000"/>
            </a:schemeClr>
          </a:solidFill>
        </p:spPr>
        <p:txBody>
          <a:bodyPr wrap="square" rtlCol="0" anchor="t">
            <a:spAutoFit/>
          </a:bodyPr>
          <a:lstStyle/>
          <a:p>
            <a:pPr>
              <a:lnSpc>
                <a:spcPts val="2480"/>
              </a:lnSpc>
            </a:pPr>
            <a:r>
              <a:rPr lang="en-GB" sz="2400" dirty="0">
                <a:latin typeface="Cooper Black" panose="0208090404030B020404" pitchFamily="18" charset="0"/>
              </a:rPr>
              <a:t>PORTHOLE  </a:t>
            </a:r>
            <a:r>
              <a:rPr lang="en-GB" sz="1600" dirty="0">
                <a:latin typeface="Cooper Black" panose="0208090404030B020404" pitchFamily="18" charset="0"/>
              </a:rPr>
              <a:t>#510 Sept 2021</a:t>
            </a:r>
          </a:p>
        </p:txBody>
      </p:sp>
      <p:sp>
        <p:nvSpPr>
          <p:cNvPr id="31" name="TextBox 30"/>
          <p:cNvSpPr txBox="1"/>
          <p:nvPr/>
        </p:nvSpPr>
        <p:spPr>
          <a:xfrm>
            <a:off x="8706118" y="137907"/>
            <a:ext cx="1052813" cy="415498"/>
          </a:xfrm>
          <a:prstGeom prst="rect">
            <a:avLst/>
          </a:prstGeom>
          <a:solidFill>
            <a:schemeClr val="accent1">
              <a:lumMod val="40000"/>
              <a:lumOff val="60000"/>
            </a:schemeClr>
          </a:solidFill>
        </p:spPr>
        <p:txBody>
          <a:bodyPr wrap="square" rtlCol="0">
            <a:spAutoFit/>
          </a:bodyPr>
          <a:lstStyle/>
          <a:p>
            <a:pPr algn="r"/>
            <a:endParaRPr lang="en-GB" sz="1050" dirty="0">
              <a:latin typeface="Cooper Black" panose="0208090404030B020404" pitchFamily="18" charset="0"/>
            </a:endParaRPr>
          </a:p>
          <a:p>
            <a:pPr algn="r"/>
            <a:endParaRPr lang="en-GB" sz="1050" dirty="0">
              <a:latin typeface="Cooper Black" panose="0208090404030B020404" pitchFamily="18" charset="0"/>
            </a:endParaRPr>
          </a:p>
        </p:txBody>
      </p:sp>
      <p:sp>
        <p:nvSpPr>
          <p:cNvPr id="32" name="TextBox 31"/>
          <p:cNvSpPr txBox="1"/>
          <p:nvPr/>
        </p:nvSpPr>
        <p:spPr>
          <a:xfrm>
            <a:off x="5019675" y="548471"/>
            <a:ext cx="4746631" cy="374461"/>
          </a:xfrm>
          <a:prstGeom prst="rect">
            <a:avLst/>
          </a:prstGeom>
          <a:solidFill>
            <a:srgbClr val="FFFF99"/>
          </a:solidFill>
        </p:spPr>
        <p:txBody>
          <a:bodyPr wrap="square" rtlCol="0">
            <a:spAutoFit/>
          </a:bodyPr>
          <a:lstStyle/>
          <a:p>
            <a:pPr algn="ctr" fontAlgn="b">
              <a:lnSpc>
                <a:spcPts val="1100"/>
              </a:lnSpc>
            </a:pPr>
            <a:r>
              <a:rPr lang="en-GB" sz="1050" dirty="0">
                <a:latin typeface="Cooper Black" panose="0208090404030B020404" pitchFamily="18" charset="0"/>
              </a:rPr>
              <a:t>The Rotary Club of the Island and Royal Manor of Portland {Register Charity Number: 1032098}</a:t>
            </a:r>
            <a:endParaRPr lang="en-GB" sz="1050" b="1" dirty="0">
              <a:solidFill>
                <a:srgbClr val="000000"/>
              </a:solidFill>
              <a:latin typeface="Calibri" panose="020F0502020204030204" pitchFamily="34" charset="0"/>
            </a:endParaRPr>
          </a:p>
        </p:txBody>
      </p:sp>
      <p:sp>
        <p:nvSpPr>
          <p:cNvPr id="4" name="Rectangle 3"/>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985520" y="126646"/>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5123543" y="899887"/>
            <a:ext cx="4571999" cy="2907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p:nvPr/>
        </p:nvCxnSpPr>
        <p:spPr>
          <a:xfrm>
            <a:off x="4973354" y="894703"/>
            <a:ext cx="47905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descr="C:\Users\bigmac\Documents\Ian's Folder\Rotary\PORTHOLE\July Stuff\P1010398.JPG"/>
          <p:cNvPicPr>
            <a:picLocks noChangeAspect="1" noChangeArrowheads="1"/>
          </p:cNvPicPr>
          <p:nvPr/>
        </p:nvPicPr>
        <p:blipFill>
          <a:blip r:embed="rId4" cstate="print"/>
          <a:srcRect/>
          <a:stretch>
            <a:fillRect/>
          </a:stretch>
        </p:blipFill>
        <p:spPr bwMode="auto">
          <a:xfrm>
            <a:off x="-7145458" y="-2553419"/>
            <a:ext cx="3600000" cy="2153481"/>
          </a:xfrm>
          <a:prstGeom prst="rect">
            <a:avLst/>
          </a:prstGeom>
          <a:noFill/>
        </p:spPr>
      </p:pic>
      <p:sp>
        <p:nvSpPr>
          <p:cNvPr id="40" name="TextBox 39"/>
          <p:cNvSpPr txBox="1"/>
          <p:nvPr/>
        </p:nvSpPr>
        <p:spPr>
          <a:xfrm>
            <a:off x="295276" y="238124"/>
            <a:ext cx="4343400" cy="1661993"/>
          </a:xfrm>
          <a:prstGeom prst="rect">
            <a:avLst/>
          </a:prstGeom>
          <a:noFill/>
        </p:spPr>
        <p:txBody>
          <a:bodyPr wrap="square" rtlCol="0">
            <a:spAutoFit/>
          </a:bodyPr>
          <a:lstStyle/>
          <a:p>
            <a:pPr algn="ctr"/>
            <a:endParaRPr lang="en-GB" sz="1600" b="1" dirty="0"/>
          </a:p>
          <a:p>
            <a:pPr algn="ctr"/>
            <a:r>
              <a:rPr lang="en-GB" b="1" dirty="0"/>
              <a:t>CLUB DIARY for OCTOBER</a:t>
            </a:r>
          </a:p>
          <a:p>
            <a:pPr algn="ctr"/>
            <a:endParaRPr lang="en-GB" b="1" dirty="0"/>
          </a:p>
          <a:p>
            <a:pPr algn="ctr"/>
            <a:endParaRPr lang="en-GB" b="1" dirty="0"/>
          </a:p>
          <a:p>
            <a:pPr algn="ctr"/>
            <a:endParaRPr lang="en-GB" sz="1600" b="1" dirty="0"/>
          </a:p>
          <a:p>
            <a:pPr algn="ctr"/>
            <a:endParaRPr lang="en-GB" sz="1600" b="1" dirty="0"/>
          </a:p>
        </p:txBody>
      </p:sp>
      <p:sp>
        <p:nvSpPr>
          <p:cNvPr id="3" name="Rectangle 1"/>
          <p:cNvSpPr>
            <a:spLocks noChangeArrowheads="1"/>
          </p:cNvSpPr>
          <p:nvPr/>
        </p:nvSpPr>
        <p:spPr bwMode="auto">
          <a:xfrm>
            <a:off x="219075" y="1052493"/>
            <a:ext cx="4572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tabLst/>
            </a:pPr>
            <a:r>
              <a:rPr lang="en-GB" sz="1200" b="1" dirty="0">
                <a:latin typeface="Arial" pitchFamily="34" charset="0"/>
                <a:ea typeface="Times New Roman" pitchFamily="18" charset="0"/>
                <a:cs typeface="Arial" pitchFamily="34" charset="0"/>
              </a:rPr>
              <a:t>5 Oct </a:t>
            </a:r>
            <a:r>
              <a:rPr lang="en-GB" sz="1200" b="1" dirty="0">
                <a:solidFill>
                  <a:srgbClr val="FF0000"/>
                </a:solidFill>
                <a:latin typeface="Arial" pitchFamily="34" charset="0"/>
                <a:ea typeface="Times New Roman" pitchFamily="18" charset="0"/>
                <a:cs typeface="Arial" pitchFamily="34" charset="0"/>
              </a:rPr>
              <a:t>No weekly Club meeting</a:t>
            </a:r>
          </a:p>
          <a:p>
            <a:pPr marL="228600" marR="0" lvl="0" indent="-228600" algn="l" defTabSz="914400" rtl="0" eaLnBrk="0" fontAlgn="base" latinLnBrk="0" hangingPunct="0">
              <a:lnSpc>
                <a:spcPct val="100000"/>
              </a:lnSpc>
              <a:spcBef>
                <a:spcPct val="0"/>
              </a:spcBef>
              <a:spcAft>
                <a:spcPct val="0"/>
              </a:spcAft>
              <a:buClrTx/>
              <a:buSzTx/>
              <a:tabLst/>
            </a:pPr>
            <a:r>
              <a:rPr kumimoji="0" lang="en-GB" sz="1200" b="1" i="0" u="none" strike="noStrike" cap="none" normalizeH="0" baseline="0" dirty="0">
                <a:ln>
                  <a:noFill/>
                </a:ln>
                <a:solidFill>
                  <a:srgbClr val="00B050"/>
                </a:solidFill>
                <a:effectLst/>
                <a:latin typeface="Arial" pitchFamily="34" charset="0"/>
                <a:ea typeface="Times New Roman" pitchFamily="18" charset="0"/>
                <a:cs typeface="Arial" pitchFamily="34" charset="0"/>
              </a:rPr>
              <a:t>		Council Meeting at 7.15 pm by Zoom</a:t>
            </a:r>
          </a:p>
          <a:p>
            <a:pPr marL="0" marR="0" lvl="0" indent="0" algn="l" defTabSz="914400" rtl="0" eaLnBrk="0" fontAlgn="base" latinLnBrk="0" hangingPunct="0">
              <a:lnSpc>
                <a:spcPct val="100000"/>
              </a:lnSpc>
              <a:spcBef>
                <a:spcPct val="0"/>
              </a:spcBef>
              <a:spcAft>
                <a:spcPct val="0"/>
              </a:spcAft>
              <a:buClrTx/>
              <a:buSzTx/>
              <a:buFontTx/>
              <a:buNone/>
              <a:tabLst/>
            </a:pPr>
            <a:r>
              <a:rPr lang="en-GB" sz="1200" b="1" dirty="0">
                <a:latin typeface="Arial" pitchFamily="34" charset="0"/>
                <a:ea typeface="Times New Roman" pitchFamily="18" charset="0"/>
                <a:cs typeface="Arial" pitchFamily="34" charset="0"/>
              </a:rPr>
              <a:t>	</a:t>
            </a:r>
            <a:r>
              <a:rPr lang="en-GB" sz="1200" b="1" dirty="0">
                <a:solidFill>
                  <a:srgbClr val="00B050"/>
                </a:solidFill>
                <a:latin typeface="Arial" pitchFamily="34" charset="0"/>
                <a:ea typeface="Times New Roman" pitchFamily="18" charset="0"/>
                <a:cs typeface="Arial" pitchFamily="34" charset="0"/>
              </a:rPr>
              <a:t>Committee meetings to be arranged by</a:t>
            </a:r>
          </a:p>
          <a:p>
            <a:pPr marL="0" marR="0" lvl="0" indent="0" algn="l" defTabSz="914400" rtl="0" eaLnBrk="0" fontAlgn="base" latinLnBrk="0" hangingPunct="0">
              <a:lnSpc>
                <a:spcPct val="100000"/>
              </a:lnSpc>
              <a:spcBef>
                <a:spcPct val="0"/>
              </a:spcBef>
              <a:spcAft>
                <a:spcPct val="0"/>
              </a:spcAft>
              <a:buClrTx/>
              <a:buSzTx/>
              <a:buFontTx/>
              <a:buNone/>
              <a:tabLst/>
            </a:pPr>
            <a:r>
              <a:rPr lang="en-GB" sz="1200" b="1" dirty="0">
                <a:solidFill>
                  <a:srgbClr val="00B050"/>
                </a:solidFill>
                <a:latin typeface="Arial" pitchFamily="34" charset="0"/>
                <a:ea typeface="Times New Roman" pitchFamily="18" charset="0"/>
                <a:cs typeface="Arial" pitchFamily="34" charset="0"/>
              </a:rPr>
              <a:t>	Chairman at any time during the week before.</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b="1"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b="1"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b="1" dirty="0">
                <a:latin typeface="Arial" pitchFamily="34" charset="0"/>
                <a:ea typeface="Times New Roman" pitchFamily="18" charset="0"/>
                <a:cs typeface="Arial" pitchFamily="34" charset="0"/>
              </a:rPr>
              <a:t>9 Oct </a:t>
            </a:r>
            <a:r>
              <a:rPr lang="en-GB" sz="1200" b="1" dirty="0">
                <a:solidFill>
                  <a:srgbClr val="FF0000"/>
                </a:solidFill>
                <a:latin typeface="Arial" pitchFamily="34" charset="0"/>
                <a:ea typeface="Times New Roman" pitchFamily="18" charset="0"/>
                <a:cs typeface="Arial" pitchFamily="34" charset="0"/>
              </a:rPr>
              <a:t>Table Top Sale</a:t>
            </a:r>
            <a:endParaRPr kumimoji="0" lang="en-GB" sz="1200" b="1" i="0" u="none" strike="noStrike" cap="none" normalizeH="0" baseline="0" dirty="0">
              <a:ln>
                <a:noFill/>
              </a:ln>
              <a:solidFill>
                <a:srgbClr val="00B05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b="1" dirty="0">
                <a:latin typeface="Arial" pitchFamily="34" charset="0"/>
                <a:cs typeface="Arial" pitchFamily="34" charset="0"/>
              </a:rPr>
              <a:t>12 Oct</a:t>
            </a:r>
            <a:r>
              <a:rPr kumimoji="0" lang="en-GB" sz="1200" b="1" i="0" u="none" strike="noStrike" cap="none" normalizeH="0" dirty="0">
                <a:ln>
                  <a:noFill/>
                </a:ln>
                <a:effectLst/>
                <a:latin typeface="Arial" pitchFamily="34" charset="0"/>
                <a:cs typeface="Arial" pitchFamily="34" charset="0"/>
              </a:rPr>
              <a:t> </a:t>
            </a:r>
            <a:r>
              <a:rPr lang="en-GB" sz="1200" b="1" dirty="0">
                <a:solidFill>
                  <a:srgbClr val="FF0000"/>
                </a:solidFill>
                <a:latin typeface="Arial" pitchFamily="34" charset="0"/>
                <a:cs typeface="Arial" pitchFamily="34" charset="0"/>
              </a:rPr>
              <a:t>Speaker </a:t>
            </a:r>
            <a:r>
              <a:rPr lang="en-GB" sz="1200" b="1" dirty="0">
                <a:solidFill>
                  <a:srgbClr val="00B050"/>
                </a:solidFill>
                <a:latin typeface="Arial" pitchFamily="34" charset="0"/>
                <a:cs typeface="Arial" pitchFamily="34" charset="0"/>
              </a:rPr>
              <a:t>– Aqua</a:t>
            </a:r>
          </a:p>
          <a:p>
            <a:pPr marL="0" marR="0" lvl="0" indent="0" algn="l" defTabSz="914400" rtl="0" eaLnBrk="0" fontAlgn="base" latinLnBrk="0" hangingPunct="0">
              <a:lnSpc>
                <a:spcPct val="100000"/>
              </a:lnSpc>
              <a:spcBef>
                <a:spcPct val="0"/>
              </a:spcBef>
              <a:spcAft>
                <a:spcPct val="0"/>
              </a:spcAft>
              <a:buClrTx/>
              <a:buSzTx/>
              <a:buFontTx/>
              <a:buNone/>
              <a:tabLst/>
            </a:pPr>
            <a:r>
              <a:rPr lang="en-GB" sz="1200" b="1" dirty="0">
                <a:solidFill>
                  <a:srgbClr val="00B050"/>
                </a:solidFill>
                <a:latin typeface="Arial" pitchFamily="34" charset="0"/>
                <a:cs typeface="Arial" pitchFamily="34" charset="0"/>
              </a:rPr>
              <a:t>	</a:t>
            </a:r>
            <a:r>
              <a:rPr lang="en-GB" sz="1200" b="1" dirty="0">
                <a:latin typeface="Arial" pitchFamily="34" charset="0"/>
                <a:cs typeface="Arial" pitchFamily="34" charset="0"/>
              </a:rPr>
              <a:t>GRACE/GREETER – VALERIE </a:t>
            </a:r>
            <a:r>
              <a:rPr lang="en-GB" sz="1200" b="1" dirty="0" err="1">
                <a:latin typeface="Arial" pitchFamily="34" charset="0"/>
                <a:cs typeface="Arial" pitchFamily="34" charset="0"/>
              </a:rPr>
              <a:t>McGOWAN</a:t>
            </a:r>
            <a:endParaRPr lang="en-GB" sz="1200" b="1"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b="1" dirty="0">
                <a:solidFill>
                  <a:srgbClr val="00B050"/>
                </a:solidFill>
                <a:latin typeface="Arial" pitchFamily="34" charset="0"/>
                <a:cs typeface="Arial" pitchFamily="34" charset="0"/>
              </a:rPr>
              <a:t>	</a:t>
            </a:r>
            <a:r>
              <a:rPr lang="en-GB" sz="1200" b="1" dirty="0">
                <a:latin typeface="Arial" pitchFamily="34" charset="0"/>
                <a:cs typeface="Arial" pitchFamily="34" charset="0"/>
              </a:rPr>
              <a:t>FINANCE – MARK TOWNSEND</a:t>
            </a:r>
            <a:endParaRPr lang="en-GB" sz="1200" b="1" dirty="0">
              <a:solidFill>
                <a:srgbClr val="00B05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dirty="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dirty="0">
              <a:ln>
                <a:noFill/>
              </a:ln>
              <a:solidFill>
                <a:srgbClr val="00B050"/>
              </a:solidFill>
              <a:effectLst/>
              <a:latin typeface="Arial" pitchFamily="34" charset="0"/>
              <a:cs typeface="Arial" pitchFamily="34" charset="0"/>
            </a:endParaRPr>
          </a:p>
          <a:p>
            <a:pPr lvl="0" eaLnBrk="0" fontAlgn="base" hangingPunct="0">
              <a:spcBef>
                <a:spcPct val="0"/>
              </a:spcBef>
              <a:spcAft>
                <a:spcPct val="0"/>
              </a:spcAft>
            </a:pPr>
            <a:r>
              <a:rPr lang="en-GB" sz="1200" b="1" dirty="0">
                <a:latin typeface="Arial" pitchFamily="34" charset="0"/>
                <a:cs typeface="Arial" pitchFamily="34" charset="0"/>
              </a:rPr>
              <a:t>15-17 Oct </a:t>
            </a:r>
            <a:r>
              <a:rPr lang="en-GB" sz="1200" b="1" dirty="0">
                <a:solidFill>
                  <a:srgbClr val="FF0000"/>
                </a:solidFill>
                <a:latin typeface="Arial" pitchFamily="34" charset="0"/>
                <a:cs typeface="Arial" pitchFamily="34" charset="0"/>
              </a:rPr>
              <a:t>DISTRICT CONFERENCE </a:t>
            </a:r>
            <a:r>
              <a:rPr lang="en-GB" sz="1200" b="1" dirty="0">
                <a:solidFill>
                  <a:srgbClr val="007434"/>
                </a:solidFill>
                <a:latin typeface="Arial" pitchFamily="34" charset="0"/>
                <a:cs typeface="Arial" pitchFamily="34" charset="0"/>
              </a:rPr>
              <a:t>Plymouth</a:t>
            </a:r>
            <a:endParaRPr lang="en-GB" sz="1200" b="1" dirty="0">
              <a:latin typeface="Arial" pitchFamily="34" charset="0"/>
              <a:cs typeface="Arial" pitchFamily="34" charset="0"/>
            </a:endParaRPr>
          </a:p>
          <a:p>
            <a:pPr lvl="0" eaLnBrk="0" fontAlgn="base" hangingPunct="0">
              <a:spcBef>
                <a:spcPct val="0"/>
              </a:spcBef>
              <a:spcAft>
                <a:spcPct val="0"/>
              </a:spcAft>
            </a:pPr>
            <a:endParaRPr lang="en-GB" sz="1200" b="1" dirty="0">
              <a:latin typeface="Arial" pitchFamily="34" charset="0"/>
              <a:cs typeface="Arial" pitchFamily="34" charset="0"/>
            </a:endParaRPr>
          </a:p>
          <a:p>
            <a:pPr lvl="0" eaLnBrk="0" fontAlgn="base" hangingPunct="0">
              <a:spcBef>
                <a:spcPct val="0"/>
              </a:spcBef>
              <a:spcAft>
                <a:spcPct val="0"/>
              </a:spcAft>
            </a:pPr>
            <a:endParaRPr lang="en-GB" sz="1200" b="1" dirty="0">
              <a:latin typeface="Arial" pitchFamily="34" charset="0"/>
              <a:cs typeface="Arial" pitchFamily="34" charset="0"/>
            </a:endParaRPr>
          </a:p>
          <a:p>
            <a:pPr lvl="0" eaLnBrk="0" fontAlgn="base" hangingPunct="0">
              <a:spcBef>
                <a:spcPct val="0"/>
              </a:spcBef>
              <a:spcAft>
                <a:spcPct val="0"/>
              </a:spcAft>
            </a:pPr>
            <a:r>
              <a:rPr lang="en-GB" sz="1200" b="1" dirty="0">
                <a:latin typeface="Arial" pitchFamily="34" charset="0"/>
                <a:cs typeface="Arial" pitchFamily="34" charset="0"/>
              </a:rPr>
              <a:t>19 Oct </a:t>
            </a:r>
            <a:r>
              <a:rPr lang="en-GB" sz="1200" b="1" dirty="0">
                <a:solidFill>
                  <a:srgbClr val="FF0000"/>
                </a:solidFill>
                <a:latin typeface="Arial" pitchFamily="34" charset="0"/>
                <a:cs typeface="Arial" pitchFamily="34" charset="0"/>
              </a:rPr>
              <a:t>Business Meeting </a:t>
            </a:r>
            <a:r>
              <a:rPr lang="en-GB" sz="1200" b="1" dirty="0">
                <a:solidFill>
                  <a:srgbClr val="00B050"/>
                </a:solidFill>
                <a:latin typeface="Arial" pitchFamily="34" charset="0"/>
                <a:cs typeface="Arial" pitchFamily="34" charset="0"/>
              </a:rPr>
              <a:t>– Aqua</a:t>
            </a:r>
            <a:endParaRPr kumimoji="0" lang="en-GB" sz="1200" b="1" i="0" u="none" strike="noStrike" cap="none" normalizeH="0" dirty="0">
              <a:ln>
                <a:noFill/>
              </a:ln>
              <a:solidFill>
                <a:srgbClr val="00B050"/>
              </a:solidFill>
              <a:effectLst/>
              <a:latin typeface="Arial" pitchFamily="34" charset="0"/>
              <a:cs typeface="Arial" pitchFamily="34" charset="0"/>
            </a:endParaRPr>
          </a:p>
          <a:p>
            <a:pPr lvl="0" eaLnBrk="0" fontAlgn="base" hangingPunct="0">
              <a:spcBef>
                <a:spcPct val="0"/>
              </a:spcBef>
              <a:spcAft>
                <a:spcPct val="0"/>
              </a:spcAft>
            </a:pPr>
            <a:r>
              <a:rPr lang="en-GB" sz="1200" b="1" dirty="0">
                <a:solidFill>
                  <a:srgbClr val="00B050"/>
                </a:solidFill>
                <a:latin typeface="Arial" pitchFamily="34" charset="0"/>
                <a:cs typeface="Arial" pitchFamily="34" charset="0"/>
              </a:rPr>
              <a:t>	</a:t>
            </a:r>
            <a:r>
              <a:rPr lang="en-GB" sz="1200" b="1" dirty="0">
                <a:latin typeface="Arial" pitchFamily="34" charset="0"/>
                <a:cs typeface="Arial" pitchFamily="34" charset="0"/>
              </a:rPr>
              <a:t>GRACE/GREETER – IAN </a:t>
            </a:r>
            <a:r>
              <a:rPr lang="en-GB" sz="1200" b="1" dirty="0" err="1">
                <a:latin typeface="Arial" pitchFamily="34" charset="0"/>
                <a:cs typeface="Arial" pitchFamily="34" charset="0"/>
              </a:rPr>
              <a:t>McPHEAT</a:t>
            </a:r>
            <a:endParaRPr lang="en-GB" sz="1200" b="1" dirty="0">
              <a:latin typeface="Arial" pitchFamily="34" charset="0"/>
              <a:cs typeface="Arial" pitchFamily="34" charset="0"/>
            </a:endParaRPr>
          </a:p>
          <a:p>
            <a:pPr lvl="0" eaLnBrk="0" fontAlgn="base" hangingPunct="0">
              <a:spcBef>
                <a:spcPct val="0"/>
              </a:spcBef>
              <a:spcAft>
                <a:spcPct val="0"/>
              </a:spcAft>
            </a:pPr>
            <a:r>
              <a:rPr kumimoji="0" lang="en-GB" sz="1200" b="1" i="0" u="none" strike="noStrike" cap="none" normalizeH="0" dirty="0">
                <a:ln>
                  <a:noFill/>
                </a:ln>
                <a:solidFill>
                  <a:srgbClr val="00B050"/>
                </a:solidFill>
                <a:effectLst/>
                <a:latin typeface="Arial" pitchFamily="34" charset="0"/>
                <a:cs typeface="Arial" pitchFamily="34" charset="0"/>
              </a:rPr>
              <a:t>	</a:t>
            </a:r>
            <a:r>
              <a:rPr lang="en-GB" sz="1200" b="1" dirty="0">
                <a:latin typeface="Arial" pitchFamily="34" charset="0"/>
                <a:cs typeface="Arial" pitchFamily="34" charset="0"/>
              </a:rPr>
              <a:t>FINANCE – ROBERT GRIGSBY</a:t>
            </a:r>
            <a:endParaRPr lang="en-GB" sz="1200" b="1" dirty="0">
              <a:solidFill>
                <a:srgbClr val="00B050"/>
              </a:solidFill>
              <a:latin typeface="Arial" pitchFamily="34" charset="0"/>
              <a:cs typeface="Arial" pitchFamily="34" charset="0"/>
            </a:endParaRPr>
          </a:p>
          <a:p>
            <a:pPr lvl="0" eaLnBrk="0" fontAlgn="base" hangingPunct="0">
              <a:spcBef>
                <a:spcPct val="0"/>
              </a:spcBef>
              <a:spcAft>
                <a:spcPct val="0"/>
              </a:spcAft>
            </a:pPr>
            <a:endParaRPr lang="en-GB" sz="1200" b="1" dirty="0">
              <a:solidFill>
                <a:srgbClr val="00B050"/>
              </a:solidFill>
              <a:latin typeface="Arial" pitchFamily="34" charset="0"/>
              <a:cs typeface="Arial" pitchFamily="34" charset="0"/>
            </a:endParaRPr>
          </a:p>
          <a:p>
            <a:pPr lvl="0" eaLnBrk="0" fontAlgn="base" hangingPunct="0">
              <a:spcBef>
                <a:spcPct val="0"/>
              </a:spcBef>
              <a:spcAft>
                <a:spcPct val="0"/>
              </a:spcAft>
            </a:pPr>
            <a:endParaRPr lang="en-GB" sz="1200" b="1" dirty="0">
              <a:solidFill>
                <a:srgbClr val="00B050"/>
              </a:solidFill>
              <a:latin typeface="Arial" pitchFamily="34" charset="0"/>
              <a:cs typeface="Arial" pitchFamily="34" charset="0"/>
            </a:endParaRPr>
          </a:p>
          <a:p>
            <a:pPr lvl="0" eaLnBrk="0" fontAlgn="base" hangingPunct="0">
              <a:spcBef>
                <a:spcPct val="0"/>
              </a:spcBef>
              <a:spcAft>
                <a:spcPct val="0"/>
              </a:spcAft>
            </a:pPr>
            <a:r>
              <a:rPr lang="en-GB" sz="1200" b="1" dirty="0">
                <a:latin typeface="Arial" pitchFamily="34" charset="0"/>
                <a:cs typeface="Arial" pitchFamily="34" charset="0"/>
              </a:rPr>
              <a:t>26 Oct </a:t>
            </a:r>
            <a:r>
              <a:rPr lang="en-GB" sz="1200" b="1" dirty="0">
                <a:solidFill>
                  <a:srgbClr val="C00000"/>
                </a:solidFill>
                <a:latin typeface="Arial" pitchFamily="34" charset="0"/>
                <a:cs typeface="Arial" pitchFamily="34" charset="0"/>
              </a:rPr>
              <a:t>Guest Evening </a:t>
            </a:r>
            <a:r>
              <a:rPr lang="en-GB" sz="1200" b="1" dirty="0">
                <a:solidFill>
                  <a:srgbClr val="00B050"/>
                </a:solidFill>
                <a:latin typeface="Arial" pitchFamily="34" charset="0"/>
                <a:cs typeface="Arial" pitchFamily="34" charset="0"/>
              </a:rPr>
              <a:t>- Aqua</a:t>
            </a:r>
          </a:p>
          <a:p>
            <a:pPr lvl="0" eaLnBrk="0" fontAlgn="base" hangingPunct="0">
              <a:spcBef>
                <a:spcPct val="0"/>
              </a:spcBef>
              <a:spcAft>
                <a:spcPct val="0"/>
              </a:spcAft>
            </a:pPr>
            <a:r>
              <a:rPr lang="en-GB" sz="1200" b="1" dirty="0">
                <a:solidFill>
                  <a:srgbClr val="00B050"/>
                </a:solidFill>
                <a:latin typeface="Arial" pitchFamily="34" charset="0"/>
                <a:cs typeface="Arial" pitchFamily="34" charset="0"/>
              </a:rPr>
              <a:t>	Speaker: Tom </a:t>
            </a:r>
            <a:r>
              <a:rPr lang="en-GB" sz="1200" b="1" dirty="0" err="1">
                <a:solidFill>
                  <a:srgbClr val="00B050"/>
                </a:solidFill>
                <a:latin typeface="Arial" pitchFamily="34" charset="0"/>
                <a:cs typeface="Arial" pitchFamily="34" charset="0"/>
              </a:rPr>
              <a:t>Shippey</a:t>
            </a:r>
            <a:endParaRPr lang="en-GB" sz="1200" b="1" dirty="0">
              <a:solidFill>
                <a:srgbClr val="00B050"/>
              </a:solidFill>
              <a:latin typeface="Arial" pitchFamily="34" charset="0"/>
              <a:cs typeface="Arial" pitchFamily="34" charset="0"/>
            </a:endParaRPr>
          </a:p>
          <a:p>
            <a:pPr lvl="0" eaLnBrk="0" fontAlgn="base" hangingPunct="0">
              <a:spcBef>
                <a:spcPct val="0"/>
              </a:spcBef>
              <a:spcAft>
                <a:spcPct val="0"/>
              </a:spcAft>
            </a:pPr>
            <a:r>
              <a:rPr lang="en-GB" sz="1200" b="1" dirty="0">
                <a:solidFill>
                  <a:srgbClr val="00B050"/>
                </a:solidFill>
                <a:latin typeface="Arial" pitchFamily="34" charset="0"/>
                <a:cs typeface="Arial" pitchFamily="34" charset="0"/>
              </a:rPr>
              <a:t>	“The Vikings and a Dorset Hero”</a:t>
            </a:r>
          </a:p>
          <a:p>
            <a:pPr lvl="0" eaLnBrk="0" fontAlgn="base" hangingPunct="0">
              <a:spcBef>
                <a:spcPct val="0"/>
              </a:spcBef>
              <a:spcAft>
                <a:spcPct val="0"/>
              </a:spcAft>
            </a:pPr>
            <a:r>
              <a:rPr lang="en-GB" sz="1200" b="1" dirty="0">
                <a:solidFill>
                  <a:srgbClr val="00B050"/>
                </a:solidFill>
                <a:latin typeface="Arial" pitchFamily="34" charset="0"/>
                <a:cs typeface="Arial" pitchFamily="34" charset="0"/>
              </a:rPr>
              <a:t>	</a:t>
            </a:r>
            <a:r>
              <a:rPr lang="en-GB" sz="1200" b="1" dirty="0">
                <a:latin typeface="Arial" pitchFamily="34" charset="0"/>
                <a:cs typeface="Arial" pitchFamily="34" charset="0"/>
              </a:rPr>
              <a:t>GRACE/GREETER – LORRAINE BECKETT</a:t>
            </a:r>
          </a:p>
          <a:p>
            <a:pPr lvl="0" eaLnBrk="0" fontAlgn="base" hangingPunct="0">
              <a:spcBef>
                <a:spcPct val="0"/>
              </a:spcBef>
              <a:spcAft>
                <a:spcPct val="0"/>
              </a:spcAft>
            </a:pPr>
            <a:r>
              <a:rPr lang="en-GB" sz="1200" b="1" dirty="0">
                <a:latin typeface="Arial" pitchFamily="34" charset="0"/>
                <a:cs typeface="Arial" pitchFamily="34" charset="0"/>
              </a:rPr>
              <a:t>	FINANCE – ELIZABETH HARDY</a:t>
            </a:r>
          </a:p>
          <a:p>
            <a:pPr lvl="0" eaLnBrk="0" fontAlgn="base" hangingPunct="0">
              <a:spcBef>
                <a:spcPct val="0"/>
              </a:spcBef>
              <a:spcAft>
                <a:spcPct val="0"/>
              </a:spcAft>
            </a:pPr>
            <a:endParaRPr lang="en-GB" sz="1200" b="1" dirty="0">
              <a:solidFill>
                <a:srgbClr val="00B050"/>
              </a:solidFill>
              <a:latin typeface="Arial" pitchFamily="34" charset="0"/>
              <a:cs typeface="Arial" pitchFamily="34" charset="0"/>
            </a:endParaRPr>
          </a:p>
          <a:p>
            <a:pPr lvl="0" eaLnBrk="0" fontAlgn="base" hangingPunct="0">
              <a:spcBef>
                <a:spcPct val="0"/>
              </a:spcBef>
              <a:spcAft>
                <a:spcPct val="0"/>
              </a:spcAft>
            </a:pPr>
            <a:endParaRPr kumimoji="0" lang="en-GB" sz="1200" b="1" i="0" u="none" strike="noStrike" cap="none" normalizeH="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b="1" baseline="0" dirty="0">
                <a:solidFill>
                  <a:srgbClr val="00B050"/>
                </a:solidFill>
                <a:latin typeface="Arial" pitchFamily="34" charset="0"/>
                <a:ea typeface="Times New Roman" pitchFamily="18" charset="0"/>
                <a:cs typeface="Arial" pitchFamily="34"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343188A3-29BB-40E4-859A-2DB20BDD34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6350" y="156626"/>
            <a:ext cx="775626" cy="405349"/>
          </a:xfrm>
          <a:prstGeom prst="rect">
            <a:avLst/>
          </a:prstGeom>
        </p:spPr>
      </p:pic>
      <p:sp>
        <p:nvSpPr>
          <p:cNvPr id="17" name="TextBox 16"/>
          <p:cNvSpPr txBox="1"/>
          <p:nvPr/>
        </p:nvSpPr>
        <p:spPr>
          <a:xfrm>
            <a:off x="5734050" y="1247775"/>
            <a:ext cx="3228975" cy="369332"/>
          </a:xfrm>
          <a:prstGeom prst="rect">
            <a:avLst/>
          </a:prstGeom>
          <a:noFill/>
        </p:spPr>
        <p:txBody>
          <a:bodyPr wrap="square" rtlCol="0">
            <a:spAutoFit/>
          </a:bodyPr>
          <a:lstStyle/>
          <a:p>
            <a:pPr algn="ctr"/>
            <a:r>
              <a:rPr lang="en-GB" dirty="0"/>
              <a:t>PRESIDENTS NIGHT</a:t>
            </a:r>
          </a:p>
        </p:txBody>
      </p:sp>
      <p:pic>
        <p:nvPicPr>
          <p:cNvPr id="1028" name="Picture 4" descr="C:\Users\bigmac\Documents\Ian's Folder\Rotary\PORTHOLE\Edition 510\Presidents Night\IMG-20210905-WA0017.jpg"/>
          <p:cNvPicPr>
            <a:picLocks noChangeAspect="1" noChangeArrowheads="1"/>
          </p:cNvPicPr>
          <p:nvPr/>
        </p:nvPicPr>
        <p:blipFill>
          <a:blip r:embed="rId6" cstate="print">
            <a:lum bright="30000"/>
          </a:blip>
          <a:srcRect/>
          <a:stretch>
            <a:fillRect/>
          </a:stretch>
        </p:blipFill>
        <p:spPr bwMode="auto">
          <a:xfrm rot="884236">
            <a:off x="7118635" y="3377695"/>
            <a:ext cx="2304774" cy="3073033"/>
          </a:xfrm>
          <a:prstGeom prst="rect">
            <a:avLst/>
          </a:prstGeom>
          <a:noFill/>
        </p:spPr>
      </p:pic>
      <p:pic>
        <p:nvPicPr>
          <p:cNvPr id="6" name="Picture 3" descr="C:\Users\bigmac\Documents\Ian's Folder\Rotary\PORTHOLE\Edition 510\Presidents Night\IMG-20210905-WA0013.jpg"/>
          <p:cNvPicPr>
            <a:picLocks noChangeAspect="1" noChangeArrowheads="1"/>
          </p:cNvPicPr>
          <p:nvPr/>
        </p:nvPicPr>
        <p:blipFill>
          <a:blip r:embed="rId7" cstate="print">
            <a:lum bright="30000"/>
          </a:blip>
          <a:srcRect/>
          <a:stretch>
            <a:fillRect/>
          </a:stretch>
        </p:blipFill>
        <p:spPr bwMode="auto">
          <a:xfrm rot="20514006">
            <a:off x="5429251" y="3492500"/>
            <a:ext cx="2209800" cy="2946400"/>
          </a:xfrm>
          <a:prstGeom prst="rect">
            <a:avLst/>
          </a:prstGeom>
          <a:noFill/>
        </p:spPr>
      </p:pic>
      <p:pic>
        <p:nvPicPr>
          <p:cNvPr id="1026" name="Picture 2" descr="C:\Users\bigmac\Documents\Ian's Folder\Rotary\PORTHOLE\Edition 510\Presidents Night\IMG-20210905-WA0002.jpg"/>
          <p:cNvPicPr>
            <a:picLocks noChangeAspect="1" noChangeArrowheads="1"/>
          </p:cNvPicPr>
          <p:nvPr/>
        </p:nvPicPr>
        <p:blipFill>
          <a:blip r:embed="rId8" cstate="print">
            <a:lum bright="30000" contrast="20000"/>
          </a:blip>
          <a:srcRect/>
          <a:stretch>
            <a:fillRect/>
          </a:stretch>
        </p:blipFill>
        <p:spPr bwMode="auto">
          <a:xfrm>
            <a:off x="6191250" y="1628775"/>
            <a:ext cx="2293143" cy="3057524"/>
          </a:xfrm>
          <a:prstGeom prst="rect">
            <a:avLst/>
          </a:prstGeom>
          <a:noFill/>
        </p:spPr>
      </p:pic>
      <p:pic>
        <p:nvPicPr>
          <p:cNvPr id="19" name="Picture 7" descr="C:\Users\bigmac\AppData\Local\Microsoft\Windows\INetCache\IE\3DAK43HU\rotary_sign_default[1].png"/>
          <p:cNvPicPr>
            <a:picLocks noChangeAspect="1" noChangeArrowheads="1"/>
          </p:cNvPicPr>
          <p:nvPr/>
        </p:nvPicPr>
        <p:blipFill>
          <a:blip r:embed="rId9" cstate="print"/>
          <a:srcRect/>
          <a:stretch>
            <a:fillRect/>
          </a:stretch>
        </p:blipFill>
        <p:spPr bwMode="auto">
          <a:xfrm>
            <a:off x="5067301" y="2047875"/>
            <a:ext cx="923924" cy="923924"/>
          </a:xfrm>
          <a:prstGeom prst="rect">
            <a:avLst/>
          </a:prstGeom>
          <a:noFill/>
        </p:spPr>
      </p:pic>
      <p:pic>
        <p:nvPicPr>
          <p:cNvPr id="20" name="Picture 7" descr="C:\Users\bigmac\AppData\Local\Microsoft\Windows\INetCache\IE\3DAK43HU\rotary_sign_default[1].png"/>
          <p:cNvPicPr>
            <a:picLocks noChangeAspect="1" noChangeArrowheads="1"/>
          </p:cNvPicPr>
          <p:nvPr/>
        </p:nvPicPr>
        <p:blipFill>
          <a:blip r:embed="rId9" cstate="print"/>
          <a:srcRect/>
          <a:stretch>
            <a:fillRect/>
          </a:stretch>
        </p:blipFill>
        <p:spPr bwMode="auto">
          <a:xfrm>
            <a:off x="8705851" y="2105025"/>
            <a:ext cx="904874" cy="904874"/>
          </a:xfrm>
          <a:prstGeom prst="rect">
            <a:avLst/>
          </a:prstGeom>
          <a:noFill/>
        </p:spPr>
      </p:pic>
    </p:spTree>
    <p:extLst>
      <p:ext uri="{BB962C8B-B14F-4D97-AF65-F5344CB8AC3E}">
        <p14:creationId xmlns:p14="http://schemas.microsoft.com/office/powerpoint/2010/main" val="3471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11265" name="Rectangle 1"/>
          <p:cNvSpPr>
            <a:spLocks noChangeArrowheads="1"/>
          </p:cNvSpPr>
          <p:nvPr/>
        </p:nvSpPr>
        <p:spPr bwMode="auto">
          <a:xfrm>
            <a:off x="219074" y="117693"/>
            <a:ext cx="4600575"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SEPTEMBER 2021 : PRESIDENTS DIARY</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PRESIDENTS NIGHT</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What a fabulous night we had celebrating three presidents – Past President Garry, Past President Elizabeth and myself.   We were joined by Rotary colleagues from </a:t>
            </a:r>
            <a:r>
              <a:rPr kumimoji="0" lang="en-GB" sz="12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Casterbridge</a:t>
            </a:r>
            <a:r>
              <a:rPr kumimoji="0" lang="en-GB"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Dorchester, </a:t>
            </a:r>
            <a:r>
              <a:rPr kumimoji="0" lang="en-GB" sz="12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Poundbury</a:t>
            </a:r>
            <a:r>
              <a:rPr kumimoji="0" lang="en-GB"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Weymouth and </a:t>
            </a:r>
            <a:r>
              <a:rPr kumimoji="0" lang="en-GB" sz="12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Melcombe</a:t>
            </a:r>
            <a:r>
              <a:rPr kumimoji="0" lang="en-GB"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Regis clubs for a night of dining, dancing and generally catching up with each other following a prolonged period of Zoom meetings.  A number of our intrepid trekkers to Nepal  also joined in the evening, and it was so lovely to see so many familiar faces. We danced to Chief Lazarus, a local band, who played covers and got us all up dancing.  We held a raffle in aid of our Nepal projects and raised £367 plus donations of £150 – a wonderful £517 for the Nepal account.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B-SIDE FESTIVAL</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We were asked to </a:t>
            </a:r>
            <a:r>
              <a:rPr kumimoji="0" lang="en-GB" sz="12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marshall</a:t>
            </a:r>
            <a:r>
              <a:rPr kumimoji="0" lang="en-GB"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the first ever B-Side parade.  B-side is an annual event on the island which showcases local and national artists.  This year, for the first time, a parade took place from Easton Gardens to the Museum and back.  Many colourful ‘</a:t>
            </a:r>
            <a:r>
              <a:rPr kumimoji="0" lang="en-GB" sz="12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paraders</a:t>
            </a:r>
            <a:r>
              <a:rPr kumimoji="0" lang="en-GB"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in costumes danced and sang their way along the route and a truly festival atmosphere pervaded the community.  We marshalled the traffic diversion to ensure the safety of the parade and would like to thank drivers in the area at the time for their patience and understanding.</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Table Top Sale</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We resumed our table top sales on 11 September, which was in aid of Hedgehog Friendly Portland.  This was a great success, not least due to the wonderful array of cakes on sale!  Thanks to everyone who took part and supported this event.  The next table top sale is on 9 October 2021 in support of Portland Carers Support Group.</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Community Award</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Nominations are being sought for a community hero or heroine – the closing date is 2 October so please nominate those who have gone the extra mile this year – there must be many!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rgbClr val="000000"/>
                </a:solidFill>
                <a:effectLst/>
                <a:latin typeface="-webkit-standard"/>
                <a:ea typeface="Times New Roman" pitchFamily="18" charset="0"/>
                <a:cs typeface="Times New Roman" pitchFamily="18" charset="0"/>
              </a:rPr>
              <a:t>Speaker</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webkit-standard"/>
                <a:ea typeface="Times New Roman" pitchFamily="18" charset="0"/>
                <a:cs typeface="Times New Roman" pitchFamily="18" charset="0"/>
              </a:rPr>
              <a:t>Francisca Veale from the Greyhound Rescue Association is speaking at our meeting at the end of the month and we look forward to hearing all about the work of this group.</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1266" name="Rectangle 2"/>
          <p:cNvSpPr>
            <a:spLocks noChangeArrowheads="1"/>
          </p:cNvSpPr>
          <p:nvPr/>
        </p:nvSpPr>
        <p:spPr bwMode="auto">
          <a:xfrm>
            <a:off x="5010150" y="0"/>
            <a:ext cx="4600576" cy="7386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1" u="none" strike="noStrike" cap="none" normalizeH="0" baseline="0" dirty="0">
                <a:ln>
                  <a:noFill/>
                </a:ln>
                <a:solidFill>
                  <a:srgbClr val="26282A"/>
                </a:solidFill>
                <a:effectLst/>
                <a:latin typeface="Cambria" pitchFamily="18" charset="0"/>
                <a:ea typeface="Times New Roman" pitchFamily="18" charset="0"/>
                <a:cs typeface="Arial" pitchFamily="34" charset="0"/>
              </a:rPr>
              <a:t>Something for seniors to do to keep those "aging"</a:t>
            </a:r>
            <a:r>
              <a:rPr kumimoji="0" lang="en-GB" sz="1200" b="0" i="1" u="none" strike="noStrike" cap="none" normalizeH="0" baseline="0" dirty="0">
                <a:ln>
                  <a:noFill/>
                </a:ln>
                <a:solidFill>
                  <a:srgbClr val="26282A"/>
                </a:solidFill>
                <a:effectLst/>
                <a:latin typeface="Cambria" pitchFamily="18" charset="0"/>
                <a:ea typeface="Times New Roman" pitchFamily="18" charset="0"/>
                <a:cs typeface="Arial" pitchFamily="34" charset="0"/>
              </a:rPr>
              <a:t> brain</a:t>
            </a:r>
            <a:r>
              <a:rPr kumimoji="0" lang="en-GB" sz="1200" b="1" i="1" u="none" strike="noStrike" cap="none" normalizeH="0" baseline="0" dirty="0">
                <a:ln>
                  <a:noFill/>
                </a:ln>
                <a:solidFill>
                  <a:srgbClr val="26282A"/>
                </a:solidFill>
                <a:effectLst/>
                <a:latin typeface="Cambria" pitchFamily="18" charset="0"/>
                <a:ea typeface="Times New Roman" pitchFamily="18" charset="0"/>
                <a:cs typeface="Arial" pitchFamily="34" charset="0"/>
              </a:rPr>
              <a:t> cells active! And for you younger ones, to get them growing!!</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1. Johnny's mother had three children.  The first child was named April. The second child was named May.  What was the third child's name?</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2. There is a clerk at the butcher shop, he is five feet ten inches tall and he wears size 13 sneakers.  What does he weigh?</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3. Before Mt. Everest was discovered, what was the highest mountain in the world?</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4. How much dirt is there in a hole... that measures two feet by three feet by four feet?</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5. What word in the English Language... is always spelled incorrectly?</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6. Billy was born on December 28th, yet his birthday is always in the summer.  How is this possible?</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7. In California, you cannot take a picture of a man with a wooden leg.  Why not?</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8. What was the </a:t>
            </a:r>
            <a:r>
              <a:rPr kumimoji="0" lang="en-GB" sz="1200" b="1" i="0" u="none" strike="noStrike" cap="none" normalizeH="0" baseline="0" dirty="0" err="1">
                <a:ln>
                  <a:noFill/>
                </a:ln>
                <a:solidFill>
                  <a:srgbClr val="26282A"/>
                </a:solidFill>
                <a:effectLst/>
                <a:latin typeface="Cambria" pitchFamily="18" charset="0"/>
                <a:ea typeface="Times New Roman" pitchFamily="18" charset="0"/>
                <a:cs typeface="Arial" pitchFamily="34" charset="0"/>
              </a:rPr>
              <a:t>british</a:t>
            </a: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Prime Minister's Name...in 1975?</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9. If you were running a race, and you passed the person in 2nd place, what place would you be in now?</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10. Which is correct to say, "The yolk of the egg are white" or "The yolk of the egg is white"?</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11. If a farmer has 5 haystacks in one field and 4 haystacks in the other field, how many haystacks would he have if he combined them all in another field?</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t> </a:t>
            </a: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br>
              <a:rPr kumimoji="0" lang="en-GB" sz="1200" b="1" i="0" u="none" strike="noStrike" cap="none" normalizeH="0" baseline="0" dirty="0">
                <a:ln>
                  <a:noFill/>
                </a:ln>
                <a:solidFill>
                  <a:srgbClr val="26282A"/>
                </a:solidFill>
                <a:effectLst/>
                <a:latin typeface="Cambria" pitchFamily="18" charset="0"/>
                <a:ea typeface="Times New Roman" pitchFamily="18" charset="0"/>
                <a:cs typeface="Arial" pitchFamily="34" charset="0"/>
              </a:rPr>
            </a:b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909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09550" y="161925"/>
            <a:ext cx="4610100" cy="6801862"/>
          </a:xfrm>
          <a:prstGeom prst="rect">
            <a:avLst/>
          </a:prstGeom>
        </p:spPr>
        <p:txBody>
          <a:bodyPr wrap="square">
            <a:spAutoFit/>
          </a:bodyPr>
          <a:lstStyle/>
          <a:p>
            <a:r>
              <a:rPr lang="en-GB" b="1" u="sng" dirty="0"/>
              <a:t>An Apology</a:t>
            </a:r>
            <a:br>
              <a:rPr lang="en-GB" b="1" u="sng" dirty="0"/>
            </a:br>
            <a:r>
              <a:rPr lang="en-GB" sz="1600" dirty="0"/>
              <a:t>I have already been taken to task because there was no Rotary article in the last Free Portland news.</a:t>
            </a:r>
            <a:br>
              <a:rPr lang="en-GB" sz="1600" dirty="0"/>
            </a:br>
            <a:r>
              <a:rPr lang="en-GB" sz="1600" dirty="0"/>
              <a:t>My apologies.</a:t>
            </a:r>
            <a:br>
              <a:rPr lang="en-GB" sz="1600" dirty="0"/>
            </a:br>
            <a:r>
              <a:rPr lang="en-GB" sz="1600" dirty="0"/>
              <a:t>I have checked to see what I did wrong -</a:t>
            </a:r>
            <a:br>
              <a:rPr lang="en-GB" sz="1600" dirty="0"/>
            </a:br>
            <a:r>
              <a:rPr lang="en-GB" sz="1600" dirty="0"/>
              <a:t>Was I too late for publication?  It was sent at the start of the month.</a:t>
            </a:r>
            <a:br>
              <a:rPr lang="en-GB" sz="1600" dirty="0"/>
            </a:br>
            <a:r>
              <a:rPr lang="en-GB" sz="1600" dirty="0"/>
              <a:t>Was it not received and so still in the ether?  My p.c. tells me it was received</a:t>
            </a:r>
            <a:br>
              <a:rPr lang="en-GB" sz="1600" dirty="0"/>
            </a:br>
            <a:r>
              <a:rPr lang="en-GB" sz="1600" dirty="0"/>
              <a:t>Was it not suitable?  For once I was not controversial (or so I thought)</a:t>
            </a:r>
            <a:br>
              <a:rPr lang="en-GB" sz="1600" dirty="0"/>
            </a:br>
            <a:r>
              <a:rPr lang="en-GB" sz="1600" dirty="0"/>
              <a:t>Did the editor not agree with anything that I had written?  He always likes what I write.</a:t>
            </a:r>
            <a:br>
              <a:rPr lang="en-GB" sz="1600" dirty="0"/>
            </a:br>
            <a:r>
              <a:rPr lang="en-GB" sz="1600" dirty="0"/>
              <a:t>In fact none of this applies because the answer is very simple - the last edition was a very small one and too many articles had been sent in so it was not possible to include them all.</a:t>
            </a:r>
            <a:br>
              <a:rPr lang="en-GB" sz="1600" dirty="0"/>
            </a:br>
            <a:r>
              <a:rPr lang="en-GB" sz="1600" dirty="0"/>
              <a:t>While most of you will agree that my articles are so good that they could not possibly to be left out, Roland had to make a decision and so Rotary (and many others) missed out as well.</a:t>
            </a:r>
            <a:br>
              <a:rPr lang="en-GB" sz="1600" dirty="0"/>
            </a:br>
            <a:r>
              <a:rPr lang="en-GB" sz="1600" dirty="0"/>
              <a:t>I have been assured that this last month's offering would be included.</a:t>
            </a:r>
            <a:br>
              <a:rPr lang="en-GB" sz="1600" dirty="0"/>
            </a:br>
            <a:r>
              <a:rPr lang="en-GB" sz="1600" dirty="0"/>
              <a:t>So to my sole fan, this is the reason and I hope that you will accept my apologies.</a:t>
            </a:r>
            <a:br>
              <a:rPr lang="en-GB" sz="1600" dirty="0"/>
            </a:br>
            <a:r>
              <a:rPr lang="en-GB" sz="1600" dirty="0"/>
              <a:t>Keith</a:t>
            </a:r>
            <a:br>
              <a:rPr lang="en-GB" dirty="0"/>
            </a:br>
            <a:endParaRPr lang="en-GB" dirty="0"/>
          </a:p>
        </p:txBody>
      </p:sp>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3" descr="C:\Users\bigmac\AppData\Local\Microsoft\Windows\INetCache\IE\I9FCCM8B\rotary_sign_default[1].png"/>
          <p:cNvPicPr>
            <a:picLocks noChangeAspect="1" noChangeArrowheads="1"/>
          </p:cNvPicPr>
          <p:nvPr/>
        </p:nvPicPr>
        <p:blipFill>
          <a:blip r:embed="rId5" cstate="print"/>
          <a:srcRect/>
          <a:stretch>
            <a:fillRect/>
          </a:stretch>
        </p:blipFill>
        <p:spPr bwMode="auto">
          <a:xfrm>
            <a:off x="3933825" y="6143624"/>
            <a:ext cx="485775" cy="485775"/>
          </a:xfrm>
          <a:prstGeom prst="rect">
            <a:avLst/>
          </a:prstGeom>
          <a:noFill/>
        </p:spPr>
      </p:pic>
      <p:pic>
        <p:nvPicPr>
          <p:cNvPr id="14" name="Picture 3" descr="C:\Users\bigmac\AppData\Local\Microsoft\Windows\INetCache\IE\I9FCCM8B\rotary_sign_default[1].png"/>
          <p:cNvPicPr>
            <a:picLocks noChangeAspect="1" noChangeArrowheads="1"/>
          </p:cNvPicPr>
          <p:nvPr/>
        </p:nvPicPr>
        <p:blipFill>
          <a:blip r:embed="rId5" cstate="print"/>
          <a:srcRect/>
          <a:stretch>
            <a:fillRect/>
          </a:stretch>
        </p:blipFill>
        <p:spPr bwMode="auto">
          <a:xfrm>
            <a:off x="5762626" y="3495674"/>
            <a:ext cx="457200" cy="457200"/>
          </a:xfrm>
          <a:prstGeom prst="rect">
            <a:avLst/>
          </a:prstGeom>
          <a:noFill/>
        </p:spPr>
      </p:pic>
      <p:sp>
        <p:nvSpPr>
          <p:cNvPr id="9217" name="Rectangle 1"/>
          <p:cNvSpPr>
            <a:spLocks noChangeArrowheads="1"/>
          </p:cNvSpPr>
          <p:nvPr/>
        </p:nvSpPr>
        <p:spPr bwMode="auto">
          <a:xfrm>
            <a:off x="5133976" y="197792"/>
            <a:ext cx="451485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222222"/>
                </a:solidFill>
                <a:effectLst/>
                <a:latin typeface="Arial" pitchFamily="34" charset="0"/>
                <a:ea typeface="Times New Roman" pitchFamily="18" charset="0"/>
                <a:cs typeface="Arial" pitchFamily="34" charset="0"/>
              </a:rPr>
              <a:t>SCARECROW COMPETITION WINNERS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222222"/>
                </a:solidFill>
                <a:effectLst/>
                <a:latin typeface="Arial" pitchFamily="34" charset="0"/>
                <a:ea typeface="Times New Roman" pitchFamily="18" charset="0"/>
                <a:cs typeface="Arial" pitchFamily="34" charset="0"/>
              </a:rPr>
              <a:t>Karen </a:t>
            </a:r>
            <a:r>
              <a:rPr kumimoji="0" lang="en-GB" sz="1200" b="1" i="0" u="none" strike="noStrike" cap="none" normalizeH="0" baseline="0" dirty="0" err="1">
                <a:ln>
                  <a:noFill/>
                </a:ln>
                <a:solidFill>
                  <a:srgbClr val="222222"/>
                </a:solidFill>
                <a:effectLst/>
                <a:latin typeface="Arial" pitchFamily="34" charset="0"/>
                <a:ea typeface="Times New Roman" pitchFamily="18" charset="0"/>
                <a:cs typeface="Arial" pitchFamily="34" charset="0"/>
              </a:rPr>
              <a:t>Gomm</a:t>
            </a:r>
            <a:r>
              <a:rPr kumimoji="0" lang="en-GB" sz="1200" b="1" i="0" u="none" strike="noStrike" cap="none" normalizeH="0" baseline="0" dirty="0">
                <a:ln>
                  <a:noFill/>
                </a:ln>
                <a:solidFill>
                  <a:srgbClr val="222222"/>
                </a:solidFill>
                <a:effectLst/>
                <a:latin typeface="Arial" pitchFamily="34" charset="0"/>
                <a:ea typeface="Times New Roman" pitchFamily="18" charset="0"/>
                <a:cs typeface="Arial" pitchFamily="34" charset="0"/>
              </a:rPr>
              <a:t> and </a:t>
            </a:r>
            <a:r>
              <a:rPr kumimoji="0" lang="en-GB" sz="1200" b="1" i="0" u="none" strike="noStrike" cap="none" normalizeH="0" baseline="0" dirty="0" err="1">
                <a:ln>
                  <a:noFill/>
                </a:ln>
                <a:solidFill>
                  <a:srgbClr val="222222"/>
                </a:solidFill>
                <a:effectLst/>
                <a:latin typeface="Arial" pitchFamily="34" charset="0"/>
                <a:ea typeface="Times New Roman" pitchFamily="18" charset="0"/>
                <a:cs typeface="Arial" pitchFamily="34" charset="0"/>
              </a:rPr>
              <a:t>Cilla</a:t>
            </a:r>
            <a:r>
              <a:rPr kumimoji="0" lang="en-GB" sz="1200" b="1" i="0" u="none" strike="noStrike" cap="none" normalizeH="0" baseline="0" dirty="0">
                <a:ln>
                  <a:noFill/>
                </a:ln>
                <a:solidFill>
                  <a:srgbClr val="222222"/>
                </a:solidFill>
                <a:effectLst/>
                <a:latin typeface="Arial" pitchFamily="34" charset="0"/>
                <a:ea typeface="Times New Roman" pitchFamily="18" charset="0"/>
                <a:cs typeface="Arial" pitchFamily="34" charset="0"/>
              </a:rPr>
              <a:t> Osborne from St John</a:t>
            </a:r>
            <a:r>
              <a:rPr kumimoji="0" lang="en-GB" sz="1200" b="1"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1" i="0" u="none" strike="noStrike" cap="none" normalizeH="0" baseline="0" dirty="0">
                <a:ln>
                  <a:noFill/>
                </a:ln>
                <a:solidFill>
                  <a:srgbClr val="222222"/>
                </a:solidFill>
                <a:effectLst/>
                <a:latin typeface="Arial" pitchFamily="34" charset="0"/>
                <a:ea typeface="Times New Roman" pitchFamily="18" charset="0"/>
                <a:cs typeface="Arial" pitchFamily="34" charset="0"/>
              </a:rPr>
              <a:t>s church</a:t>
            </a:r>
            <a:endParaRPr kumimoji="0" lang="en-GB" sz="1800" b="1" i="0" u="none" strike="noStrike" cap="none" normalizeH="0" baseline="0" dirty="0">
              <a:ln>
                <a:noFill/>
              </a:ln>
              <a:solidFill>
                <a:schemeClr val="tx1"/>
              </a:solidFill>
              <a:effectLst/>
              <a:latin typeface="Arial" pitchFamily="34" charset="0"/>
              <a:cs typeface="Arial" pitchFamily="34" charset="0"/>
            </a:endParaRPr>
          </a:p>
        </p:txBody>
      </p:sp>
      <p:pic>
        <p:nvPicPr>
          <p:cNvPr id="16" name="Picture 15" descr="C:\Users\bigmac\Downloads\IMG_7019.PNG"/>
          <p:cNvPicPr/>
          <p:nvPr/>
        </p:nvPicPr>
        <p:blipFill>
          <a:blip r:embed="rId6" cstate="print">
            <a:lum bright="30000"/>
          </a:blip>
          <a:srcRect/>
          <a:stretch>
            <a:fillRect/>
          </a:stretch>
        </p:blipFill>
        <p:spPr bwMode="auto">
          <a:xfrm>
            <a:off x="5210176" y="962025"/>
            <a:ext cx="1809750" cy="2466975"/>
          </a:xfrm>
          <a:prstGeom prst="rect">
            <a:avLst/>
          </a:prstGeom>
          <a:noFill/>
          <a:ln w="9525">
            <a:noFill/>
            <a:miter lim="800000"/>
            <a:headEnd/>
            <a:tailEnd/>
          </a:ln>
        </p:spPr>
      </p:pic>
      <p:pic>
        <p:nvPicPr>
          <p:cNvPr id="17" name="Picture 16" descr="C:\Users\bigmac\Downloads\IMG_6962.JPG"/>
          <p:cNvPicPr/>
          <p:nvPr/>
        </p:nvPicPr>
        <p:blipFill>
          <a:blip r:embed="rId7" cstate="print">
            <a:lum bright="20000"/>
          </a:blip>
          <a:srcRect/>
          <a:stretch>
            <a:fillRect/>
          </a:stretch>
        </p:blipFill>
        <p:spPr bwMode="auto">
          <a:xfrm>
            <a:off x="7109244" y="952586"/>
            <a:ext cx="2335961" cy="1752427"/>
          </a:xfrm>
          <a:prstGeom prst="rect">
            <a:avLst/>
          </a:prstGeom>
          <a:noFill/>
          <a:ln w="9525">
            <a:noFill/>
            <a:miter lim="800000"/>
            <a:headEnd/>
            <a:tailEnd/>
          </a:ln>
        </p:spPr>
      </p:pic>
      <p:pic>
        <p:nvPicPr>
          <p:cNvPr id="18" name="Picture 17" descr="C:\Users\bigmac\Downloads\IMG_9685.JPG"/>
          <p:cNvPicPr/>
          <p:nvPr/>
        </p:nvPicPr>
        <p:blipFill>
          <a:blip r:embed="rId8" cstate="print">
            <a:lum bright="20000"/>
          </a:blip>
          <a:srcRect/>
          <a:stretch>
            <a:fillRect/>
          </a:stretch>
        </p:blipFill>
        <p:spPr bwMode="auto">
          <a:xfrm rot="5400000">
            <a:off x="4781626" y="4416547"/>
            <a:ext cx="2571598" cy="1930156"/>
          </a:xfrm>
          <a:prstGeom prst="rect">
            <a:avLst/>
          </a:prstGeom>
          <a:noFill/>
          <a:ln w="9525">
            <a:noFill/>
            <a:miter lim="800000"/>
            <a:headEnd/>
            <a:tailEnd/>
          </a:ln>
        </p:spPr>
      </p:pic>
      <p:pic>
        <p:nvPicPr>
          <p:cNvPr id="19" name="Picture 18" descr="C:\Users\bigmac\Downloads\IMG_6958.PNG"/>
          <p:cNvPicPr/>
          <p:nvPr/>
        </p:nvPicPr>
        <p:blipFill>
          <a:blip r:embed="rId9" cstate="print">
            <a:lum bright="20000"/>
          </a:blip>
          <a:srcRect/>
          <a:stretch>
            <a:fillRect/>
          </a:stretch>
        </p:blipFill>
        <p:spPr bwMode="auto">
          <a:xfrm>
            <a:off x="8183094" y="4021167"/>
            <a:ext cx="1502712" cy="2682815"/>
          </a:xfrm>
          <a:prstGeom prst="rect">
            <a:avLst/>
          </a:prstGeom>
          <a:noFill/>
          <a:ln w="9525">
            <a:noFill/>
            <a:miter lim="800000"/>
            <a:headEnd/>
            <a:tailEnd/>
          </a:ln>
        </p:spPr>
      </p:pic>
      <p:pic>
        <p:nvPicPr>
          <p:cNvPr id="20" name="Picture 19" descr="C:\Users\bigmac\Downloads\IMG_4489.JPEG"/>
          <p:cNvPicPr/>
          <p:nvPr/>
        </p:nvPicPr>
        <p:blipFill>
          <a:blip r:embed="rId10" cstate="print">
            <a:lum bright="20000"/>
          </a:blip>
          <a:srcRect/>
          <a:stretch>
            <a:fillRect/>
          </a:stretch>
        </p:blipFill>
        <p:spPr bwMode="auto">
          <a:xfrm rot="5400000">
            <a:off x="6602806" y="3779447"/>
            <a:ext cx="1949559" cy="1458222"/>
          </a:xfrm>
          <a:prstGeom prst="rect">
            <a:avLst/>
          </a:prstGeom>
          <a:noFill/>
          <a:ln w="9525">
            <a:noFill/>
            <a:miter lim="800000"/>
            <a:headEnd/>
            <a:tailEnd/>
          </a:ln>
        </p:spPr>
      </p:pic>
      <p:sp>
        <p:nvSpPr>
          <p:cNvPr id="21" name="TextBox 20"/>
          <p:cNvSpPr txBox="1"/>
          <p:nvPr/>
        </p:nvSpPr>
        <p:spPr>
          <a:xfrm>
            <a:off x="7077075" y="2933701"/>
            <a:ext cx="2514600" cy="615553"/>
          </a:xfrm>
          <a:prstGeom prst="rect">
            <a:avLst/>
          </a:prstGeom>
          <a:noFill/>
        </p:spPr>
        <p:txBody>
          <a:bodyPr wrap="square" rtlCol="0">
            <a:spAutoFit/>
          </a:bodyPr>
          <a:lstStyle/>
          <a:p>
            <a:pPr algn="ctr"/>
            <a:r>
              <a:rPr lang="en-GB" sz="1600" b="1" dirty="0"/>
              <a:t>Thanks to all the entrants</a:t>
            </a:r>
          </a:p>
          <a:p>
            <a:endParaRPr lang="en-GB" dirty="0"/>
          </a:p>
        </p:txBody>
      </p:sp>
      <p:pic>
        <p:nvPicPr>
          <p:cNvPr id="24" name="Picture 3" descr="C:\Users\bigmac\AppData\Local\Microsoft\Windows\INetCache\IE\I9FCCM8B\rotary_sign_default[1].png"/>
          <p:cNvPicPr>
            <a:picLocks noChangeAspect="1" noChangeArrowheads="1"/>
          </p:cNvPicPr>
          <p:nvPr/>
        </p:nvPicPr>
        <p:blipFill>
          <a:blip r:embed="rId5" cstate="print"/>
          <a:srcRect/>
          <a:stretch>
            <a:fillRect/>
          </a:stretch>
        </p:blipFill>
        <p:spPr bwMode="auto">
          <a:xfrm>
            <a:off x="7172325" y="5676900"/>
            <a:ext cx="838199" cy="838199"/>
          </a:xfrm>
          <a:prstGeom prst="rect">
            <a:avLst/>
          </a:prstGeom>
          <a:noFill/>
        </p:spPr>
      </p:pic>
    </p:spTree>
    <p:extLst>
      <p:ext uri="{BB962C8B-B14F-4D97-AF65-F5344CB8AC3E}">
        <p14:creationId xmlns:p14="http://schemas.microsoft.com/office/powerpoint/2010/main" val="120909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7169" name="Rectangle 1"/>
          <p:cNvSpPr>
            <a:spLocks noChangeArrowheads="1"/>
          </p:cNvSpPr>
          <p:nvPr/>
        </p:nvSpPr>
        <p:spPr bwMode="auto">
          <a:xfrm>
            <a:off x="200025" y="178295"/>
            <a:ext cx="4619625"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chemeClr val="tx1"/>
                </a:solidFill>
                <a:effectLst/>
                <a:latin typeface="Arial" pitchFamily="34" charset="0"/>
                <a:ea typeface="Calibri" pitchFamily="34" charset="0"/>
                <a:cs typeface="Times New Roman" pitchFamily="18" charset="0"/>
              </a:rPr>
              <a:t>Changing Membership?</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There has been much talk recently, and there will soon be more, about different types of Membership, perhaps in an attempt to make Rotary more attractive. If it helps, here is a brief summary of the possibilities.</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chemeClr val="tx1"/>
                </a:solidFill>
                <a:effectLst/>
                <a:latin typeface="Arial" pitchFamily="34" charset="0"/>
                <a:ea typeface="Calibri" pitchFamily="34" charset="0"/>
                <a:cs typeface="Times New Roman" pitchFamily="18" charset="0"/>
              </a:rPr>
              <a:t>Friends of Rotary</a:t>
            </a: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These are people who, for whatever reason do not want to commit to becoming Rotarians but are prepared to help out at events – e.g. Table Top Sales, parking or setting up fetes and stalls. They may attend some meetings e.g. on Guests’ Nights, but do not pay dues, sit on committees, nor hold office.</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chemeClr val="tx1"/>
                </a:solidFill>
                <a:effectLst/>
                <a:latin typeface="Arial" pitchFamily="34" charset="0"/>
                <a:ea typeface="Calibri" pitchFamily="34" charset="0"/>
                <a:cs typeface="Times New Roman" pitchFamily="18" charset="0"/>
              </a:rPr>
              <a:t>Associate Members.</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These are “Rotarians in waiting” and attend meetings but pay no RI or RIBI dues as they are not full Rotarians, though, perhaps, they may pay club dues.  It is anticipated that they will become Rotarians within two years.</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Normally they will sit on Committees but will not hold club office.</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Current members cannot drop down to become Associate Members</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chemeClr val="tx1"/>
                </a:solidFill>
                <a:effectLst/>
                <a:latin typeface="Arial" pitchFamily="34" charset="0"/>
                <a:ea typeface="Calibri" pitchFamily="34" charset="0"/>
                <a:cs typeface="Times New Roman" pitchFamily="18" charset="0"/>
              </a:rPr>
              <a:t>Corporate Membership.</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This is for a company or organisation to select up to 4 employees to attend meetings.  The club would not pick those members.  </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 organisation would pay affiliation fees etc., and the classification would be that of the organisation – e.g. Plumbing.</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Members would sit on, and could chair meetings of, a committee, and as full Rotarians could vote.</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If an employees want to become a members in his or her own right at any time that is perfectly acceptable.</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chemeClr val="tx1"/>
                </a:solidFill>
                <a:effectLst/>
                <a:latin typeface="Arial" pitchFamily="34" charset="0"/>
                <a:ea typeface="Calibri" pitchFamily="34" charset="0"/>
                <a:cs typeface="Times New Roman" pitchFamily="18" charset="0"/>
              </a:rPr>
              <a:t>Family Membership.</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Usually a spouse or younger member of the family signs on, often at a reduced rate, but has the same privileges as a full Rotarian.</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chemeClr val="tx1"/>
                </a:solidFill>
                <a:effectLst/>
                <a:latin typeface="Arial" pitchFamily="34" charset="0"/>
                <a:ea typeface="Calibri" pitchFamily="34" charset="0"/>
                <a:cs typeface="Times New Roman" pitchFamily="18" charset="0"/>
              </a:rPr>
              <a:t>Younger Professional Membership.</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Offered at a reduced rate and a more flexible expectation of involvement</a:t>
            </a:r>
            <a:endParaRPr kumimoji="0" lang="en-GB" sz="16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1"/>
          <p:cNvSpPr/>
          <p:nvPr/>
        </p:nvSpPr>
        <p:spPr>
          <a:xfrm>
            <a:off x="4953000" y="139155"/>
            <a:ext cx="4791075" cy="6771084"/>
          </a:xfrm>
          <a:prstGeom prst="rect">
            <a:avLst/>
          </a:prstGeom>
        </p:spPr>
        <p:txBody>
          <a:bodyPr wrap="square">
            <a:spAutoFit/>
          </a:bodyPr>
          <a:lstStyle/>
          <a:p>
            <a:r>
              <a:rPr lang="en-GB" sz="1400" b="1" u="sng" dirty="0"/>
              <a:t>THE THEME</a:t>
            </a:r>
            <a:br>
              <a:rPr lang="en-GB" sz="1400" dirty="0"/>
            </a:br>
            <a:r>
              <a:rPr lang="en-GB" sz="1400" dirty="0"/>
              <a:t>As you know, Rotary's motto is Service Above Self, but for many, many years, successive Presidents of Rotary International have introduced a theme as well.</a:t>
            </a:r>
            <a:br>
              <a:rPr lang="en-GB" sz="1400" dirty="0"/>
            </a:br>
            <a:r>
              <a:rPr lang="en-GB" sz="1400" dirty="0"/>
              <a:t>For many this simply means yet another phrase to remember in Rotary's already overcrowded vocabulary.</a:t>
            </a:r>
            <a:br>
              <a:rPr lang="en-GB" sz="1400" dirty="0"/>
            </a:br>
            <a:r>
              <a:rPr lang="en-GB" sz="1400" dirty="0"/>
              <a:t>However, when going around talking to clubs or Conferences, or even for club Presidents, it is very useful to be able to have a different emphasis each year.</a:t>
            </a:r>
            <a:br>
              <a:rPr lang="en-GB" sz="1400" dirty="0"/>
            </a:br>
            <a:r>
              <a:rPr lang="en-GB" sz="1400" dirty="0"/>
              <a:t>So one year the emphasis may be on Health, the next on Peace, and then on the Environment etc..</a:t>
            </a:r>
            <a:br>
              <a:rPr lang="en-GB" sz="1400" dirty="0"/>
            </a:br>
            <a:r>
              <a:rPr lang="en-GB" sz="1400" dirty="0"/>
              <a:t>It is a lot better sitting in a club listening to someone talking about Health, or Peace, or the Environment etc. rather than Service Above Self, and Service above Self, and Service Above Self.</a:t>
            </a:r>
            <a:br>
              <a:rPr lang="en-GB" sz="1400" dirty="0"/>
            </a:br>
            <a:r>
              <a:rPr lang="en-GB" sz="1400" dirty="0"/>
              <a:t>Consequently this year's Internal President, </a:t>
            </a:r>
            <a:r>
              <a:rPr lang="en-GB" sz="1400" dirty="0" err="1"/>
              <a:t>Shekhar</a:t>
            </a:r>
            <a:r>
              <a:rPr lang="en-GB" sz="1400" dirty="0"/>
              <a:t> Mehta, an accountant from Calcutta, has chosen the Theme of - Serve To Change Lives.</a:t>
            </a:r>
            <a:br>
              <a:rPr lang="en-GB" sz="1400" dirty="0"/>
            </a:br>
            <a:r>
              <a:rPr lang="en-GB" sz="1400" dirty="0"/>
              <a:t>This brings the emphasis on the effect that Rotarians have on the world at large, rather than saying Let's help someone.</a:t>
            </a:r>
            <a:br>
              <a:rPr lang="en-GB" sz="1400" dirty="0"/>
            </a:br>
            <a:r>
              <a:rPr lang="en-GB" sz="1400" dirty="0"/>
              <a:t>This is the first RI President that I do not know, and I am not sure if I have ever met him, but with the Indian Rotary population growing rapidly, it was inevitable that another Indian would reach the top again soon.</a:t>
            </a:r>
            <a:br>
              <a:rPr lang="en-GB" sz="1400" dirty="0"/>
            </a:br>
            <a:r>
              <a:rPr lang="en-GB" sz="1400" dirty="0"/>
              <a:t>Now that clubs are starting to meet again, it will be interesting to see how </a:t>
            </a:r>
            <a:r>
              <a:rPr lang="en-GB" sz="1400" dirty="0" err="1"/>
              <a:t>Shekhar</a:t>
            </a:r>
            <a:r>
              <a:rPr lang="en-GB" sz="1400" dirty="0"/>
              <a:t> gets his message over to the Rotary world.</a:t>
            </a:r>
            <a:br>
              <a:rPr lang="en-GB" sz="1400" dirty="0"/>
            </a:br>
            <a:r>
              <a:rPr lang="en-GB" sz="1400" dirty="0"/>
              <a:t>Sadly it has been announced that Carlo </a:t>
            </a:r>
            <a:r>
              <a:rPr lang="en-GB" sz="1400" dirty="0" err="1"/>
              <a:t>Ravizza</a:t>
            </a:r>
            <a:r>
              <a:rPr lang="en-GB" sz="1400" dirty="0"/>
              <a:t>, a Past President from Italy whom I last met on stage in India when we were talking about Rotary in India, has died and now we have an Indian in charge. </a:t>
            </a:r>
            <a:r>
              <a:rPr lang="en-GB" sz="1400" b="1" dirty="0"/>
              <a:t>The King is Dead, Long Live the King</a:t>
            </a:r>
          </a:p>
        </p:txBody>
      </p:sp>
    </p:spTree>
    <p:extLst>
      <p:ext uri="{BB962C8B-B14F-4D97-AF65-F5344CB8AC3E}">
        <p14:creationId xmlns:p14="http://schemas.microsoft.com/office/powerpoint/2010/main" val="120909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sers\bigmac\Downloads\IMG_2847a.jpg"/>
          <p:cNvPicPr/>
          <p:nvPr/>
        </p:nvPicPr>
        <p:blipFill>
          <a:blip r:embed="rId3" cstate="print">
            <a:lum bright="30000"/>
          </a:blip>
          <a:srcRect/>
          <a:stretch>
            <a:fillRect/>
          </a:stretch>
        </p:blipFill>
        <p:spPr bwMode="auto">
          <a:xfrm>
            <a:off x="5294761" y="362743"/>
            <a:ext cx="2058539" cy="2600326"/>
          </a:xfrm>
          <a:prstGeom prst="rect">
            <a:avLst/>
          </a:prstGeom>
          <a:noFill/>
          <a:ln w="9525">
            <a:noFill/>
            <a:miter lim="800000"/>
            <a:headEnd/>
            <a:tailEnd/>
          </a:ln>
        </p:spPr>
      </p:pic>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4"/>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5"/>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4"/>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5"/>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3" descr="C:\Users\bigmac\AppData\Local\Microsoft\Windows\INetCache\IE\I9FCCM8B\rotary_sign_default[1].png"/>
          <p:cNvPicPr>
            <a:picLocks noChangeAspect="1" noChangeArrowheads="1"/>
          </p:cNvPicPr>
          <p:nvPr/>
        </p:nvPicPr>
        <p:blipFill>
          <a:blip r:embed="rId6" cstate="print"/>
          <a:srcRect/>
          <a:stretch>
            <a:fillRect/>
          </a:stretch>
        </p:blipFill>
        <p:spPr bwMode="auto">
          <a:xfrm>
            <a:off x="8667750" y="5886449"/>
            <a:ext cx="485775" cy="485775"/>
          </a:xfrm>
          <a:prstGeom prst="rect">
            <a:avLst/>
          </a:prstGeom>
          <a:noFill/>
        </p:spPr>
      </p:pic>
      <p:sp>
        <p:nvSpPr>
          <p:cNvPr id="15" name="TextBox 178"/>
          <p:cNvSpPr txBox="1"/>
          <p:nvPr/>
        </p:nvSpPr>
        <p:spPr>
          <a:xfrm>
            <a:off x="4939848" y="158904"/>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pic>
        <p:nvPicPr>
          <p:cNvPr id="17" name="Picture 3" descr="C:\Users\bigmac\AppData\Local\Microsoft\Windows\INetCache\IE\I9FCCM8B\rotary_sign_default[1].png"/>
          <p:cNvPicPr>
            <a:picLocks noChangeAspect="1" noChangeArrowheads="1"/>
          </p:cNvPicPr>
          <p:nvPr/>
        </p:nvPicPr>
        <p:blipFill>
          <a:blip r:embed="rId6" cstate="print"/>
          <a:srcRect/>
          <a:stretch>
            <a:fillRect/>
          </a:stretch>
        </p:blipFill>
        <p:spPr bwMode="auto">
          <a:xfrm>
            <a:off x="5219701" y="419099"/>
            <a:ext cx="457200" cy="457200"/>
          </a:xfrm>
          <a:prstGeom prst="rect">
            <a:avLst/>
          </a:prstGeom>
          <a:noFill/>
        </p:spPr>
      </p:pic>
      <p:sp>
        <p:nvSpPr>
          <p:cNvPr id="5122" name="Rectangle 2"/>
          <p:cNvSpPr>
            <a:spLocks noChangeArrowheads="1"/>
          </p:cNvSpPr>
          <p:nvPr/>
        </p:nvSpPr>
        <p:spPr bwMode="auto">
          <a:xfrm>
            <a:off x="5095875" y="3159115"/>
            <a:ext cx="4514850" cy="3416320"/>
          </a:xfrm>
          <a:prstGeom prst="rect">
            <a:avLst/>
          </a:prstGeom>
          <a:noFill/>
          <a:ln w="57150">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Tim Ellis and Eddie </a:t>
            </a:r>
            <a:r>
              <a:rPr kumimoji="0" lang="en-GB" sz="1200" b="0" i="0" u="none" strike="noStrike" cap="none" normalizeH="0" baseline="0" dirty="0" err="1">
                <a:ln>
                  <a:noFill/>
                </a:ln>
                <a:solidFill>
                  <a:srgbClr val="3A3A3A"/>
                </a:solidFill>
                <a:effectLst/>
                <a:latin typeface="Arial" pitchFamily="34" charset="0"/>
                <a:ea typeface="Times New Roman" pitchFamily="18" charset="0"/>
                <a:cs typeface="Arial" pitchFamily="34" charset="0"/>
              </a:rPr>
              <a:t>Ette</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 from Portland are no strangers to endurance challenges.</a:t>
            </a:r>
            <a:r>
              <a:rPr kumimoji="0" lang="en-GB" sz="1200" b="0" i="0" u="none" strike="noStrike" cap="none" normalizeH="0" baseline="0" dirty="0">
                <a:ln>
                  <a:noFill/>
                </a:ln>
                <a:solidFill>
                  <a:srgbClr val="3A3A3A"/>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 They </a:t>
            </a:r>
            <a:r>
              <a:rPr kumimoji="0" lang="en-GB" sz="1200" b="0" i="0" u="none" strike="noStrike" cap="none" normalizeH="0" baseline="0" dirty="0">
                <a:ln>
                  <a:noFill/>
                </a:ln>
                <a:solidFill>
                  <a:srgbClr val="3A3A3A"/>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joined our meeting on 31 August, along with their wives, to give us an informative and </a:t>
            </a:r>
            <a:r>
              <a:rPr kumimoji="0" lang="en-GB" sz="1200" b="0" i="0" u="none" strike="noStrike" cap="none" normalizeH="0" baseline="0" dirty="0" err="1">
                <a:ln>
                  <a:noFill/>
                </a:ln>
                <a:solidFill>
                  <a:srgbClr val="3A3A3A"/>
                </a:solidFill>
                <a:effectLst/>
                <a:latin typeface="Arial" pitchFamily="34" charset="0"/>
                <a:ea typeface="Times New Roman" pitchFamily="18" charset="0"/>
                <a:cs typeface="Arial" pitchFamily="34" charset="0"/>
              </a:rPr>
              <a:t>humourous</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 presentation on their exploits to date.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3A3A3A"/>
                </a:solidFill>
                <a:effectLst/>
                <a:latin typeface="Calibri"/>
                <a:ea typeface="Times New Roman" pitchFamily="18" charset="0"/>
                <a:cs typeface="Arial" pitchFamily="34" charset="0"/>
              </a:rPr>
              <a: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In 2006 they ran 35 miles over the pebbles of Chesil Beach in 11 hours.</a:t>
            </a:r>
            <a:r>
              <a:rPr kumimoji="0" lang="en-GB" sz="1200" b="0" i="0" u="none" strike="noStrike" cap="none" normalizeH="0" baseline="0" dirty="0">
                <a:ln>
                  <a:noFill/>
                </a:ln>
                <a:solidFill>
                  <a:srgbClr val="3A3A3A"/>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 They have both completed the </a:t>
            </a:r>
            <a:r>
              <a:rPr kumimoji="0" lang="en-GB" sz="1200" b="0" i="0" u="none" strike="noStrike" cap="none" normalizeH="0" baseline="0" dirty="0" err="1">
                <a:ln>
                  <a:noFill/>
                </a:ln>
                <a:solidFill>
                  <a:srgbClr val="3A3A3A"/>
                </a:solidFill>
                <a:effectLst/>
                <a:latin typeface="Arial" pitchFamily="34" charset="0"/>
                <a:ea typeface="Times New Roman" pitchFamily="18" charset="0"/>
                <a:cs typeface="Arial" pitchFamily="34" charset="0"/>
              </a:rPr>
              <a:t>Enduroman</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 </a:t>
            </a:r>
            <a:r>
              <a:rPr kumimoji="0" lang="en-GB" sz="1200" b="0" i="0" u="none" strike="noStrike" cap="none" normalizeH="0" baseline="0" dirty="0">
                <a:ln>
                  <a:noFill/>
                </a:ln>
                <a:solidFill>
                  <a:srgbClr val="3A3A3A"/>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Arch to Arc</a:t>
            </a:r>
            <a:r>
              <a:rPr kumimoji="0" lang="en-GB" sz="1200" b="0" i="0" u="none" strike="noStrike" cap="none" normalizeH="0" baseline="0" dirty="0">
                <a:ln>
                  <a:noFill/>
                </a:ln>
                <a:solidFill>
                  <a:srgbClr val="3A3A3A"/>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 Triathlon between London and Paris.</a:t>
            </a:r>
            <a:r>
              <a:rPr kumimoji="0" lang="en-GB" sz="1200" b="0" i="0" u="none" strike="noStrike" cap="none" normalizeH="0" baseline="0" dirty="0">
                <a:ln>
                  <a:noFill/>
                </a:ln>
                <a:solidFill>
                  <a:srgbClr val="3A3A3A"/>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 They have also kayaked from Cherbourg to Portland, and set the kayaking record for the 100 mile circuit of </a:t>
            </a:r>
            <a:r>
              <a:rPr kumimoji="0" lang="en-GB" sz="1200" b="0" i="0" u="none" strike="noStrike" cap="none" normalizeH="0" baseline="0" dirty="0" err="1">
                <a:ln>
                  <a:noFill/>
                </a:ln>
                <a:solidFill>
                  <a:srgbClr val="3A3A3A"/>
                </a:solidFill>
                <a:effectLst/>
                <a:latin typeface="Arial" pitchFamily="34" charset="0"/>
                <a:ea typeface="Times New Roman" pitchFamily="18" charset="0"/>
                <a:cs typeface="Arial" pitchFamily="34" charset="0"/>
              </a:rPr>
              <a:t>Lanzarote</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 in the Canary Islands.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They picked up their paddles once again in May this year to kayak non-stop from Alderney, in the Channel Islands, to Weymouth, all to raise money for </a:t>
            </a:r>
            <a:r>
              <a:rPr kumimoji="0" lang="en-GB" sz="1200" b="0" i="0" u="none" strike="noStrike" cap="none" normalizeH="0" baseline="0" dirty="0" err="1">
                <a:ln>
                  <a:noFill/>
                </a:ln>
                <a:solidFill>
                  <a:srgbClr val="3A3A3A"/>
                </a:solidFill>
                <a:effectLst/>
                <a:latin typeface="Arial" pitchFamily="34" charset="0"/>
                <a:ea typeface="Times New Roman" pitchFamily="18" charset="0"/>
                <a:cs typeface="Arial" pitchFamily="34" charset="0"/>
              </a:rPr>
              <a:t>Weldmar</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 </a:t>
            </a:r>
            <a:r>
              <a:rPr kumimoji="0" lang="en-GB" sz="1200" b="0" i="0" u="none" strike="noStrike" cap="none" normalizeH="0" baseline="0" dirty="0" err="1">
                <a:ln>
                  <a:noFill/>
                </a:ln>
                <a:solidFill>
                  <a:srgbClr val="3A3A3A"/>
                </a:solidFill>
                <a:effectLst/>
                <a:latin typeface="Arial" pitchFamily="34" charset="0"/>
                <a:ea typeface="Times New Roman" pitchFamily="18" charset="0"/>
                <a:cs typeface="Arial" pitchFamily="34" charset="0"/>
              </a:rPr>
              <a:t>Hospicecare</a:t>
            </a: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3A3A3A"/>
                </a:solidFill>
                <a:effectLst/>
                <a:latin typeface="Calibri"/>
                <a:ea typeface="Times New Roman" pitchFamily="18" charset="0"/>
                <a:cs typeface="Arial" pitchFamily="34" charset="0"/>
              </a:rPr>
              <a: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We wish them well with future adventures.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3A3A3A"/>
                </a:solidFill>
                <a:effectLst/>
                <a:latin typeface="Calibri"/>
                <a:ea typeface="Times New Roman" pitchFamily="18" charset="0"/>
                <a:cs typeface="Arial" pitchFamily="34" charset="0"/>
              </a:rPr>
              <a: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3A3A3A"/>
                </a:solidFill>
                <a:effectLst/>
                <a:latin typeface="Arial" pitchFamily="34" charset="0"/>
                <a:ea typeface="Times New Roman" pitchFamily="18" charset="0"/>
                <a:cs typeface="Arial" pitchFamily="34" charset="0"/>
              </a:rPr>
              <a:t>Celia</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5121" name="Rectangle 1"/>
          <p:cNvSpPr>
            <a:spLocks noChangeArrowheads="1"/>
          </p:cNvSpPr>
          <p:nvPr/>
        </p:nvSpPr>
        <p:spPr bwMode="auto">
          <a:xfrm>
            <a:off x="5133975" y="2224415"/>
            <a:ext cx="225742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2">
                    <a:lumMod val="10000"/>
                  </a:schemeClr>
                </a:solidFill>
                <a:effectLst/>
                <a:latin typeface="Helvetica"/>
                <a:ea typeface="Times New Roman" pitchFamily="18" charset="0"/>
                <a:cs typeface="Times New Roman" pitchFamily="18" charset="0"/>
              </a:rPr>
              <a:t>Tesco </a:t>
            </a:r>
            <a:r>
              <a:rPr kumimoji="0" lang="en-GB" sz="1400" b="1" i="0" u="none" strike="noStrike" cap="none" normalizeH="0" baseline="0" dirty="0">
                <a:ln>
                  <a:noFill/>
                </a:ln>
                <a:solidFill>
                  <a:schemeClr val="bg2">
                    <a:lumMod val="10000"/>
                  </a:schemeClr>
                </a:solidFill>
                <a:effectLst/>
                <a:latin typeface="Helvetica"/>
                <a:ea typeface="Times New Roman" pitchFamily="18" charset="0"/>
                <a:cs typeface="Times New Roman" pitchFamily="18" charset="0"/>
              </a:rPr>
              <a:t>collection</a:t>
            </a:r>
            <a:r>
              <a:rPr kumimoji="0" lang="en-GB" sz="1400" b="0" i="0" u="none" strike="noStrike" cap="none" normalizeH="0" baseline="0" dirty="0">
                <a:ln>
                  <a:noFill/>
                </a:ln>
                <a:solidFill>
                  <a:schemeClr val="bg2">
                    <a:lumMod val="10000"/>
                  </a:schemeClr>
                </a:solidFill>
                <a:effectLst/>
                <a:latin typeface="Helvetica"/>
                <a:ea typeface="Times New Roman" pitchFamily="18" charset="0"/>
                <a:cs typeface="Times New Roman" pitchFamily="18" charset="0"/>
              </a:rPr>
              <a:t> raises £603.83 for </a:t>
            </a:r>
            <a:r>
              <a:rPr kumimoji="0" lang="en-GB" sz="1400" b="0" i="0" u="none" strike="noStrike" cap="none" normalizeH="0" baseline="0" dirty="0" err="1">
                <a:ln>
                  <a:noFill/>
                </a:ln>
                <a:solidFill>
                  <a:schemeClr val="bg2">
                    <a:lumMod val="10000"/>
                  </a:schemeClr>
                </a:solidFill>
                <a:effectLst/>
                <a:latin typeface="Helvetica"/>
                <a:ea typeface="Times New Roman" pitchFamily="18" charset="0"/>
                <a:cs typeface="Times New Roman" pitchFamily="18" charset="0"/>
              </a:rPr>
              <a:t>Shelterbox</a:t>
            </a:r>
            <a:endParaRPr kumimoji="0" lang="en-GB" sz="1400" b="0" i="0" u="none" strike="noStrike" cap="none" normalizeH="0" baseline="0" dirty="0">
              <a:ln>
                <a:noFill/>
              </a:ln>
              <a:solidFill>
                <a:schemeClr val="bg2">
                  <a:lumMod val="10000"/>
                </a:schemeClr>
              </a:solidFill>
              <a:effectLst/>
              <a:latin typeface="Arial" pitchFamily="34" charset="0"/>
              <a:cs typeface="Arial" pitchFamily="34" charset="0"/>
            </a:endParaRPr>
          </a:p>
        </p:txBody>
      </p:sp>
      <p:pic>
        <p:nvPicPr>
          <p:cNvPr id="18" name="Picture 17" descr="C:\Users\bigmac\Downloads\IMG_7018.PNG"/>
          <p:cNvPicPr/>
          <p:nvPr/>
        </p:nvPicPr>
        <p:blipFill>
          <a:blip r:embed="rId7" cstate="print">
            <a:lum bright="30000"/>
          </a:blip>
          <a:srcRect/>
          <a:stretch>
            <a:fillRect/>
          </a:stretch>
        </p:blipFill>
        <p:spPr bwMode="auto">
          <a:xfrm>
            <a:off x="7642459" y="371475"/>
            <a:ext cx="1511066" cy="2582862"/>
          </a:xfrm>
          <a:prstGeom prst="rect">
            <a:avLst/>
          </a:prstGeom>
          <a:noFill/>
          <a:ln w="9525">
            <a:noFill/>
            <a:miter lim="800000"/>
            <a:headEnd/>
            <a:tailEnd/>
          </a:ln>
        </p:spPr>
      </p:pic>
      <p:pic>
        <p:nvPicPr>
          <p:cNvPr id="5125" name="Picture 5" descr="C:\Users\bigmac\AppData\Local\Microsoft\Windows\INetCache\IE\I9FCCM8B\1933_Nobel_Peace_Prize_awarded_to_Norman_Angell[1].jpg"/>
          <p:cNvPicPr>
            <a:picLocks noChangeAspect="1" noChangeArrowheads="1"/>
          </p:cNvPicPr>
          <p:nvPr/>
        </p:nvPicPr>
        <p:blipFill>
          <a:blip r:embed="rId8" cstate="print">
            <a:lum bright="30000"/>
          </a:blip>
          <a:srcRect/>
          <a:stretch>
            <a:fillRect/>
          </a:stretch>
        </p:blipFill>
        <p:spPr bwMode="auto">
          <a:xfrm>
            <a:off x="3713390" y="5681238"/>
            <a:ext cx="963385" cy="957685"/>
          </a:xfrm>
          <a:prstGeom prst="rect">
            <a:avLst/>
          </a:prstGeom>
          <a:noFill/>
        </p:spPr>
      </p:pic>
      <p:pic>
        <p:nvPicPr>
          <p:cNvPr id="5128" name="Picture 8" descr="C:\Users\bigmac\AppData\Local\Microsoft\Windows\INetCache\IE\TMLKIEJ4\Flickr_-_Government_Press_Office_(GPO)_-_THE_NOBEL_PEACE_PRIZE_LAUREATES_FOR_1994_IN_OSLO[1].jpg"/>
          <p:cNvPicPr>
            <a:picLocks noChangeAspect="1" noChangeArrowheads="1"/>
          </p:cNvPicPr>
          <p:nvPr/>
        </p:nvPicPr>
        <p:blipFill>
          <a:blip r:embed="rId9" cstate="print">
            <a:lum bright="20000"/>
          </a:blip>
          <a:srcRect/>
          <a:stretch>
            <a:fillRect/>
          </a:stretch>
        </p:blipFill>
        <p:spPr bwMode="auto">
          <a:xfrm>
            <a:off x="2400300" y="5819775"/>
            <a:ext cx="1171575" cy="781050"/>
          </a:xfrm>
          <a:prstGeom prst="rect">
            <a:avLst/>
          </a:prstGeom>
          <a:noFill/>
        </p:spPr>
      </p:pic>
      <p:pic>
        <p:nvPicPr>
          <p:cNvPr id="5129" name="Picture 9" descr="C:\Users\bigmac\AppData\Local\Microsoft\Windows\INetCache\IE\I9FCCM8B\Peace_dove.svg[1].png"/>
          <p:cNvPicPr>
            <a:picLocks noChangeAspect="1" noChangeArrowheads="1"/>
          </p:cNvPicPr>
          <p:nvPr/>
        </p:nvPicPr>
        <p:blipFill>
          <a:blip r:embed="rId10" cstate="print"/>
          <a:srcRect/>
          <a:stretch>
            <a:fillRect/>
          </a:stretch>
        </p:blipFill>
        <p:spPr bwMode="auto">
          <a:xfrm>
            <a:off x="598131" y="4905374"/>
            <a:ext cx="1658581" cy="1704975"/>
          </a:xfrm>
          <a:prstGeom prst="rect">
            <a:avLst/>
          </a:prstGeom>
          <a:noFill/>
        </p:spPr>
      </p:pic>
      <p:sp>
        <p:nvSpPr>
          <p:cNvPr id="5124" name="Rectangle 4"/>
          <p:cNvSpPr>
            <a:spLocks noChangeArrowheads="1"/>
          </p:cNvSpPr>
          <p:nvPr/>
        </p:nvSpPr>
        <p:spPr bwMode="auto">
          <a:xfrm>
            <a:off x="171449" y="184934"/>
            <a:ext cx="4676775"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If you're not familiar with the work of Steven Wright, he's the famous Erudite scientist who once said: "I woke up one morning, and all of my stuff had been stolen and replaced by exact duplicates."</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His mind sees things differently than most of us do. Here are some of his gems-:-</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1 - Borrow money from pessimists -- they don't expect it back.</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2 - 99% of lawyers give the rest a bad name.</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3 - 827% of all statistics are made up on the spot.</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4 - A clear conscience is usually the sign of a bad memory.</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5 - The early bird may get the worm, but the second mouse gets the cheese.</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6 - OK, so what's the speed of dark?</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7 - How do you tell when you're out of invisible ink?</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8 - If everything seems to be going well, you have obviously overlooked something.</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9 - When everything is coming your way, you're in the wrong lane.</a:t>
            </a:r>
            <a:r>
              <a:rPr kumimoji="0" lang="en-GB" sz="1100" b="0" i="0" u="none" strike="noStrike" cap="none" normalizeH="0" baseline="0" dirty="0">
                <a:ln>
                  <a:noFill/>
                </a:ln>
                <a:solidFill>
                  <a:srgbClr val="050505"/>
                </a:solidFill>
                <a:effectLst/>
                <a:latin typeface="Calibri"/>
                <a:ea typeface="Times New Roman" pitchFamily="18" charset="0"/>
                <a:cs typeface="Arial" pitchFamily="34" charset="0"/>
              </a:rPr>
              <a:t> </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10 - Hard work pays off in the future; laziness pays off now.</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11 - I intend to live forever... So far, so good.</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12 - If Barbie is so popular, why do you have to buy her friends?</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13 - Eagles may soar, but weasels don't get sucked into jet engines.</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14 - What happens if you get scared half to death twice?</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15 - My mechanic told me, "I couldn't repair your brakes, so I made your horn louder."</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16 - Why do psychics have to ask you for your name?</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17 - If at first you don't succeed, destroy all evidence that you tried.</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18</a:t>
            </a:r>
            <a:r>
              <a:rPr kumimoji="0" lang="en-GB" sz="11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 A conclusion is the place where you got tired of thinking.</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19 - Experience is something you don't get until just after you need it.</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20 - The hardness of the butter is proportional to the softness of the bread.</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21 - The colder the x-ray table, the more of your body is required to be on it.</a:t>
            </a:r>
            <a:b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22 - Everyone has a photographic memory; some just don't have film.</a:t>
            </a:r>
            <a:r>
              <a:rPr kumimoji="0" lang="en-GB" sz="1100" b="0" i="0" u="none" strike="noStrike" cap="none" normalizeH="0" baseline="0" dirty="0">
                <a:ln>
                  <a:noFill/>
                </a:ln>
                <a:solidFill>
                  <a:srgbClr val="050505"/>
                </a:solidFill>
                <a:effectLst/>
                <a:latin typeface="Calibri"/>
                <a:ea typeface="Times New Roman" pitchFamily="18" charset="0"/>
                <a:cs typeface="Arial" pitchFamily="34" charset="0"/>
              </a:rPr>
              <a:t> </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And the all-time favourite -</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050505"/>
                </a:solidFill>
                <a:effectLst/>
                <a:latin typeface="Arial" pitchFamily="34" charset="0"/>
                <a:ea typeface="Times New Roman" pitchFamily="18" charset="0"/>
                <a:cs typeface="Arial" pitchFamily="34" charset="0"/>
              </a:rPr>
              <a:t>24 -I'd kill for a Nobel Peace Prize.</a:t>
            </a:r>
            <a:endParaRPr kumimoji="0" lang="en-GB" sz="1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909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pic>
        <p:nvPicPr>
          <p:cNvPr id="14" name="Picture 3" descr="C:\Users\bigmac\AppData\Local\Microsoft\Windows\INetCache\IE\I9FCCM8B\rotary_sign_default[1].png"/>
          <p:cNvPicPr>
            <a:picLocks noChangeAspect="1" noChangeArrowheads="1"/>
          </p:cNvPicPr>
          <p:nvPr/>
        </p:nvPicPr>
        <p:blipFill>
          <a:blip r:embed="rId5" cstate="print"/>
          <a:srcRect/>
          <a:stretch>
            <a:fillRect/>
          </a:stretch>
        </p:blipFill>
        <p:spPr bwMode="auto">
          <a:xfrm>
            <a:off x="9191626" y="180974"/>
            <a:ext cx="457200" cy="457200"/>
          </a:xfrm>
          <a:prstGeom prst="rect">
            <a:avLst/>
          </a:prstGeom>
          <a:noFill/>
        </p:spPr>
      </p:pic>
      <p:sp>
        <p:nvSpPr>
          <p:cNvPr id="3073" name="Rectangle 1"/>
          <p:cNvSpPr>
            <a:spLocks noChangeArrowheads="1"/>
          </p:cNvSpPr>
          <p:nvPr/>
        </p:nvSpPr>
        <p:spPr bwMode="auto">
          <a:xfrm>
            <a:off x="219075" y="194637"/>
            <a:ext cx="4562476" cy="6663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Portland Rotary Club helped steward the 2021 b-side festival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Rocca</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Holly-</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Nambi</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Director of b-side and the b-side team would like to thank to thank Portland Rotary Club for marshalling the Portland Community Parade this year.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Rocca</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will be speaking to the Club in November and would like to have more Rotary and b-side collaborations in the future. </a:t>
            </a: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One of the fun aspects of being President is to represent Rotary in various settings, and Celia asked me to do the opening b-side tour on her behalf. We were taken on a tour of several b-side art installations, ending up with an outdoor film viewing of the 1963 Hammer horror “The Damned”, in the garden of Pennsylvania Castle. Wow!</a:t>
            </a: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The Rufus Castle Light Show: Of Sea and Stone </a:t>
            </a: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As part of this year’s b-side festival, The Portland Museum Trust applied for an Arts Council grant to fund a project re-telling the story of Church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Ope</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Cove. We set-up a group of volunteers to research the stories, the myths and legends of the area around the Museum and this research was then used by Dan Shorten of the Guild Hall Live Events team. He created an amazing music and light show, beamed onto the cliff face and side of Rufus Castle. </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Gill Sans MT" pitchFamily="34" charset="0"/>
              <a:ea typeface="Gill Sans MT"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The images were sharp, detailed and very colourful; it was awe inspiring and very similar to a fireworks display, but all done through an animated digital film projection. Set within the context of the location, it was a magical night-time ten-minute experience</a:t>
            </a:r>
            <a:r>
              <a:rPr kumimoji="0" lang="en-GB" sz="16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giving a real sense of the geography and history of the place. The audience gathered to watch the show on the ammonite platform, at the head of the Church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Ope</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steps.</a:t>
            </a: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A smaller version of the lightshow was also made available in the Museum.  It is beamed onto the ceiling and walls of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Avice’s</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Cottage, one of the galleries inside the Museum.</a:t>
            </a: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16"/>
          <p:cNvSpPr/>
          <p:nvPr/>
        </p:nvSpPr>
        <p:spPr>
          <a:xfrm>
            <a:off x="5105399" y="159217"/>
            <a:ext cx="4600576" cy="6740307"/>
          </a:xfrm>
          <a:prstGeom prst="rect">
            <a:avLst/>
          </a:prstGeom>
        </p:spPr>
        <p:txBody>
          <a:bodyPr wrap="square">
            <a:spAutoFit/>
          </a:bodyPr>
          <a:lstStyle/>
          <a:p>
            <a:r>
              <a:rPr lang="en-GB" sz="1200" b="1" dirty="0">
                <a:solidFill>
                  <a:schemeClr val="accent1">
                    <a:lumMod val="75000"/>
                  </a:schemeClr>
                </a:solidFill>
              </a:rPr>
              <a:t>1 . HOW DO YOU DECIDE WHO TO MARRY? (written by kids)</a:t>
            </a:r>
            <a:br>
              <a:rPr lang="en-GB" sz="1200" dirty="0"/>
            </a:br>
            <a:br>
              <a:rPr lang="en-GB" sz="1200" dirty="0"/>
            </a:br>
            <a:r>
              <a:rPr lang="en-GB" sz="1200" dirty="0"/>
              <a:t>You got to find somebody who likes the same stuff. Like, if you</a:t>
            </a:r>
            <a:br>
              <a:rPr lang="en-GB" sz="1200" dirty="0"/>
            </a:br>
            <a:r>
              <a:rPr lang="en-GB" sz="1200" dirty="0"/>
              <a:t>like sports, she should like it that you like sports, and she should</a:t>
            </a:r>
            <a:br>
              <a:rPr lang="en-GB" sz="1200" dirty="0"/>
            </a:br>
            <a:r>
              <a:rPr lang="en-GB" sz="1200" dirty="0"/>
              <a:t>keep the chips and dip coming. -- Alan, age 10</a:t>
            </a:r>
            <a:br>
              <a:rPr lang="en-GB" sz="1200" dirty="0"/>
            </a:br>
            <a:br>
              <a:rPr lang="en-GB" sz="1200" dirty="0"/>
            </a:br>
            <a:r>
              <a:rPr lang="en-GB" sz="1200" dirty="0"/>
              <a:t>No person really decides before they grow up who they're going to</a:t>
            </a:r>
            <a:br>
              <a:rPr lang="en-GB" sz="1200" dirty="0"/>
            </a:br>
            <a:r>
              <a:rPr lang="en-GB" sz="1200" dirty="0"/>
              <a:t>marry. God decides it all way before, and you get to find out later</a:t>
            </a:r>
            <a:br>
              <a:rPr lang="en-GB" sz="1200" dirty="0"/>
            </a:br>
            <a:r>
              <a:rPr lang="en-GB" sz="1200" dirty="0"/>
              <a:t>who you're stuck with. -- Kristen, age 10</a:t>
            </a:r>
            <a:br>
              <a:rPr lang="en-GB" sz="1200" dirty="0"/>
            </a:br>
            <a:br>
              <a:rPr lang="en-GB" sz="1200" dirty="0"/>
            </a:br>
            <a:r>
              <a:rPr lang="en-GB" sz="1200" b="1" dirty="0">
                <a:solidFill>
                  <a:schemeClr val="accent1">
                    <a:lumMod val="75000"/>
                  </a:schemeClr>
                </a:solidFill>
              </a:rPr>
              <a:t>2. WHAT IS THE RIGHT AGE TO GET MARRIED?</a:t>
            </a:r>
            <a:br>
              <a:rPr lang="en-GB" sz="1200" b="1" dirty="0"/>
            </a:br>
            <a:br>
              <a:rPr lang="en-GB" sz="1200" dirty="0"/>
            </a:br>
            <a:r>
              <a:rPr lang="en-GB" sz="1200" dirty="0"/>
              <a:t>Twenty-three is the best age because you know the person FOREVER by</a:t>
            </a:r>
            <a:br>
              <a:rPr lang="en-GB" sz="1200" dirty="0"/>
            </a:br>
            <a:r>
              <a:rPr lang="en-GB" sz="1200" dirty="0"/>
              <a:t>then.. -- Camille, age 10</a:t>
            </a:r>
            <a:br>
              <a:rPr lang="en-GB" sz="1200" dirty="0"/>
            </a:br>
            <a:br>
              <a:rPr lang="en-GB" sz="1200" dirty="0">
                <a:solidFill>
                  <a:schemeClr val="accent1">
                    <a:lumMod val="75000"/>
                  </a:schemeClr>
                </a:solidFill>
              </a:rPr>
            </a:br>
            <a:r>
              <a:rPr lang="en-GB" sz="1200" b="1" dirty="0">
                <a:solidFill>
                  <a:schemeClr val="accent1">
                    <a:lumMod val="75000"/>
                  </a:schemeClr>
                </a:solidFill>
              </a:rPr>
              <a:t>3. HOW CAN A STRANGER TELL IF TWO PEOPLE ARE MARRIED?</a:t>
            </a:r>
            <a:br>
              <a:rPr lang="en-GB" sz="1200" b="1" dirty="0"/>
            </a:br>
            <a:br>
              <a:rPr lang="en-GB" sz="1200" dirty="0"/>
            </a:br>
            <a:r>
              <a:rPr lang="en-GB" sz="1200" dirty="0"/>
              <a:t>You might have to guess, based on whether they seem to be yelling at</a:t>
            </a:r>
            <a:br>
              <a:rPr lang="en-GB" sz="1200" dirty="0"/>
            </a:br>
            <a:r>
              <a:rPr lang="en-GB" sz="1200" dirty="0"/>
              <a:t>the same kids. -- Derrick, age 8</a:t>
            </a:r>
            <a:br>
              <a:rPr lang="en-GB" sz="1200" dirty="0"/>
            </a:br>
            <a:br>
              <a:rPr lang="en-GB" sz="1200" dirty="0">
                <a:solidFill>
                  <a:schemeClr val="accent1">
                    <a:lumMod val="75000"/>
                  </a:schemeClr>
                </a:solidFill>
              </a:rPr>
            </a:br>
            <a:r>
              <a:rPr lang="en-GB" sz="1200" b="1" dirty="0">
                <a:solidFill>
                  <a:schemeClr val="accent1">
                    <a:lumMod val="75000"/>
                  </a:schemeClr>
                </a:solidFill>
              </a:rPr>
              <a:t>4. WHAT DO YOU THINK YOUR MOM AND DAD HAVE IN COMMON?</a:t>
            </a:r>
            <a:br>
              <a:rPr lang="en-GB" sz="1200" b="1" dirty="0"/>
            </a:br>
            <a:br>
              <a:rPr lang="en-GB" sz="1200" dirty="0"/>
            </a:br>
            <a:r>
              <a:rPr lang="en-GB" sz="1200" dirty="0"/>
              <a:t>Both don't want any more kids. -- Lori, age 8</a:t>
            </a:r>
            <a:br>
              <a:rPr lang="en-GB" sz="1200" dirty="0"/>
            </a:br>
            <a:br>
              <a:rPr lang="en-GB" sz="1200" dirty="0"/>
            </a:br>
            <a:r>
              <a:rPr lang="en-GB" sz="1200" b="1" dirty="0">
                <a:solidFill>
                  <a:schemeClr val="accent1">
                    <a:lumMod val="75000"/>
                  </a:schemeClr>
                </a:solidFill>
              </a:rPr>
              <a:t>5. WHAT DO MOST PEOPLE DO ON A DATE?</a:t>
            </a:r>
            <a:br>
              <a:rPr lang="en-GB" sz="1200" b="1" dirty="0"/>
            </a:br>
            <a:br>
              <a:rPr lang="en-GB" sz="1200" dirty="0"/>
            </a:br>
            <a:r>
              <a:rPr lang="en-GB" sz="1200" dirty="0"/>
              <a:t>Dates are for having fun, and people should use them to get to know</a:t>
            </a:r>
            <a:br>
              <a:rPr lang="en-GB" sz="1200" dirty="0"/>
            </a:br>
            <a:r>
              <a:rPr lang="en-GB" sz="1200" dirty="0"/>
              <a:t>each other. Even boys have something to say if you listen long enough.</a:t>
            </a:r>
            <a:br>
              <a:rPr lang="en-GB" sz="1200" dirty="0"/>
            </a:br>
            <a:r>
              <a:rPr lang="en-GB" sz="1200" dirty="0"/>
              <a:t>-- Lynnette, age 8 (isn't she a treasure?)</a:t>
            </a:r>
            <a:br>
              <a:rPr lang="en-GB" sz="1200" dirty="0"/>
            </a:br>
            <a:br>
              <a:rPr lang="en-GB" sz="1200" dirty="0"/>
            </a:br>
            <a:r>
              <a:rPr lang="en-GB" sz="1200" dirty="0"/>
              <a:t>On the first date, they just tell each other lies and that usually</a:t>
            </a:r>
            <a:br>
              <a:rPr lang="en-GB" sz="1200" dirty="0"/>
            </a:br>
            <a:r>
              <a:rPr lang="en-GB" sz="1200" dirty="0"/>
              <a:t>gets them interested enough to go for a second date. -- Martin, age</a:t>
            </a:r>
            <a:br>
              <a:rPr lang="en-GB" sz="1200" dirty="0"/>
            </a:br>
            <a:r>
              <a:rPr lang="en-GB" sz="1200" dirty="0"/>
              <a:t>10</a:t>
            </a:r>
            <a:br>
              <a:rPr lang="en-GB" sz="1200" dirty="0"/>
            </a:br>
            <a:br>
              <a:rPr lang="en-GB" sz="1200" dirty="0"/>
            </a:br>
            <a:endParaRPr lang="en-GB" sz="1200" dirty="0"/>
          </a:p>
        </p:txBody>
      </p:sp>
    </p:spTree>
    <p:extLst>
      <p:ext uri="{BB962C8B-B14F-4D97-AF65-F5344CB8AC3E}">
        <p14:creationId xmlns:p14="http://schemas.microsoft.com/office/powerpoint/2010/main" val="120909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12" name="Rectangle 11"/>
          <p:cNvSpPr/>
          <p:nvPr/>
        </p:nvSpPr>
        <p:spPr>
          <a:xfrm>
            <a:off x="5067300" y="198894"/>
            <a:ext cx="4619625" cy="3231654"/>
          </a:xfrm>
          <a:prstGeom prst="rect">
            <a:avLst/>
          </a:prstGeom>
        </p:spPr>
        <p:txBody>
          <a:bodyPr wrap="square">
            <a:spAutoFit/>
          </a:bodyPr>
          <a:lstStyle/>
          <a:p>
            <a:pPr lvl="0" eaLnBrk="0" fontAlgn="base" hangingPunct="0">
              <a:spcBef>
                <a:spcPct val="0"/>
              </a:spcBef>
              <a:spcAft>
                <a:spcPct val="0"/>
              </a:spcAft>
            </a:pPr>
            <a:r>
              <a:rPr lang="en-GB" sz="1200" dirty="0">
                <a:latin typeface="Gill Sans MT" pitchFamily="34" charset="0"/>
                <a:ea typeface="Gill Sans MT" pitchFamily="34" charset="0"/>
                <a:cs typeface="Times New Roman" pitchFamily="18" charset="0"/>
              </a:rPr>
              <a:t>The show told the story of Church </a:t>
            </a:r>
            <a:r>
              <a:rPr lang="en-GB" sz="1200" dirty="0" err="1">
                <a:latin typeface="Gill Sans MT" pitchFamily="34" charset="0"/>
                <a:ea typeface="Gill Sans MT" pitchFamily="34" charset="0"/>
                <a:cs typeface="Times New Roman" pitchFamily="18" charset="0"/>
              </a:rPr>
              <a:t>Ope</a:t>
            </a:r>
            <a:r>
              <a:rPr lang="en-GB" sz="1200" dirty="0">
                <a:latin typeface="Gill Sans MT" pitchFamily="34" charset="0"/>
                <a:ea typeface="Gill Sans MT" pitchFamily="34" charset="0"/>
                <a:cs typeface="Times New Roman" pitchFamily="18" charset="0"/>
              </a:rPr>
              <a:t> Cove, linked to objects displayed in the Museum. One of our most famous fossils, found in Albion Stone Quarry is the Jurassic turtle. And there it was, a huge, beautiful projection of it swimming in Jurassic Seas! Then Ammonites squirted along by jet propulsion, followed by huge rock falls and tectonic contortions, as the Island of Portland was created. Viking Long Ships sailed into the cove, shipwrecked sailors drowned, smugglers rolled barrels to </a:t>
            </a:r>
            <a:r>
              <a:rPr lang="en-GB" sz="1200" dirty="0" err="1">
                <a:latin typeface="Gill Sans MT" pitchFamily="34" charset="0"/>
                <a:ea typeface="Gill Sans MT" pitchFamily="34" charset="0"/>
                <a:cs typeface="Times New Roman" pitchFamily="18" charset="0"/>
              </a:rPr>
              <a:t>Tophill</a:t>
            </a:r>
            <a:r>
              <a:rPr lang="en-GB" sz="1200" dirty="0">
                <a:latin typeface="Gill Sans MT" pitchFamily="34" charset="0"/>
                <a:ea typeface="Gill Sans MT" pitchFamily="34" charset="0"/>
                <a:cs typeface="Times New Roman" pitchFamily="18" charset="0"/>
              </a:rPr>
              <a:t>, and Sir Christopher Wren’s St Paul’s Cathedral loomed tall as the quarrymen gave up their stone.</a:t>
            </a:r>
            <a:endParaRPr lang="en-GB" sz="1200" dirty="0">
              <a:latin typeface="Arial" pitchFamily="34" charset="0"/>
              <a:cs typeface="Arial" pitchFamily="34" charset="0"/>
            </a:endParaRPr>
          </a:p>
          <a:p>
            <a:pPr lvl="0" eaLnBrk="0" fontAlgn="base" hangingPunct="0">
              <a:spcBef>
                <a:spcPct val="0"/>
              </a:spcBef>
              <a:spcAft>
                <a:spcPct val="0"/>
              </a:spcAft>
            </a:pPr>
            <a:endParaRPr lang="en-GB" sz="1200" dirty="0">
              <a:latin typeface="Gill Sans MT" pitchFamily="34" charset="0"/>
              <a:ea typeface="Gill Sans MT" pitchFamily="34" charset="0"/>
              <a:cs typeface="Times New Roman" pitchFamily="18" charset="0"/>
            </a:endParaRPr>
          </a:p>
          <a:p>
            <a:pPr lvl="0" eaLnBrk="0" fontAlgn="base" hangingPunct="0">
              <a:spcBef>
                <a:spcPct val="0"/>
              </a:spcBef>
              <a:spcAft>
                <a:spcPct val="0"/>
              </a:spcAft>
            </a:pPr>
            <a:r>
              <a:rPr lang="en-GB" sz="1200" dirty="0">
                <a:latin typeface="Gill Sans MT" pitchFamily="34" charset="0"/>
                <a:ea typeface="Gill Sans MT" pitchFamily="34" charset="0"/>
                <a:cs typeface="Times New Roman" pitchFamily="18" charset="0"/>
              </a:rPr>
              <a:t>“Of Sea and Stone” was the title Dan </a:t>
            </a:r>
            <a:r>
              <a:rPr lang="en-GB" sz="1200" dirty="0" err="1">
                <a:latin typeface="Gill Sans MT" pitchFamily="34" charset="0"/>
                <a:ea typeface="Gill Sans MT" pitchFamily="34" charset="0"/>
                <a:cs typeface="Times New Roman" pitchFamily="18" charset="0"/>
              </a:rPr>
              <a:t>Shorton</a:t>
            </a:r>
            <a:r>
              <a:rPr lang="en-GB" sz="1200" dirty="0">
                <a:latin typeface="Gill Sans MT" pitchFamily="34" charset="0"/>
                <a:ea typeface="Gill Sans MT" pitchFamily="34" charset="0"/>
                <a:cs typeface="Times New Roman" pitchFamily="18" charset="0"/>
              </a:rPr>
              <a:t> gave his Rufus Castle sound and light show.  Dan won the contract by competing with over 50 candidates, his was the most visionary and exciting idea, with huge entertainment value. </a:t>
            </a:r>
            <a:endParaRPr lang="en-GB" sz="1200" dirty="0">
              <a:latin typeface="Arial" pitchFamily="34" charset="0"/>
              <a:cs typeface="Arial" pitchFamily="34" charset="0"/>
            </a:endParaRPr>
          </a:p>
          <a:p>
            <a:pPr lvl="0" eaLnBrk="0" fontAlgn="base" hangingPunct="0">
              <a:spcBef>
                <a:spcPct val="0"/>
              </a:spcBef>
              <a:spcAft>
                <a:spcPct val="0"/>
              </a:spcAft>
            </a:pPr>
            <a:endParaRPr lang="en-GB" sz="1200" dirty="0">
              <a:latin typeface="Gill Sans MT" pitchFamily="34" charset="0"/>
              <a:ea typeface="Gill Sans MT" pitchFamily="34" charset="0"/>
              <a:cs typeface="Times New Roman" pitchFamily="18" charset="0"/>
            </a:endParaRPr>
          </a:p>
          <a:p>
            <a:pPr lvl="0" eaLnBrk="0" fontAlgn="base" hangingPunct="0">
              <a:spcBef>
                <a:spcPct val="0"/>
              </a:spcBef>
              <a:spcAft>
                <a:spcPct val="0"/>
              </a:spcAft>
            </a:pPr>
            <a:r>
              <a:rPr lang="en-GB" sz="1200" dirty="0">
                <a:latin typeface="Gill Sans MT" pitchFamily="34" charset="0"/>
                <a:ea typeface="Gill Sans MT" pitchFamily="34" charset="0"/>
                <a:cs typeface="Times New Roman" pitchFamily="18" charset="0"/>
              </a:rPr>
              <a:t>Elizabeth</a:t>
            </a:r>
            <a:endParaRPr lang="en-GB" sz="1200" dirty="0">
              <a:latin typeface="Arial" pitchFamily="34" charset="0"/>
              <a:cs typeface="Arial" pitchFamily="34" charset="0"/>
            </a:endParaRPr>
          </a:p>
          <a:p>
            <a:pPr lvl="0" eaLnBrk="0" fontAlgn="base" hangingPunct="0">
              <a:spcBef>
                <a:spcPct val="0"/>
              </a:spcBef>
              <a:spcAft>
                <a:spcPct val="0"/>
              </a:spcAft>
            </a:pPr>
            <a:r>
              <a:rPr lang="en-GB" sz="1200" dirty="0">
                <a:latin typeface="Gill Sans MT" pitchFamily="34" charset="0"/>
                <a:ea typeface="Gill Sans MT" pitchFamily="34" charset="0"/>
                <a:cs typeface="Times New Roman" pitchFamily="18" charset="0"/>
              </a:rPr>
              <a:t>Portland Museum Trustee</a:t>
            </a:r>
            <a:endParaRPr lang="en-GB" sz="1200" dirty="0"/>
          </a:p>
        </p:txBody>
      </p:sp>
      <p:sp>
        <p:nvSpPr>
          <p:cNvPr id="26628" name="AutoShape 4" descr="C:\Users\bigmac\Documents\Ian's Folder\Rotary\PORTHOLE\Edition 510\Sarah Jokes\IMG_367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6630" name="AutoShape 6" descr="C:\Users\bigmac\Documents\Ian's Folder\Rotary\PORTHOLE\Edition 510\Sarah Jokes\IMG_367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 name="TextBox 15"/>
          <p:cNvSpPr txBox="1"/>
          <p:nvPr/>
        </p:nvSpPr>
        <p:spPr>
          <a:xfrm>
            <a:off x="5381625" y="3429000"/>
            <a:ext cx="3695700" cy="923330"/>
          </a:xfrm>
          <a:prstGeom prst="rect">
            <a:avLst/>
          </a:prstGeom>
          <a:noFill/>
          <a:ln w="28575">
            <a:solidFill>
              <a:schemeClr val="accent2">
                <a:lumMod val="50000"/>
              </a:schemeClr>
            </a:solidFill>
          </a:ln>
        </p:spPr>
        <p:txBody>
          <a:bodyPr wrap="square" rtlCol="0">
            <a:spAutoFit/>
          </a:bodyPr>
          <a:lstStyle/>
          <a:p>
            <a:r>
              <a:rPr lang="en-GB" dirty="0"/>
              <a:t>Two things to make your day better:</a:t>
            </a:r>
          </a:p>
          <a:p>
            <a:r>
              <a:rPr lang="en-GB" dirty="0"/>
              <a:t>1 – Do not watch the news</a:t>
            </a:r>
          </a:p>
          <a:p>
            <a:r>
              <a:rPr lang="en-GB" dirty="0"/>
              <a:t>2 – Stay off the bathroom scales</a:t>
            </a:r>
          </a:p>
        </p:txBody>
      </p:sp>
      <p:sp>
        <p:nvSpPr>
          <p:cNvPr id="26631" name="Rectangle 7"/>
          <p:cNvSpPr>
            <a:spLocks noChangeArrowheads="1"/>
          </p:cNvSpPr>
          <p:nvPr/>
        </p:nvSpPr>
        <p:spPr bwMode="auto">
          <a:xfrm>
            <a:off x="5095875" y="4458266"/>
            <a:ext cx="4457700" cy="2246769"/>
          </a:xfrm>
          <a:prstGeom prst="rect">
            <a:avLst/>
          </a:prstGeom>
          <a:noFill/>
          <a:ln w="28575">
            <a:solidFill>
              <a:srgbClr val="FFC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Arial" pitchFamily="34" charset="0"/>
                <a:ea typeface="Times New Roman" pitchFamily="18" charset="0"/>
                <a:cs typeface="Arial" pitchFamily="34" charset="0"/>
              </a:rPr>
              <a:t>A man gets up from his hospital bed and walks out the hospital front</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Arial" pitchFamily="34" charset="0"/>
                <a:ea typeface="Times New Roman" pitchFamily="18" charset="0"/>
                <a:cs typeface="Arial" pitchFamily="34" charset="0"/>
              </a:rPr>
              <a:t>door, pulling his drip along, still in his gown.</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Calibri"/>
                <a:ea typeface="Times New Roman" pitchFamily="18" charset="0"/>
                <a:cs typeface="Arial" pitchFamily="34" charset="0"/>
              </a:rPr>
              <a:t> </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Arial" pitchFamily="34" charset="0"/>
                <a:ea typeface="Times New Roman" pitchFamily="18" charset="0"/>
                <a:cs typeface="Arial" pitchFamily="34" charset="0"/>
              </a:rPr>
              <a:t>He walks into the pub opposite and says to the barman, "I'll have a</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Arial" pitchFamily="34" charset="0"/>
                <a:ea typeface="Times New Roman" pitchFamily="18" charset="0"/>
                <a:cs typeface="Arial" pitchFamily="34" charset="0"/>
              </a:rPr>
              <a:t>double whisky please."</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Calibri"/>
                <a:ea typeface="Times New Roman" pitchFamily="18" charset="0"/>
                <a:cs typeface="Arial" pitchFamily="34" charset="0"/>
              </a:rPr>
              <a:t> </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Arial" pitchFamily="34" charset="0"/>
                <a:ea typeface="Times New Roman" pitchFamily="18" charset="0"/>
                <a:cs typeface="Arial" pitchFamily="34" charset="0"/>
              </a:rPr>
              <a:t>The barman gives it to him. The man knocks back the whisky in one go and</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Arial" pitchFamily="34" charset="0"/>
                <a:ea typeface="Times New Roman" pitchFamily="18" charset="0"/>
                <a:cs typeface="Arial" pitchFamily="34" charset="0"/>
              </a:rPr>
              <a:t>says to the barman, "Of course, I shouldn't be having this with what</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Arial" pitchFamily="34" charset="0"/>
                <a:ea typeface="Times New Roman" pitchFamily="18" charset="0"/>
                <a:cs typeface="Arial" pitchFamily="34" charset="0"/>
              </a:rPr>
              <a:t>I've got.</a:t>
            </a:r>
            <a:r>
              <a:rPr kumimoji="0" lang="en-GB" sz="1000" b="1" i="0" u="none" strike="noStrike" cap="none" normalizeH="0" baseline="0" dirty="0">
                <a:ln>
                  <a:noFill/>
                </a:ln>
                <a:solidFill>
                  <a:srgbClr val="000000"/>
                </a:solidFill>
                <a:effectLst/>
                <a:latin typeface="Calibri"/>
                <a:ea typeface="Times New Roman" pitchFamily="18" charset="0"/>
                <a:cs typeface="Arial" pitchFamily="34" charset="0"/>
              </a:rPr>
              <a:t>”</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Calibri"/>
                <a:ea typeface="Times New Roman" pitchFamily="18" charset="0"/>
                <a:cs typeface="Arial" pitchFamily="34" charset="0"/>
              </a:rPr>
              <a:t> </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Arial" pitchFamily="34" charset="0"/>
                <a:ea typeface="Times New Roman" pitchFamily="18" charset="0"/>
                <a:cs typeface="Arial" pitchFamily="34" charset="0"/>
              </a:rPr>
              <a:t>"What have you got?" says the concerned barman.?</a:t>
            </a:r>
            <a:br>
              <a:rPr kumimoji="0" lang="en-GB" sz="1000" b="1" i="0" u="none" strike="noStrike" cap="none" normalizeH="0" baseline="0" dirty="0">
                <a:ln>
                  <a:noFill/>
                </a:ln>
                <a:solidFill>
                  <a:srgbClr val="000000"/>
                </a:solidFill>
                <a:effectLst/>
                <a:latin typeface="Arial" pitchFamily="34" charset="0"/>
                <a:ea typeface="Times New Roman" pitchFamily="18" charset="0"/>
                <a:cs typeface="Arial" pitchFamily="34" charset="0"/>
              </a:rPr>
            </a:br>
            <a:br>
              <a:rPr kumimoji="0" lang="en-GB" sz="1000" b="1" i="0" u="none" strike="noStrike" cap="none" normalizeH="0" baseline="0" dirty="0">
                <a:ln>
                  <a:noFill/>
                </a:ln>
                <a:solidFill>
                  <a:srgbClr val="000000"/>
                </a:solidFill>
                <a:effectLst/>
                <a:latin typeface="Arial" pitchFamily="34" charset="0"/>
                <a:ea typeface="Times New Roman" pitchFamily="18" charset="0"/>
                <a:cs typeface="Arial" pitchFamily="34" charset="0"/>
              </a:rPr>
            </a:br>
            <a:r>
              <a:rPr kumimoji="0" lang="en-GB" sz="1000" b="1" i="0" u="none" strike="noStrike" cap="none" normalizeH="0" baseline="0" dirty="0">
                <a:ln>
                  <a:noFill/>
                </a:ln>
                <a:solidFill>
                  <a:srgbClr val="000000"/>
                </a:solidFill>
                <a:effectLst/>
                <a:latin typeface="Arial" pitchFamily="34" charset="0"/>
                <a:ea typeface="Times New Roman" pitchFamily="18" charset="0"/>
                <a:cs typeface="Arial" pitchFamily="34" charset="0"/>
              </a:rPr>
              <a:t>10p</a:t>
            </a:r>
            <a:endParaRPr kumimoji="0" lang="en-GB" sz="1800" b="1" i="0" u="none" strike="noStrike" cap="none" normalizeH="0" baseline="0" dirty="0">
              <a:ln>
                <a:noFill/>
              </a:ln>
              <a:solidFill>
                <a:schemeClr val="tx1"/>
              </a:solidFill>
              <a:effectLst/>
              <a:latin typeface="Arial" pitchFamily="34" charset="0"/>
              <a:cs typeface="Arial" pitchFamily="34" charset="0"/>
            </a:endParaRPr>
          </a:p>
        </p:txBody>
      </p:sp>
      <p:sp>
        <p:nvSpPr>
          <p:cNvPr id="26632" name="Rectangle 8"/>
          <p:cNvSpPr>
            <a:spLocks noChangeArrowheads="1"/>
          </p:cNvSpPr>
          <p:nvPr/>
        </p:nvSpPr>
        <p:spPr bwMode="auto">
          <a:xfrm>
            <a:off x="200025" y="184532"/>
            <a:ext cx="4648200"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222222"/>
                </a:solidFill>
                <a:effectLst/>
                <a:latin typeface="Arial" pitchFamily="34" charset="0"/>
                <a:ea typeface="Times New Roman" pitchFamily="18" charset="0"/>
                <a:cs typeface="Arial" pitchFamily="34" charset="0"/>
              </a:rPr>
              <a:t>Question - why do we need new members?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are ALL getting older</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need new blood</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need new ideas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need more Father </a:t>
            </a:r>
            <a:r>
              <a:rPr kumimoji="0" lang="en-GB"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Christmasses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need more helpers for Table Top Sales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need more volunteers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need Committee members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need Committee Chairpersons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need future Presidents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need new friends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need to give others the opportunity of finding out if Rotary is for them.</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sng" strike="noStrike" cap="none" normalizeH="0" baseline="0" dirty="0">
                <a:ln>
                  <a:noFill/>
                </a:ln>
                <a:solidFill>
                  <a:srgbClr val="222222"/>
                </a:solidFill>
                <a:effectLst/>
                <a:latin typeface="Arial" pitchFamily="34" charset="0"/>
                <a:ea typeface="Times New Roman" pitchFamily="18" charset="0"/>
                <a:cs typeface="Arial" pitchFamily="34" charset="0"/>
              </a:rPr>
              <a:t>Remember</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Whenever new Rotarians are asked why they did not join Rotary earlier, the answer is almost always "Because nobody asked me!"</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sng" strike="noStrike" cap="none" normalizeH="0" baseline="0" dirty="0">
                <a:ln>
                  <a:noFill/>
                </a:ln>
                <a:solidFill>
                  <a:srgbClr val="222222"/>
                </a:solidFill>
                <a:effectLst/>
                <a:latin typeface="Arial" pitchFamily="34" charset="0"/>
                <a:ea typeface="Times New Roman" pitchFamily="18" charset="0"/>
                <a:cs typeface="Arial" pitchFamily="34" charset="0"/>
              </a:rPr>
              <a:t>Remember</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If nobody had asked you to join you would not be a Rotarian now.</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sng" strike="noStrike" cap="none" normalizeH="0" baseline="0" dirty="0">
                <a:ln>
                  <a:noFill/>
                </a:ln>
                <a:solidFill>
                  <a:srgbClr val="222222"/>
                </a:solidFill>
                <a:effectLst/>
                <a:latin typeface="Arial" pitchFamily="34" charset="0"/>
                <a:ea typeface="Times New Roman" pitchFamily="18" charset="0"/>
                <a:cs typeface="Arial" pitchFamily="34" charset="0"/>
              </a:rPr>
              <a:t>Remember</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 larger stronger club means more friends for us, and more people we can help.</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sng" strike="noStrike" cap="none" normalizeH="0" baseline="0" dirty="0">
                <a:ln>
                  <a:noFill/>
                </a:ln>
                <a:solidFill>
                  <a:srgbClr val="222222"/>
                </a:solidFill>
                <a:effectLst/>
                <a:latin typeface="Arial" pitchFamily="34" charset="0"/>
                <a:ea typeface="Times New Roman" pitchFamily="18" charset="0"/>
                <a:cs typeface="Arial" pitchFamily="34" charset="0"/>
              </a:rPr>
              <a:t>Remember</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To ask someone else to join.</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sng" strike="noStrike" cap="none" normalizeH="0" baseline="0" dirty="0">
                <a:ln>
                  <a:noFill/>
                </a:ln>
                <a:solidFill>
                  <a:srgbClr val="222222"/>
                </a:solidFill>
                <a:effectLst/>
                <a:latin typeface="Arial" pitchFamily="34" charset="0"/>
                <a:ea typeface="Times New Roman" pitchFamily="18" charset="0"/>
                <a:cs typeface="Arial" pitchFamily="34" charset="0"/>
              </a:rPr>
              <a:t>Remember</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If they try it and do not like it that is fine. At least they have had the opportunity to experience what Rotary means.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sng" strike="noStrike" cap="none" normalizeH="0" baseline="0" dirty="0">
                <a:ln>
                  <a:noFill/>
                </a:ln>
                <a:solidFill>
                  <a:srgbClr val="222222"/>
                </a:solidFill>
                <a:effectLst/>
                <a:latin typeface="Arial" pitchFamily="34" charset="0"/>
                <a:ea typeface="Times New Roman" pitchFamily="18" charset="0"/>
                <a:cs typeface="Arial" pitchFamily="34" charset="0"/>
              </a:rPr>
              <a:t>Remember</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If you do not ask them, they will never know if they would enjoy Rotary.</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sng" strike="noStrike" cap="none" normalizeH="0" baseline="0" dirty="0">
                <a:ln>
                  <a:noFill/>
                </a:ln>
                <a:solidFill>
                  <a:srgbClr val="222222"/>
                </a:solidFill>
                <a:effectLst/>
                <a:latin typeface="Arial" pitchFamily="34" charset="0"/>
                <a:ea typeface="Times New Roman" pitchFamily="18" charset="0"/>
                <a:cs typeface="Arial" pitchFamily="34" charset="0"/>
              </a:rPr>
              <a:t>It is very simple</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Ask Someone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KBJ</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909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16" name="Rectangle 15"/>
          <p:cNvSpPr/>
          <p:nvPr/>
        </p:nvSpPr>
        <p:spPr>
          <a:xfrm>
            <a:off x="161925" y="184458"/>
            <a:ext cx="4657725" cy="6555641"/>
          </a:xfrm>
          <a:prstGeom prst="rect">
            <a:avLst/>
          </a:prstGeom>
        </p:spPr>
        <p:txBody>
          <a:bodyPr wrap="square">
            <a:spAutoFit/>
          </a:bodyPr>
          <a:lstStyle/>
          <a:p>
            <a:r>
              <a:rPr lang="en-GB" sz="1200" b="1" u="sng" dirty="0"/>
              <a:t>CADRE</a:t>
            </a:r>
            <a:br>
              <a:rPr lang="en-GB" sz="1200" b="1" u="sng" dirty="0"/>
            </a:br>
            <a:r>
              <a:rPr lang="en-GB" sz="1200" dirty="0"/>
              <a:t>What exactly is the Cadre?.</a:t>
            </a:r>
            <a:br>
              <a:rPr lang="en-GB" sz="1200" dirty="0"/>
            </a:br>
            <a:r>
              <a:rPr lang="en-GB" sz="1200" dirty="0"/>
              <a:t>This was the question that President Elizabeth asked</a:t>
            </a:r>
            <a:r>
              <a:rPr lang="en-GB" sz="1200" b="1" u="sng" dirty="0"/>
              <a:t> </a:t>
            </a:r>
            <a:r>
              <a:rPr lang="en-GB" sz="1200" dirty="0"/>
              <a:t>Mark after he had given his very, very good resume of Global Awards last evening</a:t>
            </a:r>
            <a:r>
              <a:rPr lang="en-GB" sz="1200" b="1" u="sng" dirty="0"/>
              <a:t>.</a:t>
            </a:r>
            <a:br>
              <a:rPr lang="en-GB" sz="1200" b="1" u="sng" dirty="0"/>
            </a:br>
            <a:r>
              <a:rPr lang="en-GB" sz="1200" dirty="0"/>
              <a:t>As almost half the club members were not present to hear Mark's exposé</a:t>
            </a:r>
            <a:r>
              <a:rPr lang="en-GB" sz="1200" b="1" u="sng" dirty="0"/>
              <a:t>,</a:t>
            </a:r>
            <a:r>
              <a:rPr lang="en-GB" sz="1200" dirty="0"/>
              <a:t> I thought that a short explanation might help those who missed it to better understand how our money is spent.</a:t>
            </a:r>
            <a:br>
              <a:rPr lang="en-GB" sz="1200" b="1" u="sng" dirty="0"/>
            </a:br>
            <a:r>
              <a:rPr lang="en-GB" sz="1200" dirty="0"/>
              <a:t>If a Foundation Grant is for, say, $1000, to send someone abroad at a cost of, perhaps $500 just to check that project is ridiculous, but when perhaps a million dollars of our - yours and mine - money is involved we need to ensure that that money is not being wasted.</a:t>
            </a:r>
            <a:br>
              <a:rPr lang="en-GB" sz="1200" dirty="0"/>
            </a:br>
            <a:r>
              <a:rPr lang="en-GB" sz="1200" dirty="0"/>
              <a:t>Hence the Cadre.</a:t>
            </a:r>
            <a:br>
              <a:rPr lang="en-GB" sz="1200" dirty="0"/>
            </a:br>
            <a:r>
              <a:rPr lang="en-GB" sz="1200" dirty="0"/>
              <a:t>The Cadre is a body of Rotary Volunteers each of whom has, perhaps some knowledge of one or more of the seven Areas of Focus for Foundation Grants</a:t>
            </a:r>
            <a:br>
              <a:rPr lang="en-GB" sz="1200" dirty="0"/>
            </a:br>
            <a:r>
              <a:rPr lang="en-GB" sz="1200" dirty="0"/>
              <a:t>1. Peace and conflict prevention/resolution</a:t>
            </a:r>
            <a:br>
              <a:rPr lang="en-GB" sz="1200" dirty="0"/>
            </a:br>
            <a:r>
              <a:rPr lang="en-GB" sz="1200" dirty="0"/>
              <a:t>2. Disease prevention and treatment</a:t>
            </a:r>
            <a:br>
              <a:rPr lang="en-GB" sz="1200" dirty="0"/>
            </a:br>
            <a:r>
              <a:rPr lang="en-GB" sz="1200" dirty="0"/>
              <a:t>3. Water and sanitation</a:t>
            </a:r>
            <a:br>
              <a:rPr lang="en-GB" sz="1200" dirty="0"/>
            </a:br>
            <a:r>
              <a:rPr lang="en-GB" sz="1200" dirty="0"/>
              <a:t>4. Maternal and child health</a:t>
            </a:r>
            <a:br>
              <a:rPr lang="en-GB" sz="1200" dirty="0"/>
            </a:br>
            <a:r>
              <a:rPr lang="en-GB" sz="1200" dirty="0"/>
              <a:t>5. Basic education and literacy</a:t>
            </a:r>
            <a:br>
              <a:rPr lang="en-GB" sz="1200" dirty="0"/>
            </a:br>
            <a:r>
              <a:rPr lang="en-GB" sz="1200" dirty="0"/>
              <a:t>6. Economic and community development</a:t>
            </a:r>
            <a:br>
              <a:rPr lang="en-GB" sz="1200" dirty="0"/>
            </a:br>
            <a:r>
              <a:rPr lang="en-GB" sz="1200" dirty="0"/>
              <a:t>7. Supporting the Environment</a:t>
            </a:r>
            <a:br>
              <a:rPr lang="en-GB" sz="1200" dirty="0"/>
            </a:br>
            <a:r>
              <a:rPr lang="en-GB" sz="1200" dirty="0"/>
              <a:t>Mark and I have both volunteered to work under the second and fourth areas for obvious (I hope) reasons.</a:t>
            </a:r>
            <a:br>
              <a:rPr lang="en-GB" sz="1200" dirty="0"/>
            </a:br>
            <a:r>
              <a:rPr lang="en-GB" sz="1200" dirty="0"/>
              <a:t>Before a project is allowed to go ahead, that project is vetted and assessed by the Foundation staff in Evanston.</a:t>
            </a:r>
            <a:br>
              <a:rPr lang="en-GB" sz="1200" dirty="0"/>
            </a:br>
            <a:r>
              <a:rPr lang="en-GB" sz="1200" dirty="0"/>
              <a:t>With bigger grants, often a member of the Cadre is asked to help at one, or more, of four stages.</a:t>
            </a:r>
            <a:br>
              <a:rPr lang="en-GB" sz="1200" dirty="0"/>
            </a:br>
            <a:r>
              <a:rPr lang="en-GB" sz="1200" dirty="0"/>
              <a:t>1. To read all the paperwork (at home) and give an opinion as to whether the project is in fact viable in the first place, whether there is a need for it, to see if it is well thought out, and has Rotary and Community involvement.</a:t>
            </a:r>
            <a:br>
              <a:rPr lang="en-GB" sz="1200" dirty="0"/>
            </a:br>
            <a:r>
              <a:rPr lang="en-GB" sz="1200" dirty="0"/>
              <a:t>2. To travel to the site of the project for 2-3 days, interview the Rotarians involved, talk to the people who will benefit, talk to cooperating organisations, and ask a lot of questions.</a:t>
            </a:r>
          </a:p>
        </p:txBody>
      </p:sp>
      <p:sp>
        <p:nvSpPr>
          <p:cNvPr id="18" name="Rectangle 17"/>
          <p:cNvSpPr/>
          <p:nvPr/>
        </p:nvSpPr>
        <p:spPr>
          <a:xfrm>
            <a:off x="5133975" y="189607"/>
            <a:ext cx="4476750" cy="6001643"/>
          </a:xfrm>
          <a:prstGeom prst="rect">
            <a:avLst/>
          </a:prstGeom>
        </p:spPr>
        <p:txBody>
          <a:bodyPr wrap="square">
            <a:spAutoFit/>
          </a:bodyPr>
          <a:lstStyle/>
          <a:p>
            <a:r>
              <a:rPr lang="en-GB" sz="1200" dirty="0"/>
              <a:t>3. To travel to the project site for 2-3 days during the project to ensure that the project is running to time, and according to plan, and, if needed, to answer questions or help with problems.</a:t>
            </a:r>
            <a:br>
              <a:rPr lang="en-GB" sz="1200" dirty="0"/>
            </a:br>
            <a:r>
              <a:rPr lang="en-GB" sz="1200" dirty="0"/>
              <a:t>4. After the project is completed, to ensure that the project was completed as planned and on time, that the money was spent according to plan, that a proper financial report is available, and to report on whether targets have been reached.</a:t>
            </a:r>
            <a:br>
              <a:rPr lang="en-GB" sz="1200" dirty="0"/>
            </a:br>
            <a:r>
              <a:rPr lang="en-GB" sz="1200" dirty="0"/>
              <a:t>Perhaps in another edition of Porthole I will give details of projects with which I have been associated, but all sorts of problems can arise, fortunately very rarely - misuse of monies, lack of support from the local Rotarians or other organisations, failed targets, missed deadlines, or even that the project does not exist!!  That has happened.  The Cadre member can help in many ways.</a:t>
            </a:r>
            <a:br>
              <a:rPr lang="en-GB" sz="1200" dirty="0"/>
            </a:br>
            <a:r>
              <a:rPr lang="en-GB" sz="1200" dirty="0"/>
              <a:t>But it is not just medical volunteers who are wanted.  Engineers (building toilet blocks in schools), Administrators, financial experts (bankers or accountants), lawyers, town planners, teachers, or environmental "experts" can all be of use.</a:t>
            </a:r>
            <a:br>
              <a:rPr lang="en-GB" sz="1200" dirty="0"/>
            </a:br>
            <a:r>
              <a:rPr lang="en-GB" sz="1200" dirty="0"/>
              <a:t>Simply read about the Foundation Cadre on the website, decide if you can help in one or more of the Areas of Focus, and how, fill in the application form and wait for a message from Evanston asking you to go to - - - -wherever.</a:t>
            </a:r>
            <a:br>
              <a:rPr lang="en-GB" sz="1200" dirty="0"/>
            </a:br>
            <a:r>
              <a:rPr lang="en-GB" sz="1200" dirty="0"/>
              <a:t>Someone asked about the cost to the Rotarian - zero.</a:t>
            </a:r>
            <a:br>
              <a:rPr lang="en-GB" sz="1200" dirty="0"/>
            </a:br>
            <a:r>
              <a:rPr lang="en-GB" sz="1200" dirty="0"/>
              <a:t>Travelling is covered, as is a basic housing allowance.  You will not become a millionaire in 3 days, but you should not be out of pocket.</a:t>
            </a:r>
            <a:br>
              <a:rPr lang="en-GB" sz="1200" dirty="0"/>
            </a:br>
            <a:r>
              <a:rPr lang="en-GB" sz="1200" dirty="0"/>
              <a:t>The benefits - seeing the real world and learning about life, ensuring fair play, helping to make sure that our money is well and properly spent, helping whole communities to gain from projects that would not be possible without our/your help, and, above all, getting the feeling that you have done something useful to help humanity.   Interested?</a:t>
            </a:r>
            <a:br>
              <a:rPr lang="en-GB" sz="1200" dirty="0"/>
            </a:br>
            <a:r>
              <a:rPr lang="en-GB" sz="1200" dirty="0"/>
              <a:t>Thanks you Mark for inspiring us and for whetting our appetites.</a:t>
            </a:r>
            <a:br>
              <a:rPr lang="en-GB" sz="1200" dirty="0"/>
            </a:br>
            <a:endParaRPr lang="en-GB" sz="1200" dirty="0"/>
          </a:p>
        </p:txBody>
      </p:sp>
      <p:pic>
        <p:nvPicPr>
          <p:cNvPr id="28675" name="Picture 3" descr="C:\Users\bigmac\AppData\Local\Microsoft\Windows\INetCache\IE\I9FCCM8B\7187190855_a50e94ba18_b[1].jpg"/>
          <p:cNvPicPr>
            <a:picLocks noChangeAspect="1" noChangeArrowheads="1"/>
          </p:cNvPicPr>
          <p:nvPr/>
        </p:nvPicPr>
        <p:blipFill>
          <a:blip r:embed="rId5" cstate="print"/>
          <a:srcRect/>
          <a:stretch>
            <a:fillRect/>
          </a:stretch>
        </p:blipFill>
        <p:spPr bwMode="auto">
          <a:xfrm>
            <a:off x="6038851" y="5924549"/>
            <a:ext cx="704849" cy="704849"/>
          </a:xfrm>
          <a:prstGeom prst="rect">
            <a:avLst/>
          </a:prstGeom>
          <a:noFill/>
        </p:spPr>
      </p:pic>
      <p:pic>
        <p:nvPicPr>
          <p:cNvPr id="28676" name="Picture 4" descr="C:\Users\bigmac\AppData\Local\Microsoft\Windows\INetCache\IE\I9FCCM8B\Rotary_International_Logo.svg[1].png"/>
          <p:cNvPicPr>
            <a:picLocks noChangeAspect="1" noChangeArrowheads="1"/>
          </p:cNvPicPr>
          <p:nvPr/>
        </p:nvPicPr>
        <p:blipFill>
          <a:blip r:embed="rId6" cstate="print"/>
          <a:srcRect/>
          <a:stretch>
            <a:fillRect/>
          </a:stretch>
        </p:blipFill>
        <p:spPr bwMode="auto">
          <a:xfrm>
            <a:off x="7077075" y="5921043"/>
            <a:ext cx="1962150" cy="741694"/>
          </a:xfrm>
          <a:prstGeom prst="rect">
            <a:avLst/>
          </a:prstGeom>
          <a:noFill/>
        </p:spPr>
      </p:pic>
    </p:spTree>
    <p:extLst>
      <p:ext uri="{BB962C8B-B14F-4D97-AF65-F5344CB8AC3E}">
        <p14:creationId xmlns:p14="http://schemas.microsoft.com/office/powerpoint/2010/main" val="12090950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12396</TotalTime>
  <Words>4331</Words>
  <Application>Microsoft Office PowerPoint</Application>
  <PresentationFormat>A4 Paper (210x297 mm)</PresentationFormat>
  <Paragraphs>144</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Cambria</vt:lpstr>
      <vt:lpstr>Cooper Black</vt:lpstr>
      <vt:lpstr>Gill Sans MT</vt:lpstr>
      <vt:lpstr>Helvetica</vt:lpstr>
      <vt:lpstr>-webkit-standard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dunford</dc:creator>
  <cp:lastModifiedBy>Mark Townsend</cp:lastModifiedBy>
  <cp:revision>1745</cp:revision>
  <cp:lastPrinted>2018-06-29T20:35:07Z</cp:lastPrinted>
  <dcterms:created xsi:type="dcterms:W3CDTF">2016-01-17T17:30:24Z</dcterms:created>
  <dcterms:modified xsi:type="dcterms:W3CDTF">2021-09-25T13:01:03Z</dcterms:modified>
</cp:coreProperties>
</file>