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
  </p:notesMasterIdLst>
  <p:sldIdLst>
    <p:sldId id="256" r:id="rId2"/>
    <p:sldId id="274" r:id="rId3"/>
    <p:sldId id="273" r:id="rId4"/>
    <p:sldId id="265" r:id="rId5"/>
    <p:sldId id="271" r:id="rId6"/>
    <p:sldId id="277" r:id="rId7"/>
  </p:sldIdLst>
  <p:sldSz cx="9906000" cy="6858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007434"/>
    <a:srgbClr val="DC28A9"/>
    <a:srgbClr val="0070C0"/>
    <a:srgbClr val="3D996F"/>
    <a:srgbClr val="66FF33"/>
    <a:srgbClr val="E77619"/>
    <a:srgbClr val="E6E6E6"/>
    <a:srgbClr val="7F7F7F"/>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3907" autoAdjust="0"/>
  </p:normalViewPr>
  <p:slideViewPr>
    <p:cSldViewPr snapToGrid="0">
      <p:cViewPr varScale="1">
        <p:scale>
          <a:sx n="90" d="100"/>
          <a:sy n="90" d="100"/>
        </p:scale>
        <p:origin x="96" y="12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5188" cy="501571"/>
          </a:xfrm>
          <a:prstGeom prst="rect">
            <a:avLst/>
          </a:prstGeom>
        </p:spPr>
        <p:txBody>
          <a:bodyPr vert="horz" lIns="89152" tIns="44576" rIns="89152" bIns="44576" rtlCol="0"/>
          <a:lstStyle>
            <a:lvl1pPr algn="l">
              <a:defRPr sz="1200"/>
            </a:lvl1pPr>
          </a:lstStyle>
          <a:p>
            <a:endParaRPr lang="en-GB" dirty="0"/>
          </a:p>
        </p:txBody>
      </p:sp>
      <p:sp>
        <p:nvSpPr>
          <p:cNvPr id="3" name="Date Placeholder 2"/>
          <p:cNvSpPr>
            <a:spLocks noGrp="1"/>
          </p:cNvSpPr>
          <p:nvPr>
            <p:ph type="dt" idx="1"/>
          </p:nvPr>
        </p:nvSpPr>
        <p:spPr>
          <a:xfrm>
            <a:off x="3902975" y="5"/>
            <a:ext cx="2985188" cy="501571"/>
          </a:xfrm>
          <a:prstGeom prst="rect">
            <a:avLst/>
          </a:prstGeom>
        </p:spPr>
        <p:txBody>
          <a:bodyPr vert="horz" lIns="89152" tIns="44576" rIns="89152" bIns="44576" rtlCol="0"/>
          <a:lstStyle>
            <a:lvl1pPr algn="r">
              <a:defRPr sz="1200"/>
            </a:lvl1pPr>
          </a:lstStyle>
          <a:p>
            <a:fld id="{400981EC-D4DC-4189-884B-4C607FEFB3A6}" type="datetimeFigureOut">
              <a:rPr lang="en-GB" smtClean="0"/>
              <a:pPr/>
              <a:t>18/07/2019</a:t>
            </a:fld>
            <a:endParaRPr lang="en-GB" dirty="0"/>
          </a:p>
        </p:txBody>
      </p:sp>
      <p:sp>
        <p:nvSpPr>
          <p:cNvPr id="4" name="Slide Image Placeholder 3"/>
          <p:cNvSpPr>
            <a:spLocks noGrp="1" noRot="1" noChangeAspect="1"/>
          </p:cNvSpPr>
          <p:nvPr>
            <p:ph type="sldImg" idx="2"/>
          </p:nvPr>
        </p:nvSpPr>
        <p:spPr>
          <a:xfrm>
            <a:off x="1001713" y="1252538"/>
            <a:ext cx="4886325" cy="3382962"/>
          </a:xfrm>
          <a:prstGeom prst="rect">
            <a:avLst/>
          </a:prstGeom>
          <a:noFill/>
          <a:ln w="12700">
            <a:solidFill>
              <a:prstClr val="black"/>
            </a:solidFill>
          </a:ln>
        </p:spPr>
        <p:txBody>
          <a:bodyPr vert="horz" lIns="89152" tIns="44576" rIns="89152" bIns="44576" rtlCol="0" anchor="ctr"/>
          <a:lstStyle/>
          <a:p>
            <a:endParaRPr lang="en-GB" dirty="0"/>
          </a:p>
        </p:txBody>
      </p:sp>
      <p:sp>
        <p:nvSpPr>
          <p:cNvPr id="5" name="Notes Placeholder 4"/>
          <p:cNvSpPr>
            <a:spLocks noGrp="1"/>
          </p:cNvSpPr>
          <p:nvPr>
            <p:ph type="body" sz="quarter" idx="3"/>
          </p:nvPr>
        </p:nvSpPr>
        <p:spPr>
          <a:xfrm>
            <a:off x="689141" y="4822062"/>
            <a:ext cx="5511483" cy="3945900"/>
          </a:xfrm>
          <a:prstGeom prst="rect">
            <a:avLst/>
          </a:prstGeom>
        </p:spPr>
        <p:txBody>
          <a:bodyPr vert="horz" lIns="89152" tIns="44576" rIns="89152" bIns="44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32"/>
            <a:ext cx="2985188" cy="501571"/>
          </a:xfrm>
          <a:prstGeom prst="rect">
            <a:avLst/>
          </a:prstGeom>
        </p:spPr>
        <p:txBody>
          <a:bodyPr vert="horz" lIns="89152" tIns="44576" rIns="89152" bIns="445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975" y="9518732"/>
            <a:ext cx="2985188" cy="501571"/>
          </a:xfrm>
          <a:prstGeom prst="rect">
            <a:avLst/>
          </a:prstGeom>
        </p:spPr>
        <p:txBody>
          <a:bodyPr vert="horz" lIns="89152" tIns="44576" rIns="89152" bIns="44576"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4</a:t>
            </a:fld>
            <a:endParaRPr lang="en-GB" dirty="0"/>
          </a:p>
        </p:txBody>
      </p:sp>
    </p:spTree>
    <p:extLst>
      <p:ext uri="{BB962C8B-B14F-4D97-AF65-F5344CB8AC3E}">
        <p14:creationId xmlns:p14="http://schemas.microsoft.com/office/powerpoint/2010/main" val="93772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5</a:t>
            </a:fld>
            <a:endParaRPr lang="en-GB" dirty="0"/>
          </a:p>
        </p:txBody>
      </p:sp>
    </p:spTree>
    <p:extLst>
      <p:ext uri="{BB962C8B-B14F-4D97-AF65-F5344CB8AC3E}">
        <p14:creationId xmlns:p14="http://schemas.microsoft.com/office/powerpoint/2010/main" val="157179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6</a:t>
            </a:fld>
            <a:endParaRPr lang="en-GB" dirty="0"/>
          </a:p>
        </p:txBody>
      </p:sp>
    </p:spTree>
    <p:extLst>
      <p:ext uri="{BB962C8B-B14F-4D97-AF65-F5344CB8AC3E}">
        <p14:creationId xmlns:p14="http://schemas.microsoft.com/office/powerpoint/2010/main" val="92337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18/07/2019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18/07/2019</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161925" y="1107147"/>
            <a:ext cx="4705350"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a:ln>
                  <a:noFill/>
                </a:ln>
                <a:solidFill>
                  <a:srgbClr val="002060"/>
                </a:solidFill>
                <a:effectLst/>
                <a:latin typeface="Arial" pitchFamily="34" charset="0"/>
                <a:ea typeface="Calibri" pitchFamily="34" charset="0"/>
                <a:cs typeface="Arial" pitchFamily="34" charset="0"/>
              </a:rPr>
              <a:t>6th</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6.30pm</a:t>
            </a:r>
            <a:r>
              <a:rPr kumimoji="0" lang="en-GB" sz="1000" b="0" i="0" u="none" strike="noStrike" cap="none" normalizeH="0" dirty="0">
                <a:ln>
                  <a:noFill/>
                </a:ln>
                <a:solidFill>
                  <a:srgbClr val="002060"/>
                </a:solidFill>
                <a:effectLst/>
                <a:latin typeface="Arial" pitchFamily="34" charset="0"/>
                <a:ea typeface="Calibri" pitchFamily="34" charset="0"/>
                <a:cs typeface="Arial" pitchFamily="34" charset="0"/>
              </a:rPr>
              <a:t> Aqua Hotel – COMMITTEES</a:t>
            </a:r>
          </a:p>
          <a:p>
            <a:pPr lvl="0" eaLnBrk="0" fontAlgn="base" hangingPunct="0">
              <a:spcBef>
                <a:spcPct val="0"/>
              </a:spcBef>
              <a:spcAft>
                <a:spcPct val="0"/>
              </a:spcAft>
            </a:pPr>
            <a:r>
              <a:rPr lang="en-GB" sz="900" dirty="0">
                <a:latin typeface="Arial" pitchFamily="34" charset="0"/>
                <a:ea typeface="Calibri" pitchFamily="34" charset="0"/>
                <a:cs typeface="Arial" pitchFamily="34" charset="0"/>
              </a:rPr>
              <a:t>Chicken Chow Mein with Noodles, Spring Rolls and Salad</a:t>
            </a:r>
          </a:p>
          <a:p>
            <a:pPr lvl="0" eaLnBrk="0" fontAlgn="base" hangingPunct="0">
              <a:spcBef>
                <a:spcPct val="0"/>
              </a:spcBef>
              <a:spcAft>
                <a:spcPct val="0"/>
              </a:spcAft>
            </a:pPr>
            <a:r>
              <a:rPr lang="en-GB" sz="900" dirty="0">
                <a:latin typeface="Arial" pitchFamily="34" charset="0"/>
                <a:ea typeface="Calibri" pitchFamily="34" charset="0"/>
                <a:cs typeface="Arial" pitchFamily="34" charset="0"/>
              </a:rPr>
              <a:t>Vegetable Chow Mein with Noodles, Spring Rolls and Salad</a:t>
            </a:r>
          </a:p>
          <a:p>
            <a:pPr lvl="0" eaLnBrk="0" fontAlgn="base" hangingPunct="0">
              <a:spcBef>
                <a:spcPct val="0"/>
              </a:spcBef>
              <a:spcAft>
                <a:spcPct val="0"/>
              </a:spcAft>
            </a:pPr>
            <a:r>
              <a:rPr lang="en-GB" sz="900" dirty="0">
                <a:latin typeface="Arial" pitchFamily="34" charset="0"/>
                <a:ea typeface="Calibri" pitchFamily="34" charset="0"/>
                <a:cs typeface="Arial" pitchFamily="34" charset="0"/>
              </a:rPr>
              <a:t>Whole Orange Cake and Cream/Fruit Salad</a:t>
            </a:r>
          </a:p>
          <a:p>
            <a:pPr lvl="0" eaLnBrk="0" fontAlgn="base" hangingPunct="0">
              <a:spcBef>
                <a:spcPct val="0"/>
              </a:spcBef>
              <a:spcAft>
                <a:spcPct val="0"/>
              </a:spcAft>
            </a:pPr>
            <a:r>
              <a:rPr lang="en-GB" sz="900" dirty="0">
                <a:solidFill>
                  <a:srgbClr val="C00000"/>
                </a:solidFill>
                <a:latin typeface="Arial" pitchFamily="34" charset="0"/>
                <a:ea typeface="Calibri" pitchFamily="34" charset="0"/>
                <a:cs typeface="Arial" pitchFamily="34" charset="0"/>
              </a:rPr>
              <a:t>GRACE/GREETER </a:t>
            </a:r>
            <a:r>
              <a:rPr lang="en-GB" sz="900" dirty="0">
                <a:solidFill>
                  <a:srgbClr val="C00000"/>
                </a:solidFill>
                <a:ea typeface="Calibri" pitchFamily="34" charset="0"/>
                <a:cs typeface="Arial" pitchFamily="34" charset="0"/>
              </a:rPr>
              <a:t>–</a:t>
            </a:r>
            <a:r>
              <a:rPr lang="en-GB" sz="900" dirty="0">
                <a:solidFill>
                  <a:srgbClr val="C00000"/>
                </a:solidFill>
                <a:latin typeface="Arial" pitchFamily="34" charset="0"/>
                <a:ea typeface="Calibri" pitchFamily="34" charset="0"/>
                <a:cs typeface="Arial" pitchFamily="34" charset="0"/>
              </a:rPr>
              <a:t> TREVOR PRIMETT</a:t>
            </a:r>
            <a:endParaRPr lang="en-GB" sz="800" dirty="0">
              <a:latin typeface="Arial" pitchFamily="34" charset="0"/>
              <a:cs typeface="Arial" pitchFamily="34" charset="0"/>
            </a:endParaRPr>
          </a:p>
          <a:p>
            <a:pPr lvl="0" eaLnBrk="0" fontAlgn="base" hangingPunct="0">
              <a:spcBef>
                <a:spcPct val="0"/>
              </a:spcBef>
              <a:spcAft>
                <a:spcPct val="0"/>
              </a:spcAft>
            </a:pPr>
            <a:r>
              <a:rPr lang="en-GB" sz="900" dirty="0">
                <a:solidFill>
                  <a:srgbClr val="C00000"/>
                </a:solidFill>
                <a:latin typeface="Arial" pitchFamily="34" charset="0"/>
                <a:ea typeface="Calibri" pitchFamily="34" charset="0"/>
                <a:cs typeface="Arial" pitchFamily="34" charset="0"/>
              </a:rPr>
              <a:t>FINANCE </a:t>
            </a:r>
            <a:r>
              <a:rPr lang="en-GB" sz="900" dirty="0">
                <a:solidFill>
                  <a:srgbClr val="C00000"/>
                </a:solidFill>
                <a:ea typeface="Calibri" pitchFamily="34" charset="0"/>
                <a:cs typeface="Arial" pitchFamily="34" charset="0"/>
              </a:rPr>
              <a:t>–</a:t>
            </a:r>
            <a:r>
              <a:rPr lang="en-GB" sz="900" dirty="0">
                <a:solidFill>
                  <a:srgbClr val="C00000"/>
                </a:solidFill>
                <a:latin typeface="Arial" pitchFamily="34" charset="0"/>
                <a:ea typeface="Calibri" pitchFamily="34" charset="0"/>
                <a:cs typeface="Arial" pitchFamily="34" charset="0"/>
              </a:rPr>
              <a:t> MARK TOWNSEND</a:t>
            </a:r>
            <a:endParaRPr lang="en-GB"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600" b="1" dirty="0">
                <a:solidFill>
                  <a:srgbClr val="002060"/>
                </a:solidFill>
                <a:latin typeface="Arial" pitchFamily="34" charset="0"/>
                <a:ea typeface="Calibri" pitchFamily="34" charset="0"/>
                <a:cs typeface="Arial" pitchFamily="34" charset="0"/>
              </a:rPr>
              <a:t>1</a:t>
            </a:r>
            <a:r>
              <a:rPr kumimoji="0" lang="en-GB" sz="1600" b="1" i="0" u="none" strike="noStrike" cap="none" normalizeH="0" baseline="0" dirty="0">
                <a:ln>
                  <a:noFill/>
                </a:ln>
                <a:solidFill>
                  <a:srgbClr val="002060"/>
                </a:solidFill>
                <a:effectLst/>
                <a:latin typeface="Arial" pitchFamily="34" charset="0"/>
                <a:ea typeface="Calibri" pitchFamily="34" charset="0"/>
                <a:cs typeface="Arial" pitchFamily="34" charset="0"/>
              </a:rPr>
              <a:t>3th</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6.30pm Aqua Hotel  - SPEAKER</a:t>
            </a:r>
            <a:r>
              <a:rPr kumimoji="0" lang="en-GB" sz="1000" b="0" i="0" u="none" strike="noStrike" cap="none" normalizeH="0" dirty="0">
                <a:ln>
                  <a:noFill/>
                </a:ln>
                <a:solidFill>
                  <a:srgbClr val="002060"/>
                </a:solidFill>
                <a:effectLst/>
                <a:latin typeface="Arial" pitchFamily="34" charset="0"/>
                <a:ea typeface="Calibri" pitchFamily="34" charset="0"/>
                <a:cs typeface="Arial" pitchFamily="34" charset="0"/>
              </a:rPr>
              <a:t> FOLLOWED BY COUNCIL</a:t>
            </a:r>
            <a:endParaRPr lang="en-GB" sz="1000" dirty="0">
              <a:solidFill>
                <a:srgbClr val="002060"/>
              </a:solidFill>
              <a:latin typeface="Calibri"/>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a:solidFill>
                  <a:srgbClr val="002060"/>
                </a:solidFill>
                <a:latin typeface="Arial" pitchFamily="34" charset="0"/>
                <a:ea typeface="Calibri" pitchFamily="34" charset="0"/>
                <a:cs typeface="Arial" pitchFamily="34" charset="0"/>
              </a:rPr>
              <a:t>Speaker: Andy Price, Veterans Hub W&amp;P</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itchFamily="34" charset="0"/>
                <a:ea typeface="Calibri" pitchFamily="34" charset="0"/>
                <a:cs typeface="Arial" pitchFamily="34" charset="0"/>
              </a:rPr>
              <a:t>Braised Steak, Mashed Potatoes and Vegetables</a:t>
            </a: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a:latin typeface="Arial" pitchFamily="34" charset="0"/>
                <a:ea typeface="Calibri" pitchFamily="34" charset="0"/>
                <a:cs typeface="Arial" pitchFamily="34" charset="0"/>
              </a:rPr>
              <a:t>Vegetarian </a:t>
            </a:r>
            <a:r>
              <a:rPr lang="en-GB" sz="1000" dirty="0" err="1">
                <a:latin typeface="Arial" pitchFamily="34" charset="0"/>
                <a:ea typeface="Calibri" pitchFamily="34" charset="0"/>
                <a:cs typeface="Arial" pitchFamily="34" charset="0"/>
              </a:rPr>
              <a:t>Moussaka</a:t>
            </a:r>
            <a:r>
              <a:rPr lang="en-GB" sz="1000" dirty="0">
                <a:latin typeface="Arial" pitchFamily="34" charset="0"/>
                <a:ea typeface="Calibri" pitchFamily="34" charset="0"/>
                <a:cs typeface="Arial" pitchFamily="34" charset="0"/>
              </a:rPr>
              <a:t> with Baked Potato and Vegetables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itchFamily="34" charset="0"/>
                <a:ea typeface="Calibri" pitchFamily="34" charset="0"/>
                <a:cs typeface="Arial" pitchFamily="34" charset="0"/>
              </a:rPr>
              <a:t>Apple</a:t>
            </a:r>
            <a:r>
              <a:rPr kumimoji="0" lang="en-GB" sz="1000" b="0" i="0" u="none" strike="noStrike" cap="none" normalizeH="0" dirty="0">
                <a:ln>
                  <a:noFill/>
                </a:ln>
                <a:effectLst/>
                <a:latin typeface="Arial" pitchFamily="34" charset="0"/>
                <a:ea typeface="Calibri" pitchFamily="34" charset="0"/>
                <a:cs typeface="Arial" pitchFamily="34" charset="0"/>
              </a:rPr>
              <a:t> Pie and Ice Cream/Fruit Salad</a:t>
            </a:r>
            <a:endParaRPr kumimoji="0" lang="en-GB" sz="1000" b="0" i="0" u="none" strike="noStrike" cap="none" normalizeH="0" baseline="0" dirty="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GRACE/GREETER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DAVE SHAW</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FINANCE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ROBERT GRIGSBY</a:t>
            </a:r>
          </a:p>
          <a:p>
            <a:pPr lvl="0" fontAlgn="base">
              <a:spcBef>
                <a:spcPct val="0"/>
              </a:spcBef>
              <a:spcAft>
                <a:spcPct val="0"/>
              </a:spcAft>
            </a:pPr>
            <a:r>
              <a:rPr lang="en-GB" sz="1600" b="1" dirty="0">
                <a:solidFill>
                  <a:srgbClr val="002060"/>
                </a:solidFill>
                <a:latin typeface="Arial" pitchFamily="34" charset="0"/>
                <a:ea typeface="Calibri" pitchFamily="34" charset="0"/>
                <a:cs typeface="Arial" pitchFamily="34" charset="0"/>
              </a:rPr>
              <a:t>20th</a:t>
            </a:r>
            <a:r>
              <a:rPr lang="en-GB" sz="1000" dirty="0">
                <a:solidFill>
                  <a:srgbClr val="002060"/>
                </a:solidFill>
                <a:latin typeface="Arial" pitchFamily="34" charset="0"/>
                <a:ea typeface="Calibri" pitchFamily="34" charset="0"/>
                <a:cs typeface="Arial" pitchFamily="34" charset="0"/>
              </a:rPr>
              <a:t> 6.30pm Aqua Hotel – BUSINESS MEETING</a:t>
            </a:r>
          </a:p>
          <a:p>
            <a:pPr lvl="0" fontAlgn="base">
              <a:spcBef>
                <a:spcPct val="0"/>
              </a:spcBef>
              <a:spcAft>
                <a:spcPct val="0"/>
              </a:spcAft>
            </a:pPr>
            <a:r>
              <a:rPr lang="en-GB" sz="1000" dirty="0">
                <a:solidFill>
                  <a:srgbClr val="002060"/>
                </a:solidFill>
                <a:latin typeface="Arial" pitchFamily="34" charset="0"/>
                <a:cs typeface="Arial" pitchFamily="34" charset="0"/>
              </a:rPr>
              <a:t>Speaker – Steve </a:t>
            </a:r>
            <a:r>
              <a:rPr lang="en-GB" sz="1000" dirty="0" err="1">
                <a:solidFill>
                  <a:srgbClr val="002060"/>
                </a:solidFill>
                <a:latin typeface="Arial" pitchFamily="34" charset="0"/>
                <a:cs typeface="Arial" pitchFamily="34" charset="0"/>
              </a:rPr>
              <a:t>Rayner</a:t>
            </a:r>
            <a:r>
              <a:rPr lang="en-GB" sz="1000" dirty="0">
                <a:solidFill>
                  <a:srgbClr val="002060"/>
                </a:solidFill>
                <a:latin typeface="Arial" pitchFamily="34" charset="0"/>
                <a:cs typeface="Arial" pitchFamily="34" charset="0"/>
              </a:rPr>
              <a:t> – The Solar System</a:t>
            </a:r>
          </a:p>
          <a:p>
            <a:pPr lvl="0" eaLnBrk="0" fontAlgn="base" hangingPunct="0">
              <a:spcBef>
                <a:spcPct val="0"/>
              </a:spcBef>
              <a:spcAft>
                <a:spcPct val="0"/>
              </a:spcAft>
            </a:pPr>
            <a:r>
              <a:rPr lang="en-GB" sz="1000" dirty="0">
                <a:latin typeface="Arial" pitchFamily="34" charset="0"/>
                <a:ea typeface="Calibri" pitchFamily="34" charset="0"/>
                <a:cs typeface="Arial" pitchFamily="34" charset="0"/>
              </a:rPr>
              <a:t>Chicken Curry with Rice and </a:t>
            </a:r>
            <a:r>
              <a:rPr lang="en-GB" sz="1000" dirty="0" err="1">
                <a:latin typeface="Arial" pitchFamily="34" charset="0"/>
                <a:ea typeface="Calibri" pitchFamily="34" charset="0"/>
                <a:cs typeface="Arial" pitchFamily="34" charset="0"/>
              </a:rPr>
              <a:t>Naan</a:t>
            </a:r>
            <a:endParaRPr lang="en-GB" sz="1000" dirty="0">
              <a:latin typeface="Arial" pitchFamily="34" charset="0"/>
              <a:ea typeface="Calibri" pitchFamily="34" charset="0"/>
              <a:cs typeface="Arial" pitchFamily="34" charset="0"/>
            </a:endParaRPr>
          </a:p>
          <a:p>
            <a:pPr lvl="0" eaLnBrk="0" fontAlgn="base" hangingPunct="0">
              <a:spcBef>
                <a:spcPct val="0"/>
              </a:spcBef>
              <a:spcAft>
                <a:spcPct val="0"/>
              </a:spcAft>
            </a:pPr>
            <a:r>
              <a:rPr lang="en-GB" sz="1000" dirty="0">
                <a:latin typeface="Arial" pitchFamily="34" charset="0"/>
                <a:ea typeface="Calibri" pitchFamily="34" charset="0"/>
                <a:cs typeface="Arial" pitchFamily="34" charset="0"/>
              </a:rPr>
              <a:t>Vegetarian Curry with Rice and </a:t>
            </a:r>
            <a:r>
              <a:rPr lang="en-GB" sz="1000" dirty="0" err="1">
                <a:latin typeface="Arial" pitchFamily="34" charset="0"/>
                <a:ea typeface="Calibri" pitchFamily="34" charset="0"/>
                <a:cs typeface="Arial" pitchFamily="34" charset="0"/>
              </a:rPr>
              <a:t>Naan</a:t>
            </a:r>
            <a:endParaRPr lang="en-GB" sz="1000" dirty="0">
              <a:latin typeface="Arial" pitchFamily="34" charset="0"/>
              <a:ea typeface="Calibri" pitchFamily="34" charset="0"/>
              <a:cs typeface="Arial" pitchFamily="34" charset="0"/>
            </a:endParaRPr>
          </a:p>
          <a:p>
            <a:pPr lvl="0" eaLnBrk="0" fontAlgn="base" hangingPunct="0">
              <a:spcBef>
                <a:spcPct val="0"/>
              </a:spcBef>
              <a:spcAft>
                <a:spcPct val="0"/>
              </a:spcAft>
            </a:pPr>
            <a:r>
              <a:rPr lang="en-GB" sz="1000" dirty="0">
                <a:latin typeface="Arial" pitchFamily="34" charset="0"/>
                <a:ea typeface="Calibri" pitchFamily="34" charset="0"/>
                <a:cs typeface="Arial" pitchFamily="34" charset="0"/>
              </a:rPr>
              <a:t>Lemon Cheesecake/Fruit Salad</a:t>
            </a:r>
          </a:p>
          <a:p>
            <a:pPr lvl="0" eaLnBrk="0" fontAlgn="base" hangingPunct="0">
              <a:spcBef>
                <a:spcPct val="0"/>
              </a:spcBef>
              <a:spcAft>
                <a:spcPct val="0"/>
              </a:spcAft>
            </a:pPr>
            <a:r>
              <a:rPr lang="en-GB" sz="1000" dirty="0">
                <a:solidFill>
                  <a:srgbClr val="C00000"/>
                </a:solidFill>
                <a:latin typeface="Arial" pitchFamily="34" charset="0"/>
                <a:ea typeface="Calibri" pitchFamily="34" charset="0"/>
                <a:cs typeface="Arial" pitchFamily="34" charset="0"/>
              </a:rPr>
              <a:t>GRACE/GREETER – PAT SHEPHERD</a:t>
            </a:r>
            <a:endParaRPr lang="en-GB" sz="1000" dirty="0">
              <a:latin typeface="Arial" pitchFamily="34" charset="0"/>
              <a:cs typeface="Arial" pitchFamily="34" charset="0"/>
            </a:endParaRPr>
          </a:p>
          <a:p>
            <a:pPr lvl="0" eaLnBrk="0" fontAlgn="base" hangingPunct="0">
              <a:spcBef>
                <a:spcPct val="0"/>
              </a:spcBef>
              <a:spcAft>
                <a:spcPct val="0"/>
              </a:spcAft>
            </a:pPr>
            <a:r>
              <a:rPr lang="en-GB" sz="1000" dirty="0">
                <a:solidFill>
                  <a:srgbClr val="C00000"/>
                </a:solidFill>
                <a:latin typeface="Arial" pitchFamily="34" charset="0"/>
                <a:ea typeface="Calibri" pitchFamily="34" charset="0"/>
                <a:cs typeface="Arial" pitchFamily="34" charset="0"/>
              </a:rPr>
              <a:t>FINANCE – ANDREW HARVEY</a:t>
            </a:r>
          </a:p>
          <a:p>
            <a:pPr lvl="0" eaLnBrk="0" fontAlgn="base" hangingPunct="0">
              <a:spcBef>
                <a:spcPct val="0"/>
              </a:spcBef>
              <a:spcAft>
                <a:spcPct val="0"/>
              </a:spcAft>
            </a:pPr>
            <a:r>
              <a:rPr lang="en-GB" sz="1600" b="1" dirty="0">
                <a:solidFill>
                  <a:srgbClr val="002060"/>
                </a:solidFill>
                <a:latin typeface="Arial" pitchFamily="34" charset="0"/>
                <a:ea typeface="Calibri" pitchFamily="34" charset="0"/>
                <a:cs typeface="Arial" pitchFamily="34" charset="0"/>
              </a:rPr>
              <a:t>27</a:t>
            </a:r>
            <a:r>
              <a:rPr lang="en-GB" sz="1600" b="1" baseline="30000" dirty="0">
                <a:solidFill>
                  <a:srgbClr val="002060"/>
                </a:solidFill>
                <a:latin typeface="Arial" pitchFamily="34" charset="0"/>
                <a:ea typeface="Calibri" pitchFamily="34" charset="0"/>
                <a:cs typeface="Arial" pitchFamily="34" charset="0"/>
              </a:rPr>
              <a:t>th</a:t>
            </a:r>
            <a:r>
              <a:rPr lang="en-GB" sz="1000" b="1" dirty="0">
                <a:solidFill>
                  <a:srgbClr val="002060"/>
                </a:solidFill>
                <a:latin typeface="Arial" pitchFamily="34" charset="0"/>
                <a:ea typeface="Calibri" pitchFamily="34" charset="0"/>
                <a:cs typeface="Arial" pitchFamily="34" charset="0"/>
              </a:rPr>
              <a:t> </a:t>
            </a:r>
            <a:r>
              <a:rPr lang="en-GB" sz="1000" dirty="0">
                <a:solidFill>
                  <a:srgbClr val="002060"/>
                </a:solidFill>
                <a:latin typeface="Arial" pitchFamily="34" charset="0"/>
                <a:ea typeface="Calibri" pitchFamily="34" charset="0"/>
                <a:cs typeface="Arial" pitchFamily="34" charset="0"/>
              </a:rPr>
              <a:t>6.30pm Aqua Hotel – GUEST EVENING</a:t>
            </a:r>
          </a:p>
          <a:p>
            <a:pPr lvl="0" eaLnBrk="0" fontAlgn="base" hangingPunct="0">
              <a:spcBef>
                <a:spcPct val="0"/>
              </a:spcBef>
              <a:spcAft>
                <a:spcPct val="0"/>
              </a:spcAft>
            </a:pPr>
            <a:r>
              <a:rPr lang="en-GB" sz="1000" dirty="0">
                <a:solidFill>
                  <a:srgbClr val="002060"/>
                </a:solidFill>
                <a:latin typeface="Arial" pitchFamily="34" charset="0"/>
                <a:ea typeface="Calibri" pitchFamily="34" charset="0"/>
                <a:cs typeface="Arial" pitchFamily="34" charset="0"/>
              </a:rPr>
              <a:t>Speaker: </a:t>
            </a:r>
            <a:r>
              <a:rPr lang="en-GB" sz="1000" dirty="0" err="1">
                <a:solidFill>
                  <a:srgbClr val="002060"/>
                </a:solidFill>
                <a:latin typeface="Arial" pitchFamily="34" charset="0"/>
                <a:ea typeface="Calibri" pitchFamily="34" charset="0"/>
                <a:cs typeface="Arial" pitchFamily="34" charset="0"/>
              </a:rPr>
              <a:t>Cath</a:t>
            </a:r>
            <a:r>
              <a:rPr lang="en-GB" sz="1000" dirty="0">
                <a:solidFill>
                  <a:srgbClr val="002060"/>
                </a:solidFill>
                <a:latin typeface="Arial" pitchFamily="34" charset="0"/>
                <a:ea typeface="Calibri" pitchFamily="34" charset="0"/>
                <a:cs typeface="Arial" pitchFamily="34" charset="0"/>
              </a:rPr>
              <a:t> Brew</a:t>
            </a:r>
          </a:p>
          <a:p>
            <a:pPr lvl="0" eaLnBrk="0" fontAlgn="base" hangingPunct="0">
              <a:spcBef>
                <a:spcPct val="0"/>
              </a:spcBef>
              <a:spcAft>
                <a:spcPct val="0"/>
              </a:spcAft>
            </a:pPr>
            <a:r>
              <a:rPr lang="en-GB" sz="1000" dirty="0">
                <a:solidFill>
                  <a:srgbClr val="002060"/>
                </a:solidFill>
                <a:latin typeface="Arial" pitchFamily="34" charset="0"/>
                <a:ea typeface="Calibri" pitchFamily="34" charset="0"/>
                <a:cs typeface="Arial" pitchFamily="34" charset="0"/>
              </a:rPr>
              <a:t>“Drawn to a Story: Learning to Live Elsewhere”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itchFamily="34" charset="0"/>
                <a:cs typeface="Arial" pitchFamily="34" charset="0"/>
              </a:rPr>
              <a:t>Spaghetti Bolognese with Salad and Garlic Bread</a:t>
            </a:r>
          </a:p>
          <a:p>
            <a:pPr lvl="0" eaLnBrk="0" fontAlgn="base" hangingPunct="0">
              <a:spcBef>
                <a:spcPct val="0"/>
              </a:spcBef>
              <a:spcAft>
                <a:spcPct val="0"/>
              </a:spcAft>
            </a:pPr>
            <a:r>
              <a:rPr lang="en-GB" sz="1000" dirty="0">
                <a:latin typeface="Arial" pitchFamily="34" charset="0"/>
                <a:cs typeface="Arial" pitchFamily="34" charset="0"/>
              </a:rPr>
              <a:t>Vegetable Spaghetti with Salad and Garlic Bread</a:t>
            </a:r>
          </a:p>
          <a:p>
            <a:pPr lvl="0" eaLnBrk="0" fontAlgn="base" hangingPunct="0">
              <a:spcBef>
                <a:spcPct val="0"/>
              </a:spcBef>
              <a:spcAft>
                <a:spcPct val="0"/>
              </a:spcAft>
            </a:pPr>
            <a:r>
              <a:rPr kumimoji="0" lang="en-GB" sz="1000" b="0" i="0" u="none" strike="noStrike" cap="none" normalizeH="0" baseline="0" dirty="0">
                <a:ln>
                  <a:noFill/>
                </a:ln>
                <a:solidFill>
                  <a:schemeClr val="tx1"/>
                </a:solidFill>
                <a:effectLst/>
                <a:latin typeface="Arial" pitchFamily="34" charset="0"/>
                <a:cs typeface="Arial" pitchFamily="34" charset="0"/>
              </a:rPr>
              <a:t>Treacle Tart and Cream/Fruit Salad</a:t>
            </a:r>
          </a:p>
          <a:p>
            <a:pPr lvl="0" eaLnBrk="0" fontAlgn="base" hangingPunct="0">
              <a:spcBef>
                <a:spcPct val="0"/>
              </a:spcBef>
              <a:spcAft>
                <a:spcPct val="0"/>
              </a:spcAft>
            </a:pPr>
            <a:r>
              <a:rPr lang="en-GB" sz="1000" dirty="0">
                <a:solidFill>
                  <a:srgbClr val="C00000"/>
                </a:solidFill>
                <a:latin typeface="Arial" pitchFamily="34" charset="0"/>
                <a:cs typeface="Arial" pitchFamily="34" charset="0"/>
              </a:rPr>
              <a:t>GRACE/GREETER – ANDREA SHEPHERD</a:t>
            </a:r>
          </a:p>
          <a:p>
            <a:pPr lvl="0" eaLnBrk="0" fontAlgn="base" hangingPunct="0">
              <a:spcBef>
                <a:spcPct val="0"/>
              </a:spcBef>
              <a:spcAft>
                <a:spcPct val="0"/>
              </a:spcAft>
            </a:pPr>
            <a:r>
              <a:rPr kumimoji="0" lang="en-GB" sz="1000" b="0" i="0" u="none" strike="noStrike" cap="none" normalizeH="0" baseline="0" dirty="0">
                <a:ln>
                  <a:noFill/>
                </a:ln>
                <a:solidFill>
                  <a:srgbClr val="C00000"/>
                </a:solidFill>
                <a:effectLst/>
                <a:latin typeface="Arial" pitchFamily="34" charset="0"/>
                <a:cs typeface="Arial" pitchFamily="34" charset="0"/>
              </a:rPr>
              <a:t>FINANCE – CAROLYN HUMPHREYS</a:t>
            </a:r>
            <a:endParaRPr kumimoji="0" lang="en-GB" sz="10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3" descr="C:\Users\bigmac\AppData\Local\Microsoft\Windows\INetCache\IE\B3C0PC1Q\300px-Red_oval.svg[1].png"/>
          <p:cNvPicPr>
            <a:picLocks noChangeAspect="1" noChangeArrowheads="1"/>
          </p:cNvPicPr>
          <p:nvPr/>
        </p:nvPicPr>
        <p:blipFill>
          <a:blip r:embed="rId3" cstate="print"/>
          <a:srcRect/>
          <a:stretch>
            <a:fillRect/>
          </a:stretch>
        </p:blipFill>
        <p:spPr bwMode="auto">
          <a:xfrm>
            <a:off x="266700" y="-123825"/>
            <a:ext cx="4267200" cy="1827892"/>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2816232077"/>
              </p:ext>
            </p:extLst>
          </p:nvPr>
        </p:nvGraphicFramePr>
        <p:xfrm>
          <a:off x="5239657" y="917608"/>
          <a:ext cx="4571288" cy="169545"/>
        </p:xfrm>
        <a:graphic>
          <a:graphicData uri="http://schemas.openxmlformats.org/drawingml/2006/table">
            <a:tbl>
              <a:tblPr>
                <a:tableStyleId>{5C22544A-7EE6-4342-B048-85BDC9FD1C3A}</a:tableStyleId>
              </a:tblPr>
              <a:tblGrid>
                <a:gridCol w="4571288">
                  <a:extLst>
                    <a:ext uri="{9D8B030D-6E8A-4147-A177-3AD203B41FA5}">
                      <a16:colId xmlns:a16="http://schemas.microsoft.com/office/drawing/2014/main" val="20000"/>
                    </a:ext>
                  </a:extLst>
                </a:gridCol>
              </a:tblGrid>
              <a:tr h="0">
                <a:tc>
                  <a:txBody>
                    <a:bodyPr/>
                    <a:lstStyle/>
                    <a:p>
                      <a:pPr algn="l" fontAlgn="ctr"/>
                      <a:r>
                        <a:rPr lang="en-GB" sz="1050" u="none" strike="noStrike" dirty="0">
                          <a:effectLst/>
                        </a:rPr>
                        <a:t>President: Garry </a:t>
                      </a:r>
                      <a:r>
                        <a:rPr lang="en-GB" sz="1050" u="none" strike="noStrike" dirty="0" err="1">
                          <a:effectLst/>
                        </a:rPr>
                        <a:t>Urwin</a:t>
                      </a:r>
                      <a:r>
                        <a:rPr lang="en-GB" sz="1050" u="none" strike="noStrike" dirty="0">
                          <a:effectLst/>
                        </a:rPr>
                        <a:t> Vice Pres: Elizabeth Hardy Secretary: Peter Burrows</a:t>
                      </a:r>
                      <a:endParaRPr lang="en-GB" sz="1050" b="1" i="0" u="none" strike="noStrike" dirty="0">
                        <a:solidFill>
                          <a:srgbClr val="000000"/>
                        </a:solidFill>
                        <a:effectLst/>
                        <a:latin typeface="Calibri" panose="020F0502020204030204" pitchFamily="34" charset="0"/>
                      </a:endParaRPr>
                    </a:p>
                  </a:txBody>
                  <a:tcPr marL="85725" marR="9525" marT="9525"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5739398" y="138891"/>
            <a:ext cx="3288692" cy="412934"/>
          </a:xfrm>
          <a:prstGeom prst="rect">
            <a:avLst/>
          </a:prstGeom>
          <a:solidFill>
            <a:schemeClr val="accent1">
              <a:lumMod val="40000"/>
              <a:lumOff val="60000"/>
            </a:schemeClr>
          </a:solidFill>
        </p:spPr>
        <p:txBody>
          <a:bodyPr wrap="square" rtlCol="0">
            <a:spAutoFit/>
          </a:bodyPr>
          <a:lstStyle/>
          <a:p>
            <a:pPr algn="ctr">
              <a:lnSpc>
                <a:spcPts val="2480"/>
              </a:lnSpc>
            </a:pPr>
            <a:r>
              <a:rPr lang="en-GB" sz="2400" dirty="0">
                <a:latin typeface="Cooper Black" panose="0208090404030B020404" pitchFamily="18" charset="0"/>
              </a:rPr>
              <a:t>PORTHOLE  #494</a:t>
            </a:r>
          </a:p>
        </p:txBody>
      </p:sp>
      <p:sp>
        <p:nvSpPr>
          <p:cNvPr id="31" name="TextBox 30"/>
          <p:cNvSpPr txBox="1"/>
          <p:nvPr/>
        </p:nvSpPr>
        <p:spPr>
          <a:xfrm>
            <a:off x="8706118" y="137907"/>
            <a:ext cx="1052813" cy="415498"/>
          </a:xfrm>
          <a:prstGeom prst="rect">
            <a:avLst/>
          </a:prstGeom>
          <a:solidFill>
            <a:schemeClr val="accent1">
              <a:lumMod val="40000"/>
              <a:lumOff val="60000"/>
            </a:schemeClr>
          </a:solidFill>
        </p:spPr>
        <p:txBody>
          <a:bodyPr wrap="square" rtlCol="0">
            <a:spAutoFit/>
          </a:bodyPr>
          <a:lstStyle/>
          <a:p>
            <a:pPr algn="r"/>
            <a:r>
              <a:rPr lang="en-GB" sz="1050" dirty="0">
                <a:latin typeface="Cooper Black" panose="0208090404030B020404" pitchFamily="18" charset="0"/>
              </a:rPr>
              <a:t>JULY</a:t>
            </a:r>
          </a:p>
          <a:p>
            <a:pPr algn="r"/>
            <a:r>
              <a:rPr lang="en-GB" sz="1050" dirty="0">
                <a:latin typeface="Cooper Black" panose="0208090404030B020404" pitchFamily="18" charset="0"/>
              </a:rPr>
              <a:t>2019</a:t>
            </a:r>
          </a:p>
        </p:txBody>
      </p:sp>
      <p:sp>
        <p:nvSpPr>
          <p:cNvPr id="32" name="TextBox 31"/>
          <p:cNvSpPr txBox="1"/>
          <p:nvPr/>
        </p:nvSpPr>
        <p:spPr>
          <a:xfrm>
            <a:off x="5689098" y="519896"/>
            <a:ext cx="4077208"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4" name="Rectangle 3"/>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90057441"/>
              </p:ext>
            </p:extLst>
          </p:nvPr>
        </p:nvGraphicFramePr>
        <p:xfrm>
          <a:off x="5094514" y="1132115"/>
          <a:ext cx="4657249" cy="174172"/>
        </p:xfrm>
        <a:graphic>
          <a:graphicData uri="http://schemas.openxmlformats.org/drawingml/2006/table">
            <a:tbl>
              <a:tblPr>
                <a:tableStyleId>{5C22544A-7EE6-4342-B048-85BDC9FD1C3A}</a:tableStyleId>
              </a:tblPr>
              <a:tblGrid>
                <a:gridCol w="4657249">
                  <a:extLst>
                    <a:ext uri="{9D8B030D-6E8A-4147-A177-3AD203B41FA5}">
                      <a16:colId xmlns:a16="http://schemas.microsoft.com/office/drawing/2014/main" val="20000"/>
                    </a:ext>
                  </a:extLst>
                </a:gridCol>
              </a:tblGrid>
              <a:tr h="174172">
                <a:tc>
                  <a:txBody>
                    <a:bodyPr/>
                    <a:lstStyle/>
                    <a:p>
                      <a:pPr algn="l" fontAlgn="ctr"/>
                      <a:r>
                        <a:rPr lang="en-GB" sz="1050" u="none" strike="noStrike" dirty="0">
                          <a:effectLst/>
                        </a:rPr>
                        <a:t>Meetings: Tuesdays 6:30pm, Including Guest Night, At the AQUA SPORT HOTEL</a:t>
                      </a:r>
                      <a:endParaRPr lang="en-GB" sz="1050" b="1" i="0" u="none" strike="noStrike" dirty="0">
                        <a:solidFill>
                          <a:srgbClr val="000000"/>
                        </a:solidFill>
                        <a:effectLst/>
                        <a:latin typeface="Calibri" panose="020F0502020204030204" pitchFamily="34" charset="0"/>
                      </a:endParaRPr>
                    </a:p>
                  </a:txBody>
                  <a:tcPr marL="85725" marR="9525" marT="9525" marB="0" anchor="ctr">
                    <a:noFill/>
                  </a:tcPr>
                </a:tc>
                <a:extLst>
                  <a:ext uri="{0D108BD9-81ED-4DB2-BD59-A6C34878D82A}">
                    <a16:rowId xmlns:a16="http://schemas.microsoft.com/office/drawing/2014/main" val="10000"/>
                  </a:ext>
                </a:extLst>
              </a:tr>
            </a:tbl>
          </a:graphicData>
        </a:graphic>
      </p:graphicFrame>
      <p:sp>
        <p:nvSpPr>
          <p:cNvPr id="14" name="Rectangle 13"/>
          <p:cNvSpPr/>
          <p:nvPr/>
        </p:nvSpPr>
        <p:spPr>
          <a:xfrm>
            <a:off x="5123543" y="899887"/>
            <a:ext cx="4571999" cy="50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4" cstate="print"/>
          <a:srcRect l="3370" t="3344" r="3370" b="4150"/>
          <a:stretch/>
        </p:blipFill>
        <p:spPr>
          <a:xfrm>
            <a:off x="4985466" y="136660"/>
            <a:ext cx="747654" cy="747654"/>
          </a:xfrm>
          <a:prstGeom prst="rect">
            <a:avLst/>
          </a:prstGeom>
          <a:ln w="19050">
            <a:solidFill>
              <a:schemeClr val="tx1"/>
            </a:solidFill>
          </a:ln>
        </p:spPr>
      </p:pic>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C:\Users\bigmac\Documents\Ian's Folder\Rotary\PORTHOLE\July Stuff\P1010398.JPG"/>
          <p:cNvPicPr>
            <a:picLocks noChangeAspect="1" noChangeArrowheads="1"/>
          </p:cNvPicPr>
          <p:nvPr/>
        </p:nvPicPr>
        <p:blipFill>
          <a:blip r:embed="rId5" cstate="print"/>
          <a:srcRect/>
          <a:stretch>
            <a:fillRect/>
          </a:stretch>
        </p:blipFill>
        <p:spPr bwMode="auto">
          <a:xfrm>
            <a:off x="-7145458" y="-2553419"/>
            <a:ext cx="3600000" cy="2153481"/>
          </a:xfrm>
          <a:prstGeom prst="rect">
            <a:avLst/>
          </a:prstGeom>
          <a:noFill/>
        </p:spPr>
      </p:pic>
      <p:sp>
        <p:nvSpPr>
          <p:cNvPr id="11265" name="Rectangle 1"/>
          <p:cNvSpPr>
            <a:spLocks noChangeArrowheads="1"/>
          </p:cNvSpPr>
          <p:nvPr/>
        </p:nvSpPr>
        <p:spPr bwMode="auto">
          <a:xfrm>
            <a:off x="5153025" y="5585249"/>
            <a:ext cx="253365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accent5">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accent5">
                  <a:lumMod val="50000"/>
                </a:schemeClr>
              </a:solidFill>
              <a:effectLst/>
              <a:latin typeface="Arial" pitchFamily="34" charset="0"/>
              <a:cs typeface="Arial" pitchFamily="34" charset="0"/>
            </a:endParaRPr>
          </a:p>
        </p:txBody>
      </p:sp>
      <p:sp>
        <p:nvSpPr>
          <p:cNvPr id="27" name="TextBox 26"/>
          <p:cNvSpPr txBox="1"/>
          <p:nvPr/>
        </p:nvSpPr>
        <p:spPr>
          <a:xfrm>
            <a:off x="5105400" y="3438527"/>
            <a:ext cx="2847975" cy="1231106"/>
          </a:xfrm>
          <a:prstGeom prst="rect">
            <a:avLst/>
          </a:prstGeom>
          <a:noFill/>
        </p:spPr>
        <p:txBody>
          <a:bodyPr wrap="square" rtlCol="0">
            <a:spAutoFit/>
          </a:bodyPr>
          <a:lstStyle/>
          <a:p>
            <a:pPr algn="ctr"/>
            <a:endParaRPr lang="en-GB" sz="1600" dirty="0">
              <a:solidFill>
                <a:srgbClr val="002060"/>
              </a:solidFill>
            </a:endParaRPr>
          </a:p>
          <a:p>
            <a:pPr algn="ctr"/>
            <a:endParaRPr lang="en-GB" sz="2000" dirty="0">
              <a:solidFill>
                <a:srgbClr val="002060"/>
              </a:solidFill>
            </a:endParaRPr>
          </a:p>
          <a:p>
            <a:pPr algn="ctr"/>
            <a:endParaRPr lang="en-GB" sz="2000" dirty="0">
              <a:solidFill>
                <a:srgbClr val="002060"/>
              </a:solidFill>
            </a:endParaRPr>
          </a:p>
          <a:p>
            <a:pPr algn="ctr"/>
            <a:endParaRPr lang="en-GB" dirty="0"/>
          </a:p>
        </p:txBody>
      </p:sp>
      <p:sp>
        <p:nvSpPr>
          <p:cNvPr id="30" name="Rectangle 29"/>
          <p:cNvSpPr/>
          <p:nvPr/>
        </p:nvSpPr>
        <p:spPr>
          <a:xfrm>
            <a:off x="228600" y="5981700"/>
            <a:ext cx="4572000" cy="584775"/>
          </a:xfrm>
          <a:prstGeom prst="rect">
            <a:avLst/>
          </a:prstGeom>
        </p:spPr>
        <p:txBody>
          <a:bodyPr wrap="square">
            <a:spAutoFit/>
          </a:bodyPr>
          <a:lstStyle/>
          <a:p>
            <a:pPr>
              <a:spcBef>
                <a:spcPts val="400"/>
              </a:spcBef>
            </a:pPr>
            <a:r>
              <a:rPr lang="en-GB" sz="1600" b="1" i="1" dirty="0">
                <a:solidFill>
                  <a:srgbClr val="004F8A"/>
                </a:solidFill>
              </a:rPr>
              <a:t>Contact Margaret Thomas to book your meal. Or, order from the bar at the Aqua as early as possible</a:t>
            </a:r>
          </a:p>
        </p:txBody>
      </p:sp>
      <p:sp>
        <p:nvSpPr>
          <p:cNvPr id="1028" name="Rectangle 4"/>
          <p:cNvSpPr>
            <a:spLocks noChangeArrowheads="1"/>
          </p:cNvSpPr>
          <p:nvPr/>
        </p:nvSpPr>
        <p:spPr bwMode="auto">
          <a:xfrm rot="10800000" flipV="1">
            <a:off x="5152571" y="5224548"/>
            <a:ext cx="4281716"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rgbClr val="000000"/>
              </a:solidFill>
              <a:effectLst/>
              <a:latin typeface="Helvetica"/>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40" name="TextBox 39"/>
          <p:cNvSpPr txBox="1"/>
          <p:nvPr/>
        </p:nvSpPr>
        <p:spPr>
          <a:xfrm>
            <a:off x="295276" y="238124"/>
            <a:ext cx="4343400" cy="861774"/>
          </a:xfrm>
          <a:prstGeom prst="rect">
            <a:avLst/>
          </a:prstGeom>
          <a:noFill/>
        </p:spPr>
        <p:txBody>
          <a:bodyPr wrap="square" rtlCol="0">
            <a:spAutoFit/>
          </a:bodyPr>
          <a:lstStyle/>
          <a:p>
            <a:pPr algn="ctr"/>
            <a:endParaRPr lang="en-GB" sz="1600" b="1" dirty="0"/>
          </a:p>
          <a:p>
            <a:pPr algn="ctr"/>
            <a:r>
              <a:rPr lang="en-GB" b="1" dirty="0"/>
              <a:t>CLUB DIARY for AUGUST</a:t>
            </a:r>
            <a:endParaRPr lang="en-GB" sz="1600" b="1" dirty="0"/>
          </a:p>
          <a:p>
            <a:pPr algn="ctr"/>
            <a:endParaRPr lang="en-GB" sz="1600" b="1" dirty="0"/>
          </a:p>
        </p:txBody>
      </p:sp>
      <p:pic>
        <p:nvPicPr>
          <p:cNvPr id="3" name="Picture 1" descr="C:\Users\bigmac\Documents\Ian's Folder\Rotary\PORTHOLE\JULY EDITION\New Member\IMG_0979[6086].JPG"/>
          <p:cNvPicPr>
            <a:picLocks noChangeAspect="1" noChangeArrowheads="1"/>
          </p:cNvPicPr>
          <p:nvPr/>
        </p:nvPicPr>
        <p:blipFill>
          <a:blip r:embed="rId6" cstate="print">
            <a:lum bright="34000" contrast="44000"/>
          </a:blip>
          <a:srcRect/>
          <a:stretch>
            <a:fillRect/>
          </a:stretch>
        </p:blipFill>
        <p:spPr bwMode="auto">
          <a:xfrm rot="5400000">
            <a:off x="5250921" y="2082270"/>
            <a:ext cx="4373033" cy="3279775"/>
          </a:xfrm>
          <a:prstGeom prst="rect">
            <a:avLst/>
          </a:prstGeom>
          <a:noFill/>
        </p:spPr>
      </p:pic>
      <p:sp>
        <p:nvSpPr>
          <p:cNvPr id="21" name="TextBox 20"/>
          <p:cNvSpPr txBox="1"/>
          <p:nvPr/>
        </p:nvSpPr>
        <p:spPr>
          <a:xfrm>
            <a:off x="5800725" y="5953125"/>
            <a:ext cx="3200400" cy="646331"/>
          </a:xfrm>
          <a:prstGeom prst="rect">
            <a:avLst/>
          </a:prstGeom>
          <a:noFill/>
        </p:spPr>
        <p:txBody>
          <a:bodyPr wrap="square" rtlCol="0">
            <a:spAutoFit/>
          </a:bodyPr>
          <a:lstStyle/>
          <a:p>
            <a:pPr algn="ctr"/>
            <a:r>
              <a:rPr lang="en-GB" dirty="0"/>
              <a:t>President Gary welcomes our new member Robert Grigsby</a:t>
            </a:r>
          </a:p>
        </p:txBody>
      </p:sp>
    </p:spTree>
    <p:extLst>
      <p:ext uri="{BB962C8B-B14F-4D97-AF65-F5344CB8AC3E}">
        <p14:creationId xmlns:p14="http://schemas.microsoft.com/office/powerpoint/2010/main"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076825" y="400050"/>
            <a:ext cx="2152650" cy="1815882"/>
          </a:xfrm>
          <a:prstGeom prst="rect">
            <a:avLst/>
          </a:prstGeom>
          <a:noFill/>
          <a:ln w="57150">
            <a:solidFill>
              <a:srgbClr val="002060"/>
            </a:solidFill>
          </a:ln>
        </p:spPr>
        <p:txBody>
          <a:bodyPr wrap="square" rtlCol="0">
            <a:spAutoFit/>
          </a:bodyPr>
          <a:lstStyle/>
          <a:p>
            <a:pPr algn="ctr"/>
            <a:r>
              <a:rPr lang="en-GB" sz="2000" b="1" dirty="0"/>
              <a:t>HANDOVER 2019/20</a:t>
            </a:r>
          </a:p>
          <a:p>
            <a:endParaRPr lang="en-GB" dirty="0"/>
          </a:p>
          <a:p>
            <a:pPr algn="ctr"/>
            <a:r>
              <a:rPr lang="en-GB" b="1" dirty="0"/>
              <a:t>Our new team:</a:t>
            </a:r>
          </a:p>
          <a:p>
            <a:pPr algn="ctr"/>
            <a:r>
              <a:rPr lang="en-GB" b="1" dirty="0"/>
              <a:t>Gary, Elizabeth &amp; Celia</a:t>
            </a:r>
          </a:p>
        </p:txBody>
      </p:sp>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cxnSp>
        <p:nvCxnSpPr>
          <p:cNvPr id="17" name="Straight Connector 16"/>
          <p:cNvCxnSpPr/>
          <p:nvPr/>
        </p:nvCxnSpPr>
        <p:spPr>
          <a:xfrm flipH="1">
            <a:off x="9734593" y="4276708"/>
            <a:ext cx="15043" cy="2355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5141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 name="Rectangle 25"/>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78213" y="900529"/>
            <a:ext cx="4852314" cy="2345352"/>
          </a:xfrm>
          <a:prstGeom prst="rect">
            <a:avLst/>
          </a:prstGeom>
        </p:spPr>
        <p:txBody>
          <a:bodyPr wrap="square" numCol="2" spcCol="90000">
            <a:noAutofit/>
          </a:bodyPr>
          <a:lstStyle/>
          <a:p>
            <a:pPr defTabSz="144000">
              <a:lnSpc>
                <a:spcPts val="1200"/>
              </a:lnSpc>
            </a:pPr>
            <a:r>
              <a:rPr lang="en-GB" sz="1200" b="1" dirty="0">
                <a:solidFill>
                  <a:srgbClr val="0070C0"/>
                </a:solidFill>
                <a:latin typeface="Calibri" panose="020F0502020204030204" pitchFamily="34" charset="0"/>
              </a:rPr>
              <a:t>	</a:t>
            </a:r>
            <a:endParaRPr lang="en-GB" sz="1200" b="1" dirty="0">
              <a:solidFill>
                <a:srgbClr val="FF0000"/>
              </a:solidFill>
              <a:latin typeface="Calibri" panose="020F0502020204030204" pitchFamily="34" charset="0"/>
            </a:endParaRPr>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pic>
        <p:nvPicPr>
          <p:cNvPr id="32" name="irc_mi" descr="http://www.harrowrotary.org.uk/images/rotary-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3526" y="1020227"/>
            <a:ext cx="409575" cy="412750"/>
          </a:xfrm>
          <a:prstGeom prst="ellipse">
            <a:avLst/>
          </a:prstGeom>
          <a:noFill/>
          <a:ln>
            <a:noFill/>
          </a:ln>
        </p:spPr>
      </p:pic>
      <p:sp>
        <p:nvSpPr>
          <p:cNvPr id="18" name="TextBox 17"/>
          <p:cNvSpPr txBox="1"/>
          <p:nvPr/>
        </p:nvSpPr>
        <p:spPr>
          <a:xfrm>
            <a:off x="5121373" y="5692149"/>
            <a:ext cx="4515729" cy="923330"/>
          </a:xfrm>
          <a:prstGeom prst="rect">
            <a:avLst/>
          </a:prstGeom>
          <a:noFill/>
          <a:ln>
            <a:solidFill>
              <a:schemeClr val="tx1"/>
            </a:solidFill>
          </a:ln>
        </p:spPr>
        <p:txBody>
          <a:bodyPr wrap="square" rtlCol="0">
            <a:spAutoFit/>
          </a:bodyPr>
          <a:lstStyle/>
          <a:p>
            <a:pPr algn="ctr"/>
            <a:r>
              <a:rPr lang="en-GB" dirty="0"/>
              <a:t>EDITOR’S NOTE</a:t>
            </a:r>
          </a:p>
          <a:p>
            <a:pPr algn="ctr"/>
            <a:r>
              <a:rPr lang="en-GB" sz="1400" dirty="0"/>
              <a:t>macmolly10@gmail.com</a:t>
            </a:r>
            <a:r>
              <a:rPr lang="en-GB" dirty="0"/>
              <a:t> Pictures need to be in jpg format if possible.</a:t>
            </a:r>
          </a:p>
        </p:txBody>
      </p:sp>
      <p:sp>
        <p:nvSpPr>
          <p:cNvPr id="9217" name="Rectangle 1"/>
          <p:cNvSpPr>
            <a:spLocks noChangeArrowheads="1"/>
          </p:cNvSpPr>
          <p:nvPr/>
        </p:nvSpPr>
        <p:spPr bwMode="auto">
          <a:xfrm>
            <a:off x="200025" y="2777343"/>
            <a:ext cx="462915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Times"/>
                <a:ea typeface="Times New Roman" pitchFamily="18" charset="0"/>
                <a:cs typeface="Times New Roman" pitchFamily="18" charset="0"/>
              </a:rPr>
              <a:t>ELIZABETH</a:t>
            </a:r>
            <a:r>
              <a:rPr kumimoji="0" lang="en-GB" sz="105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GB" sz="1050" b="0" i="0" u="none" strike="noStrike" cap="none" normalizeH="0" baseline="0" dirty="0">
                <a:ln>
                  <a:noFill/>
                </a:ln>
                <a:solidFill>
                  <a:schemeClr val="tx1"/>
                </a:solidFill>
                <a:effectLst/>
                <a:latin typeface="Times"/>
                <a:ea typeface="Times New Roman" pitchFamily="18" charset="0"/>
                <a:cs typeface="Times New Roman" pitchFamily="18" charset="0"/>
              </a:rPr>
              <a:t>S CYCLE RIDE WITH POUNDBURY ROTARIANS TO BAYEUX RAISES FUNDS FOR DORSET AND SOMERSET AIR AMBULANCE</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The event began on Thursday, June 20, with a gathering of the participants at Caf</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é</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 on the Green in </a:t>
            </a:r>
            <a:r>
              <a:rPr kumimoji="0" lang="en-GB" sz="1050" b="0" i="0" u="none" strike="noStrike" cap="none" normalizeH="0" baseline="0" dirty="0" err="1">
                <a:ln>
                  <a:noFill/>
                </a:ln>
                <a:solidFill>
                  <a:srgbClr val="212529"/>
                </a:solidFill>
                <a:effectLst/>
                <a:latin typeface="Arial" pitchFamily="34" charset="0"/>
                <a:ea typeface="Times New Roman" pitchFamily="18" charset="0"/>
                <a:cs typeface="Arial" pitchFamily="34" charset="0"/>
              </a:rPr>
              <a:t>Poundbury</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 before an early ferry journey the next day. Cyclists were wished bon voyage and good luck by the Mayor of Dorchester Cllr Richard Biggs, and local adventurer Steven Howard who had just returned from running the Namib Desert. Boarding the Poole ferry next morning, we arrived in Cherbourg mid-afternoon to cycle to St Mere </a:t>
            </a:r>
            <a:r>
              <a:rPr kumimoji="0" lang="en-GB" sz="1050" b="0" i="0" u="none" strike="noStrike" cap="none" normalizeH="0" baseline="0" dirty="0" err="1">
                <a:ln>
                  <a:noFill/>
                </a:ln>
                <a:solidFill>
                  <a:srgbClr val="212529"/>
                </a:solidFill>
                <a:effectLst/>
                <a:latin typeface="Arial" pitchFamily="34" charset="0"/>
                <a:ea typeface="Times New Roman" pitchFamily="18" charset="0"/>
                <a:cs typeface="Arial" pitchFamily="34" charset="0"/>
              </a:rPr>
              <a:t>Eglise</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 for the night. </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 </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Unfortunately the van with the bikes had broken down at </a:t>
            </a:r>
            <a:r>
              <a:rPr kumimoji="0" lang="en-GB" sz="1050" b="0" i="0" u="none" strike="noStrike" cap="none" normalizeH="0" baseline="0" dirty="0" err="1">
                <a:ln>
                  <a:noFill/>
                </a:ln>
                <a:solidFill>
                  <a:srgbClr val="212529"/>
                </a:solidFill>
                <a:effectLst/>
                <a:latin typeface="Arial" pitchFamily="34" charset="0"/>
                <a:ea typeface="Times New Roman" pitchFamily="18" charset="0"/>
                <a:cs typeface="Arial" pitchFamily="34" charset="0"/>
              </a:rPr>
              <a:t>Bere</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 Regis and had failed to catch the ferry! So we had a</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 </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leisurely afternoon visiting one of the D-Day Museums, instead of cycling. Next day we started in earnest, the replacement van had travelled in overnight, so we were able to cycle the 40 miles to Bayeux; it was a beautiful scenic route</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 </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through the Normandy</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 </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countryside, arriving in time for a civic reception with the Mayor of Bayeux at the Town Hall. </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 </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Afterwards we had a wonderful meal, with copious imbibing. The </a:t>
            </a:r>
            <a:r>
              <a:rPr kumimoji="0" lang="en-GB" sz="1050" b="0" i="0" u="none" strike="noStrike" cap="none" normalizeH="0" baseline="0" dirty="0" err="1">
                <a:ln>
                  <a:noFill/>
                </a:ln>
                <a:solidFill>
                  <a:srgbClr val="212529"/>
                </a:solidFill>
                <a:effectLst/>
                <a:latin typeface="Arial" pitchFamily="34" charset="0"/>
                <a:ea typeface="Times New Roman" pitchFamily="18" charset="0"/>
                <a:cs typeface="Arial" pitchFamily="34" charset="0"/>
              </a:rPr>
              <a:t>Poundbury</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 Rotarians were great fun, it was a</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 </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brilliant trip and one very pleasant surprise was that Richard </a:t>
            </a:r>
            <a:r>
              <a:rPr kumimoji="0" lang="en-GB" sz="1050" b="0" i="0" u="none" strike="noStrike" cap="none" normalizeH="0" baseline="0" dirty="0" err="1">
                <a:ln>
                  <a:noFill/>
                </a:ln>
                <a:solidFill>
                  <a:srgbClr val="212529"/>
                </a:solidFill>
                <a:effectLst/>
                <a:latin typeface="Arial" pitchFamily="34" charset="0"/>
                <a:ea typeface="Times New Roman" pitchFamily="18" charset="0"/>
                <a:cs typeface="Arial" pitchFamily="34" charset="0"/>
              </a:rPr>
              <a:t>Backwell</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 joined us in the line-up. </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 </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Richard is our Nepal trip guru, Peter Harris Fellow and last year named </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God of the Mountain</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a:t>
            </a:r>
            <a:r>
              <a:rPr kumimoji="0" lang="en-GB" sz="1050" b="0" i="0" u="none" strike="noStrike" cap="none" normalizeH="0" baseline="0" dirty="0">
                <a:ln>
                  <a:noFill/>
                </a:ln>
                <a:solidFill>
                  <a:srgbClr val="212529"/>
                </a:solidFill>
                <a:effectLst/>
                <a:latin typeface="Arial" pitchFamily="34" charset="0"/>
                <a:ea typeface="Times New Roman" pitchFamily="18" charset="0"/>
                <a:cs typeface="Arial" pitchFamily="34" charset="0"/>
              </a:rPr>
              <a:t> by the Nepalese.</a:t>
            </a:r>
            <a:r>
              <a:rPr kumimoji="0" lang="en-GB" sz="1050" b="0" i="0" u="none" strike="noStrike" cap="none" normalizeH="0" baseline="0" dirty="0">
                <a:ln>
                  <a:noFill/>
                </a:ln>
                <a:solidFill>
                  <a:srgbClr val="212529"/>
                </a:solidFill>
                <a:effectLst/>
                <a:latin typeface="Calibri"/>
                <a:ea typeface="Times New Roman" pitchFamily="18" charset="0"/>
                <a:cs typeface="Arial" pitchFamily="34" charset="0"/>
              </a:rPr>
              <a:t> </a:t>
            </a:r>
            <a:r>
              <a:rPr kumimoji="0" lang="en-GB" sz="1050" b="0" i="0" u="none" strike="noStrike" cap="none" normalizeH="0" baseline="0" dirty="0">
                <a:ln>
                  <a:noFill/>
                </a:ln>
                <a:solidFill>
                  <a:srgbClr val="212529"/>
                </a:solidFill>
                <a:effectLst/>
                <a:latin typeface="Calibri"/>
                <a:ea typeface="Times New Roman" pitchFamily="18" charset="0"/>
                <a:cs typeface="Times New Roman" pitchFamily="18" charset="0"/>
              </a:rPr>
              <a:t> </a:t>
            </a:r>
            <a:r>
              <a:rPr kumimoji="0" lang="en-GB" sz="1050" b="0" i="0" u="none" strike="noStrike" cap="none" normalizeH="0" baseline="0" dirty="0" err="1">
                <a:ln>
                  <a:noFill/>
                </a:ln>
                <a:solidFill>
                  <a:srgbClr val="212529"/>
                </a:solidFill>
                <a:effectLst/>
                <a:latin typeface="Calibri" pitchFamily="34" charset="0"/>
                <a:ea typeface="Times New Roman" pitchFamily="18" charset="0"/>
                <a:cs typeface="Times New Roman" pitchFamily="18" charset="0"/>
              </a:rPr>
              <a:t>Poundbury</a:t>
            </a:r>
            <a:r>
              <a:rPr kumimoji="0" lang="en-GB" sz="1050" b="0" i="0" u="none" strike="noStrike" cap="none" normalizeH="0" baseline="0" dirty="0">
                <a:ln>
                  <a:noFill/>
                </a:ln>
                <a:solidFill>
                  <a:srgbClr val="212529"/>
                </a:solidFill>
                <a:effectLst/>
                <a:latin typeface="Calibri" pitchFamily="34" charset="0"/>
                <a:ea typeface="Times New Roman" pitchFamily="18" charset="0"/>
                <a:cs typeface="Times New Roman" pitchFamily="18" charset="0"/>
              </a:rPr>
              <a:t> Rotarians tell me the cycling trip should raise more than £1,000, for the Dorset and Somerset Air Ambulance, but the total won’t be known until all donations have been totalled. </a:t>
            </a:r>
            <a:r>
              <a:rPr kumimoji="0" lang="en-GB" sz="1050" b="0" i="0" u="none" strike="noStrike" cap="none" normalizeH="0" baseline="0" dirty="0">
                <a:ln>
                  <a:noFill/>
                </a:ln>
                <a:solidFill>
                  <a:srgbClr val="212529"/>
                </a:solidFill>
                <a:effectLst/>
                <a:latin typeface="Calibri"/>
                <a:ea typeface="Times New Roman" pitchFamily="18" charset="0"/>
                <a:cs typeface="Times New Roman" pitchFamily="18" charset="0"/>
              </a:rPr>
              <a:t> </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Reply </a:t>
            </a:r>
            <a:r>
              <a:rPr kumimoji="0" lang="en-GB" sz="105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Reply</a:t>
            </a:r>
            <a:r>
              <a:rPr kumimoji="0" lang="en-GB" sz="105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All Forward </a:t>
            </a:r>
            <a:endParaRPr kumimoji="0" lang="en-GB" sz="1000" b="0" i="0" u="none" strike="noStrike" cap="none" normalizeH="0" baseline="0" dirty="0">
              <a:ln>
                <a:noFill/>
              </a:ln>
              <a:solidFill>
                <a:schemeClr val="tx1"/>
              </a:solidFill>
              <a:effectLst/>
              <a:latin typeface="Arial" pitchFamily="34" charset="0"/>
              <a:cs typeface="Arial" pitchFamily="34" charset="0"/>
            </a:endParaRPr>
          </a:p>
        </p:txBody>
      </p:sp>
      <p:pic>
        <p:nvPicPr>
          <p:cNvPr id="9218" name="Picture 2" descr="C:\Users\bigmac\Documents\Ian's Folder\Rotary\PORTHOLE\JULY EDITION\Elizabeth Cycling\thumbnail.jpg"/>
          <p:cNvPicPr>
            <a:picLocks noChangeAspect="1" noChangeArrowheads="1"/>
          </p:cNvPicPr>
          <p:nvPr/>
        </p:nvPicPr>
        <p:blipFill>
          <a:blip r:embed="rId6" cstate="print"/>
          <a:srcRect/>
          <a:stretch>
            <a:fillRect/>
          </a:stretch>
        </p:blipFill>
        <p:spPr bwMode="auto">
          <a:xfrm>
            <a:off x="838200" y="228600"/>
            <a:ext cx="3264825" cy="2500312"/>
          </a:xfrm>
          <a:prstGeom prst="rect">
            <a:avLst/>
          </a:prstGeom>
          <a:noFill/>
        </p:spPr>
      </p:pic>
      <p:pic>
        <p:nvPicPr>
          <p:cNvPr id="19" name="irc_mi" descr="http://www.harrowrotary.org.uk/images/rotary-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376" y="277277"/>
            <a:ext cx="409575" cy="412750"/>
          </a:xfrm>
          <a:prstGeom prst="ellipse">
            <a:avLst/>
          </a:prstGeom>
          <a:noFill/>
          <a:ln>
            <a:noFill/>
          </a:ln>
        </p:spPr>
      </p:pic>
      <p:pic>
        <p:nvPicPr>
          <p:cNvPr id="9219" name="Picture 3" descr="C:\Users\bigmac\Documents\Ian's Folder\Rotary\PORTHOLE\JULY EDITION\Janet's Photos\IMG_0896.JPG"/>
          <p:cNvPicPr>
            <a:picLocks noChangeAspect="1" noChangeArrowheads="1"/>
          </p:cNvPicPr>
          <p:nvPr/>
        </p:nvPicPr>
        <p:blipFill>
          <a:blip r:embed="rId7" cstate="print">
            <a:lum bright="20000" contrast="30000"/>
          </a:blip>
          <a:srcRect/>
          <a:stretch>
            <a:fillRect/>
          </a:stretch>
        </p:blipFill>
        <p:spPr bwMode="auto">
          <a:xfrm rot="5400000">
            <a:off x="6908007" y="604043"/>
            <a:ext cx="3155950" cy="2366963"/>
          </a:xfrm>
          <a:prstGeom prst="rect">
            <a:avLst/>
          </a:prstGeom>
          <a:noFill/>
        </p:spPr>
      </p:pic>
      <p:pic>
        <p:nvPicPr>
          <p:cNvPr id="9220" name="Picture 4" descr="C:\Users\bigmac\Documents\Ian's Folder\Rotary\PORTHOLE\JULY EDITION\Janet's Photos\IMG_0894.JPG"/>
          <p:cNvPicPr>
            <a:picLocks noChangeAspect="1" noChangeArrowheads="1"/>
          </p:cNvPicPr>
          <p:nvPr/>
        </p:nvPicPr>
        <p:blipFill>
          <a:blip r:embed="rId8" cstate="print">
            <a:lum bright="10000" contrast="30000"/>
          </a:blip>
          <a:srcRect/>
          <a:stretch>
            <a:fillRect/>
          </a:stretch>
        </p:blipFill>
        <p:spPr bwMode="auto">
          <a:xfrm rot="5400000">
            <a:off x="4703167" y="3077172"/>
            <a:ext cx="2824159" cy="2118119"/>
          </a:xfrm>
          <a:prstGeom prst="rect">
            <a:avLst/>
          </a:prstGeom>
          <a:noFill/>
        </p:spPr>
      </p:pic>
      <p:pic>
        <p:nvPicPr>
          <p:cNvPr id="23" name="irc_mi" descr="http://www.harrowrotary.org.uk/images/rotary-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9026" y="296327"/>
            <a:ext cx="409575" cy="412750"/>
          </a:xfrm>
          <a:prstGeom prst="ellipse">
            <a:avLst/>
          </a:prstGeom>
          <a:noFill/>
          <a:ln>
            <a:noFill/>
          </a:ln>
        </p:spPr>
      </p:pic>
      <p:pic>
        <p:nvPicPr>
          <p:cNvPr id="9221" name="Picture 5" descr="C:\Users\bigmac\Documents\Ian's Folder\Rotary\PORTHOLE\JULY EDITION\Janet's Photos\IMG_0891.JPG"/>
          <p:cNvPicPr>
            <a:picLocks noChangeAspect="1" noChangeArrowheads="1"/>
          </p:cNvPicPr>
          <p:nvPr/>
        </p:nvPicPr>
        <p:blipFill>
          <a:blip r:embed="rId9" cstate="print"/>
          <a:srcRect/>
          <a:stretch>
            <a:fillRect/>
          </a:stretch>
        </p:blipFill>
        <p:spPr bwMode="auto">
          <a:xfrm rot="5400000">
            <a:off x="7495777" y="3711177"/>
            <a:ext cx="2105025" cy="1578769"/>
          </a:xfrm>
          <a:prstGeom prst="rect">
            <a:avLst/>
          </a:prstGeom>
          <a:noFill/>
        </p:spPr>
      </p:pic>
    </p:spTree>
    <p:extLst>
      <p:ext uri="{BB962C8B-B14F-4D97-AF65-F5344CB8AC3E}">
        <p14:creationId xmlns:p14="http://schemas.microsoft.com/office/powerpoint/2010/main"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 descr="C:\Users\bigmac\Documents\Ian's Folder\Rotary\PORTHOLE\JUNE EDITION\KBJ Polio\IMG_1300.JPG"/>
          <p:cNvPicPr>
            <a:picLocks noChangeAspect="1" noChangeArrowheads="1"/>
          </p:cNvPicPr>
          <p:nvPr/>
        </p:nvPicPr>
        <p:blipFill>
          <a:blip r:embed="rId2" cstate="print">
            <a:lum bright="20000" contrast="20000"/>
          </a:blip>
          <a:srcRect/>
          <a:stretch>
            <a:fillRect/>
          </a:stretch>
        </p:blipFill>
        <p:spPr bwMode="auto">
          <a:xfrm rot="5400000">
            <a:off x="3816903" y="5817156"/>
            <a:ext cx="993614" cy="745183"/>
          </a:xfrm>
          <a:prstGeom prst="rect">
            <a:avLst/>
          </a:prstGeom>
          <a:noFill/>
        </p:spPr>
      </p:pic>
      <p:sp>
        <p:nvSpPr>
          <p:cNvPr id="7" name="Rectangle 6"/>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71450" y="171450"/>
            <a:ext cx="4641357" cy="6562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5057774" y="2657474"/>
            <a:ext cx="4581525" cy="369332"/>
          </a:xfrm>
          <a:prstGeom prst="rect">
            <a:avLst/>
          </a:prstGeom>
        </p:spPr>
        <p:txBody>
          <a:bodyPr wrap="square">
            <a:spAutoFit/>
          </a:bodyPr>
          <a:lstStyle/>
          <a:p>
            <a:r>
              <a:rPr lang="en-GB" dirty="0"/>
              <a:t> </a:t>
            </a:r>
          </a:p>
        </p:txBody>
      </p:sp>
      <p:sp>
        <p:nvSpPr>
          <p:cNvPr id="9" name="Rectangle 8"/>
          <p:cNvSpPr/>
          <p:nvPr/>
        </p:nvSpPr>
        <p:spPr>
          <a:xfrm>
            <a:off x="5052040" y="3588378"/>
            <a:ext cx="4762670" cy="261354"/>
          </a:xfrm>
          <a:prstGeom prst="rect">
            <a:avLst/>
          </a:prstGeom>
        </p:spPr>
        <p:txBody>
          <a:bodyPr wrap="square">
            <a:spAutoFit/>
          </a:bodyPr>
          <a:lstStyle/>
          <a:p>
            <a:pPr>
              <a:lnSpc>
                <a:spcPts val="1300"/>
              </a:lnSpc>
              <a:spcAft>
                <a:spcPts val="400"/>
              </a:spcAft>
            </a:pPr>
            <a:r>
              <a:rPr lang="en-GB" sz="1300" dirty="0">
                <a:solidFill>
                  <a:srgbClr val="DC28A9"/>
                </a:solidFill>
                <a:latin typeface="Calibri" panose="020F0502020204030204" pitchFamily="34" charset="0"/>
                <a:cs typeface="Calibri" panose="020F0502020204030204" pitchFamily="34" charset="0"/>
              </a:rPr>
              <a:t>  </a:t>
            </a:r>
            <a:endParaRPr lang="en-GB" sz="1300" dirty="0">
              <a:solidFill>
                <a:srgbClr val="DC28A9"/>
              </a:solidFill>
            </a:endParaRPr>
          </a:p>
        </p:txBody>
      </p:sp>
      <p:pic>
        <p:nvPicPr>
          <p:cNvPr id="7169" name="Picture 1" descr="C:\Users\bigmac\Documents\Ian's Folder\Rotary\PORTHOLE\JULY EDITION\Sarah's Do\66459228_10218904725869802_2580629003857559552_n.jpg"/>
          <p:cNvPicPr>
            <a:picLocks noChangeAspect="1" noChangeArrowheads="1"/>
          </p:cNvPicPr>
          <p:nvPr/>
        </p:nvPicPr>
        <p:blipFill>
          <a:blip r:embed="rId3" cstate="print">
            <a:lum bright="20000"/>
          </a:blip>
          <a:srcRect/>
          <a:stretch>
            <a:fillRect/>
          </a:stretch>
        </p:blipFill>
        <p:spPr bwMode="auto">
          <a:xfrm>
            <a:off x="5610225" y="200025"/>
            <a:ext cx="3543299" cy="4724399"/>
          </a:xfrm>
          <a:prstGeom prst="rect">
            <a:avLst/>
          </a:prstGeom>
          <a:noFill/>
        </p:spPr>
      </p:pic>
      <p:sp>
        <p:nvSpPr>
          <p:cNvPr id="12" name="TextBox 11"/>
          <p:cNvSpPr txBox="1"/>
          <p:nvPr/>
        </p:nvSpPr>
        <p:spPr>
          <a:xfrm>
            <a:off x="5781674" y="4953000"/>
            <a:ext cx="3057525" cy="646331"/>
          </a:xfrm>
          <a:prstGeom prst="rect">
            <a:avLst/>
          </a:prstGeom>
          <a:noFill/>
        </p:spPr>
        <p:txBody>
          <a:bodyPr wrap="square" rtlCol="0">
            <a:spAutoFit/>
          </a:bodyPr>
          <a:lstStyle/>
          <a:p>
            <a:pPr algn="ctr"/>
            <a:r>
              <a:rPr lang="en-GB" dirty="0"/>
              <a:t>The birthday girl with an Havasupai girl wearing beads </a:t>
            </a:r>
          </a:p>
        </p:txBody>
      </p:sp>
      <p:pic>
        <p:nvPicPr>
          <p:cNvPr id="7171" name="Picture 3" descr="C:\Users\bigmac\AppData\Local\Microsoft\Windows\INetCache\IE\B3C0PC1Q\happy-birthday-text-1393676281Mrt[1].jpg"/>
          <p:cNvPicPr>
            <a:picLocks noChangeAspect="1" noChangeArrowheads="1"/>
          </p:cNvPicPr>
          <p:nvPr/>
        </p:nvPicPr>
        <p:blipFill>
          <a:blip r:embed="rId4" cstate="print"/>
          <a:srcRect/>
          <a:stretch>
            <a:fillRect/>
          </a:stretch>
        </p:blipFill>
        <p:spPr bwMode="auto">
          <a:xfrm>
            <a:off x="5905500" y="5591175"/>
            <a:ext cx="3093026" cy="1038225"/>
          </a:xfrm>
          <a:prstGeom prst="rect">
            <a:avLst/>
          </a:prstGeom>
          <a:noFill/>
        </p:spPr>
      </p:pic>
      <p:pic>
        <p:nvPicPr>
          <p:cNvPr id="7172" name="Picture 4" descr="C:\Users\bigmac\Documents\Ian's Folder\Rotary\PORTHOLE\JULY EDITION\Janet's Photos\IMG_0899.JPG"/>
          <p:cNvPicPr>
            <a:picLocks noChangeAspect="1" noChangeArrowheads="1"/>
          </p:cNvPicPr>
          <p:nvPr/>
        </p:nvPicPr>
        <p:blipFill>
          <a:blip r:embed="rId5" cstate="print">
            <a:lum contrast="20000"/>
          </a:blip>
          <a:srcRect/>
          <a:stretch>
            <a:fillRect/>
          </a:stretch>
        </p:blipFill>
        <p:spPr bwMode="auto">
          <a:xfrm rot="5400000">
            <a:off x="-135731" y="519906"/>
            <a:ext cx="2432050" cy="1824038"/>
          </a:xfrm>
          <a:prstGeom prst="rect">
            <a:avLst/>
          </a:prstGeom>
          <a:noFill/>
        </p:spPr>
      </p:pic>
      <p:sp>
        <p:nvSpPr>
          <p:cNvPr id="15" name="TextBox 14"/>
          <p:cNvSpPr txBox="1"/>
          <p:nvPr/>
        </p:nvSpPr>
        <p:spPr>
          <a:xfrm>
            <a:off x="2552700" y="771524"/>
            <a:ext cx="1885950" cy="1169551"/>
          </a:xfrm>
          <a:prstGeom prst="rect">
            <a:avLst/>
          </a:prstGeom>
          <a:noFill/>
        </p:spPr>
        <p:txBody>
          <a:bodyPr wrap="square" rtlCol="0">
            <a:spAutoFit/>
          </a:bodyPr>
          <a:lstStyle/>
          <a:p>
            <a:r>
              <a:rPr lang="en-GB" sz="1400" dirty="0"/>
              <a:t>A big thank you from the Club to Margaret for organising a very successful Membership promotion evening.</a:t>
            </a:r>
          </a:p>
        </p:txBody>
      </p:sp>
      <p:sp>
        <p:nvSpPr>
          <p:cNvPr id="7173" name="Rectangle 5"/>
          <p:cNvSpPr>
            <a:spLocks noChangeArrowheads="1"/>
          </p:cNvSpPr>
          <p:nvPr/>
        </p:nvSpPr>
        <p:spPr bwMode="auto">
          <a:xfrm>
            <a:off x="333375" y="2868216"/>
            <a:ext cx="44196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a:ln>
                  <a:noFill/>
                </a:ln>
                <a:solidFill>
                  <a:srgbClr val="FF0000"/>
                </a:solidFill>
                <a:effectLst/>
                <a:latin typeface="Calibri" pitchFamily="34" charset="0"/>
                <a:ea typeface="Calibri" pitchFamily="34" charset="0"/>
                <a:cs typeface="Calibri" pitchFamily="34" charset="0"/>
              </a:rPr>
              <a:t>Morris</a:t>
            </a:r>
            <a: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r>
              <a:rPr kumimoji="0" lang="en-GB" sz="1000" b="1" i="0" u="none" strike="noStrike" cap="none" normalizeH="0" baseline="0" dirty="0">
                <a:ln>
                  <a:noFill/>
                </a:ln>
                <a:solidFill>
                  <a:srgbClr val="FF0000"/>
                </a:solidFill>
                <a:effectLst/>
                <a:latin typeface="Calibri" pitchFamily="34" charset="0"/>
                <a:ea typeface="Calibri" pitchFamily="34" charset="0"/>
                <a:cs typeface="Calibri" pitchFamily="34" charset="0"/>
              </a:rPr>
              <a:t> </a:t>
            </a:r>
            <a: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r>
              <a:rPr kumimoji="0" lang="en-GB" sz="1800" b="1" i="0" u="none" strike="noStrike" cap="none" normalizeH="0" baseline="0" dirty="0">
                <a:ln>
                  <a:noFill/>
                </a:ln>
                <a:solidFill>
                  <a:srgbClr val="FF0000"/>
                </a:solidFill>
                <a:effectLst/>
                <a:latin typeface="Calibri" pitchFamily="34" charset="0"/>
                <a:ea typeface="Calibri" pitchFamily="34" charset="0"/>
                <a:cs typeface="Calibri" pitchFamily="34" charset="0"/>
              </a:rPr>
              <a:t>, an 82 year-old man, went to the doctor to get a physical.</a:t>
            </a:r>
            <a: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r>
              <a:rPr kumimoji="0" lang="en-GB" sz="13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b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br>
            <a:r>
              <a:rPr kumimoji="0" lang="en-GB" sz="1800" b="1" i="0" u="none" strike="noStrike" cap="none" normalizeH="0" baseline="0" dirty="0">
                <a:ln>
                  <a:noFill/>
                </a:ln>
                <a:solidFill>
                  <a:srgbClr val="FF0000"/>
                </a:solidFill>
                <a:effectLst/>
                <a:latin typeface="Calibri" pitchFamily="34" charset="0"/>
                <a:ea typeface="Calibri" pitchFamily="34" charset="0"/>
                <a:cs typeface="Calibri" pitchFamily="34" charset="0"/>
              </a:rPr>
              <a:t>A few days later, the doctor saw Morris walking down the street with a gorgeous young woman on his arm.</a:t>
            </a:r>
            <a: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r>
              <a:rPr kumimoji="0" lang="en-GB" sz="13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b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br>
            <a:r>
              <a:rPr kumimoji="0" lang="en-GB" sz="1800" b="1" i="0" u="none" strike="noStrike" cap="none" normalizeH="0" baseline="0" dirty="0">
                <a:ln>
                  <a:noFill/>
                </a:ln>
                <a:solidFill>
                  <a:srgbClr val="FF0000"/>
                </a:solidFill>
                <a:effectLst/>
                <a:latin typeface="Calibri" pitchFamily="34" charset="0"/>
                <a:ea typeface="Calibri" pitchFamily="34" charset="0"/>
                <a:cs typeface="Calibri" pitchFamily="34" charset="0"/>
              </a:rPr>
              <a:t>A couple of days later, the doctor spoke to Morris and said, 'You're really doing great, aren't you?'</a:t>
            </a:r>
            <a: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r>
              <a:rPr kumimoji="0" lang="en-GB" sz="13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b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br>
            <a:r>
              <a:rPr kumimoji="0" lang="en-GB" sz="1800" b="1" i="0" u="none" strike="noStrike" cap="none" normalizeH="0" baseline="0" dirty="0">
                <a:ln>
                  <a:noFill/>
                </a:ln>
                <a:solidFill>
                  <a:srgbClr val="FF0000"/>
                </a:solidFill>
                <a:effectLst/>
                <a:latin typeface="Calibri" pitchFamily="34" charset="0"/>
                <a:ea typeface="Calibri" pitchFamily="34" charset="0"/>
                <a:cs typeface="Calibri" pitchFamily="34" charset="0"/>
              </a:rPr>
              <a:t>Morris replied, 'Just doing what you said, Doc: 'Get a hot mamma and be cheerful.''</a:t>
            </a:r>
            <a: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r>
              <a:rPr kumimoji="0" lang="en-GB" sz="1300" b="0" i="0" u="none" strike="noStrike" cap="none" normalizeH="0" baseline="0" dirty="0">
                <a:ln>
                  <a:noFill/>
                </a:ln>
                <a:solidFill>
                  <a:srgbClr val="FF0000"/>
                </a:solidFill>
                <a:effectLst/>
                <a:latin typeface="Calibri" pitchFamily="34" charset="0"/>
                <a:ea typeface="Calibri" pitchFamily="34" charset="0"/>
                <a:cs typeface="Calibri" pitchFamily="34" charset="0"/>
              </a:rPr>
              <a:t> </a:t>
            </a:r>
            <a:br>
              <a:rPr kumimoji="0" lang="en-GB" sz="1100" b="0" i="0" u="none" strike="noStrike" cap="none" normalizeH="0" baseline="0" dirty="0">
                <a:ln>
                  <a:noFill/>
                </a:ln>
                <a:solidFill>
                  <a:srgbClr val="FF0000"/>
                </a:solidFill>
                <a:effectLst/>
                <a:latin typeface="Calibri" pitchFamily="34" charset="0"/>
                <a:ea typeface="Calibri" pitchFamily="34" charset="0"/>
                <a:cs typeface="Calibri" pitchFamily="34" charset="0"/>
              </a:rPr>
            </a:br>
            <a:r>
              <a:rPr kumimoji="0" lang="en-GB" sz="1800" b="1" i="0" u="none" strike="noStrike" cap="none" normalizeH="0" baseline="0" dirty="0">
                <a:ln>
                  <a:noFill/>
                </a:ln>
                <a:solidFill>
                  <a:srgbClr val="FF0000"/>
                </a:solidFill>
                <a:effectLst/>
                <a:latin typeface="Calibri" pitchFamily="34" charset="0"/>
                <a:ea typeface="Calibri" pitchFamily="34" charset="0"/>
                <a:cs typeface="Calibri" pitchFamily="34" charset="0"/>
              </a:rPr>
              <a:t>The doctor said, 'I didn't say that..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0000"/>
                </a:solidFill>
                <a:effectLst/>
                <a:latin typeface="Calibri" pitchFamily="34" charset="0"/>
                <a:ea typeface="Calibri" pitchFamily="34" charset="0"/>
                <a:cs typeface="Calibri" pitchFamily="34" charset="0"/>
              </a:rPr>
              <a:t> I said, 'You've got a heart murmur;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0000"/>
                </a:solidFill>
                <a:effectLst/>
                <a:latin typeface="Calibri" pitchFamily="34" charset="0"/>
                <a:ea typeface="Calibri" pitchFamily="34" charset="0"/>
                <a:cs typeface="Calibri" pitchFamily="34" charset="0"/>
              </a:rPr>
              <a:t>be careful.'</a:t>
            </a:r>
            <a:endParaRPr kumimoji="0" lang="en-GB" sz="1800" b="0" i="0" u="none" strike="noStrike" cap="none" normalizeH="0" baseline="0" dirty="0">
              <a:ln>
                <a:noFill/>
              </a:ln>
              <a:solidFill>
                <a:srgbClr val="FF0000"/>
              </a:solidFill>
              <a:effectLst/>
              <a:latin typeface="Arial" pitchFamily="34" charset="0"/>
              <a:cs typeface="Arial" pitchFamily="34" charset="0"/>
            </a:endParaRPr>
          </a:p>
        </p:txBody>
      </p:sp>
      <p:pic>
        <p:nvPicPr>
          <p:cNvPr id="7175" name="Picture 7" descr="C:\Users\bigmac\AppData\Local\Microsoft\Windows\INetCache\IE\3IVINW4X\jinifur_flower_heart_by_jinifur-d4owmma[1].png"/>
          <p:cNvPicPr>
            <a:picLocks noChangeAspect="1" noChangeArrowheads="1"/>
          </p:cNvPicPr>
          <p:nvPr/>
        </p:nvPicPr>
        <p:blipFill>
          <a:blip r:embed="rId6" cstate="print"/>
          <a:srcRect/>
          <a:stretch>
            <a:fillRect/>
          </a:stretch>
        </p:blipFill>
        <p:spPr bwMode="auto">
          <a:xfrm>
            <a:off x="1878409" y="0"/>
            <a:ext cx="3036491" cy="2891190"/>
          </a:xfrm>
          <a:prstGeom prst="rect">
            <a:avLst/>
          </a:prstGeom>
          <a:noFill/>
        </p:spPr>
      </p:pic>
    </p:spTree>
    <p:extLst>
      <p:ext uri="{BB962C8B-B14F-4D97-AF65-F5344CB8AC3E}">
        <p14:creationId xmlns:p14="http://schemas.microsoft.com/office/powerpoint/2010/main" val="196619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2" descr="Image result for CHRISTMAS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Rectangle 20"/>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45" name="Picture 1" descr="C:\Users\bigmac\Documents\Ian's Folder\Rotary\PORTHOLE\JULY EDITION\Sarah's Do\66515362_10157518321158336_8494090893551206400_n.jpg"/>
          <p:cNvPicPr>
            <a:picLocks noChangeAspect="1" noChangeArrowheads="1"/>
          </p:cNvPicPr>
          <p:nvPr/>
        </p:nvPicPr>
        <p:blipFill>
          <a:blip r:embed="rId3" cstate="print">
            <a:lum bright="20000"/>
          </a:blip>
          <a:srcRect/>
          <a:stretch>
            <a:fillRect/>
          </a:stretch>
        </p:blipFill>
        <p:spPr bwMode="auto">
          <a:xfrm>
            <a:off x="161926" y="180975"/>
            <a:ext cx="2590800" cy="1943100"/>
          </a:xfrm>
          <a:prstGeom prst="rect">
            <a:avLst/>
          </a:prstGeom>
          <a:noFill/>
        </p:spPr>
      </p:pic>
      <p:pic>
        <p:nvPicPr>
          <p:cNvPr id="6146" name="Picture 2" descr="C:\Users\bigmac\Documents\Ian's Folder\Rotary\PORTHOLE\JULY EDITION\Sarah's Do\66600483_10211390030984916_8578610708860633088_n.jpg"/>
          <p:cNvPicPr>
            <a:picLocks noChangeAspect="1" noChangeArrowheads="1"/>
          </p:cNvPicPr>
          <p:nvPr/>
        </p:nvPicPr>
        <p:blipFill>
          <a:blip r:embed="rId4" cstate="print">
            <a:lum bright="20000"/>
          </a:blip>
          <a:srcRect/>
          <a:stretch>
            <a:fillRect/>
          </a:stretch>
        </p:blipFill>
        <p:spPr bwMode="auto">
          <a:xfrm rot="751885">
            <a:off x="2400301" y="438150"/>
            <a:ext cx="2336799" cy="1752599"/>
          </a:xfrm>
          <a:prstGeom prst="rect">
            <a:avLst/>
          </a:prstGeom>
          <a:noFill/>
        </p:spPr>
      </p:pic>
      <p:pic>
        <p:nvPicPr>
          <p:cNvPr id="6147" name="Picture 3" descr="C:\Users\bigmac\Documents\Ian's Folder\Rotary\PORTHOLE\JULY EDITION\Sarah's Do\66746345_10211390029504879_2946715944400977920_n.jpg"/>
          <p:cNvPicPr>
            <a:picLocks noChangeAspect="1" noChangeArrowheads="1"/>
          </p:cNvPicPr>
          <p:nvPr/>
        </p:nvPicPr>
        <p:blipFill>
          <a:blip r:embed="rId5" cstate="print">
            <a:lum bright="20000"/>
          </a:blip>
          <a:srcRect/>
          <a:stretch>
            <a:fillRect/>
          </a:stretch>
        </p:blipFill>
        <p:spPr bwMode="auto">
          <a:xfrm rot="20588472">
            <a:off x="453263" y="2069210"/>
            <a:ext cx="2688098" cy="2016073"/>
          </a:xfrm>
          <a:prstGeom prst="rect">
            <a:avLst/>
          </a:prstGeom>
          <a:noFill/>
        </p:spPr>
      </p:pic>
      <p:pic>
        <p:nvPicPr>
          <p:cNvPr id="6148" name="Picture 4" descr="C:\Users\bigmac\Documents\Ian's Folder\Rotary\PORTHOLE\JULY EDITION\Sarah's Do\67355471_10157518321313336_5348909930650796032_n.jpg"/>
          <p:cNvPicPr>
            <a:picLocks noChangeAspect="1" noChangeArrowheads="1"/>
          </p:cNvPicPr>
          <p:nvPr/>
        </p:nvPicPr>
        <p:blipFill>
          <a:blip r:embed="rId6" cstate="print">
            <a:lum bright="10000"/>
          </a:blip>
          <a:srcRect/>
          <a:stretch>
            <a:fillRect/>
          </a:stretch>
        </p:blipFill>
        <p:spPr bwMode="auto">
          <a:xfrm rot="1165025">
            <a:off x="3030582" y="2212599"/>
            <a:ext cx="1580652" cy="2107536"/>
          </a:xfrm>
          <a:prstGeom prst="rect">
            <a:avLst/>
          </a:prstGeom>
          <a:noFill/>
        </p:spPr>
      </p:pic>
      <p:pic>
        <p:nvPicPr>
          <p:cNvPr id="6149" name="Picture 5" descr="C:\Users\bigmac\Documents\Ian's Folder\Rotary\PORTHOLE\JULY EDITION\Sarah's Do\66600771_10157602550748103_5116752018995675136_n.jpg"/>
          <p:cNvPicPr>
            <a:picLocks noChangeAspect="1" noChangeArrowheads="1"/>
          </p:cNvPicPr>
          <p:nvPr/>
        </p:nvPicPr>
        <p:blipFill>
          <a:blip r:embed="rId7" cstate="print">
            <a:lum bright="20000"/>
          </a:blip>
          <a:srcRect/>
          <a:stretch>
            <a:fillRect/>
          </a:stretch>
        </p:blipFill>
        <p:spPr bwMode="auto">
          <a:xfrm>
            <a:off x="209550" y="4057650"/>
            <a:ext cx="1850231" cy="2466974"/>
          </a:xfrm>
          <a:prstGeom prst="rect">
            <a:avLst/>
          </a:prstGeom>
          <a:noFill/>
        </p:spPr>
      </p:pic>
      <p:pic>
        <p:nvPicPr>
          <p:cNvPr id="6150" name="Picture 6" descr="C:\Users\bigmac\Documents\Ian's Folder\Rotary\PORTHOLE\JULY EDITION\Sarah's Do\66706580_10157525019538336_7918822252370460672_n.jpg"/>
          <p:cNvPicPr>
            <a:picLocks noChangeAspect="1" noChangeArrowheads="1"/>
          </p:cNvPicPr>
          <p:nvPr/>
        </p:nvPicPr>
        <p:blipFill>
          <a:blip r:embed="rId8" cstate="print">
            <a:lum bright="10000"/>
          </a:blip>
          <a:srcRect/>
          <a:stretch>
            <a:fillRect/>
          </a:stretch>
        </p:blipFill>
        <p:spPr bwMode="auto">
          <a:xfrm>
            <a:off x="2819401" y="3933825"/>
            <a:ext cx="2035968" cy="2714624"/>
          </a:xfrm>
          <a:prstGeom prst="rect">
            <a:avLst/>
          </a:prstGeom>
          <a:noFill/>
        </p:spPr>
      </p:pic>
      <p:sp>
        <p:nvSpPr>
          <p:cNvPr id="11" name="TextBox 10"/>
          <p:cNvSpPr txBox="1"/>
          <p:nvPr/>
        </p:nvSpPr>
        <p:spPr>
          <a:xfrm>
            <a:off x="2276475" y="3867150"/>
            <a:ext cx="400050" cy="2800767"/>
          </a:xfrm>
          <a:prstGeom prst="rect">
            <a:avLst/>
          </a:prstGeom>
          <a:noFill/>
        </p:spPr>
        <p:txBody>
          <a:bodyPr wrap="square" rtlCol="0">
            <a:spAutoFit/>
          </a:bodyPr>
          <a:lstStyle/>
          <a:p>
            <a:pPr algn="ctr"/>
            <a:r>
              <a:rPr lang="en-GB" sz="1600" b="1" dirty="0"/>
              <a:t>C</a:t>
            </a:r>
          </a:p>
          <a:p>
            <a:pPr algn="ctr"/>
            <a:r>
              <a:rPr lang="en-GB" sz="1600" b="1" dirty="0"/>
              <a:t>E</a:t>
            </a:r>
          </a:p>
          <a:p>
            <a:pPr algn="ctr"/>
            <a:r>
              <a:rPr lang="en-GB" sz="1600" b="1" dirty="0"/>
              <a:t>L</a:t>
            </a:r>
          </a:p>
          <a:p>
            <a:pPr algn="ctr"/>
            <a:r>
              <a:rPr lang="en-GB" sz="1600" b="1" dirty="0"/>
              <a:t>E</a:t>
            </a:r>
          </a:p>
          <a:p>
            <a:pPr algn="ctr"/>
            <a:r>
              <a:rPr lang="en-GB" sz="1600" b="1" dirty="0"/>
              <a:t>BRA</a:t>
            </a:r>
          </a:p>
          <a:p>
            <a:pPr algn="ctr"/>
            <a:r>
              <a:rPr lang="en-GB" sz="1600" b="1" dirty="0"/>
              <a:t>T</a:t>
            </a:r>
          </a:p>
          <a:p>
            <a:pPr algn="ctr"/>
            <a:r>
              <a:rPr lang="en-GB" sz="1600" b="1" dirty="0"/>
              <a:t>I</a:t>
            </a:r>
          </a:p>
          <a:p>
            <a:pPr algn="ctr"/>
            <a:r>
              <a:rPr lang="en-GB" sz="1600" b="1" dirty="0"/>
              <a:t>ON</a:t>
            </a:r>
          </a:p>
        </p:txBody>
      </p:sp>
      <p:sp>
        <p:nvSpPr>
          <p:cNvPr id="6151" name="Rectangle 7"/>
          <p:cNvSpPr>
            <a:spLocks noChangeArrowheads="1"/>
          </p:cNvSpPr>
          <p:nvPr/>
        </p:nvSpPr>
        <p:spPr bwMode="auto">
          <a:xfrm>
            <a:off x="7429500" y="1213277"/>
            <a:ext cx="2257425"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You may not know but Margaret and I were on holiday in Thailand and we went to a Rotary club meeting at one of the hotels we are staying in.</a:t>
            </a:r>
          </a:p>
          <a:p>
            <a:pPr marL="0" marR="0" lvl="0" indent="0" algn="l" defTabSz="914400" rtl="0" eaLnBrk="1" fontAlgn="base" latinLnBrk="0" hangingPunct="1">
              <a:lnSpc>
                <a:spcPct val="100000"/>
              </a:lnSpc>
              <a:spcBef>
                <a:spcPct val="0"/>
              </a:spcBef>
              <a:spcAft>
                <a:spcPct val="0"/>
              </a:spcAft>
              <a:buClrTx/>
              <a:buSzTx/>
              <a:buFontTx/>
              <a:buNone/>
              <a:tabLst/>
            </a:pPr>
            <a:br>
              <a:rPr kumimoji="0" lang="en-GB"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br>
            <a:r>
              <a:rPr kumimoji="0" lang="en-GB" sz="12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One of the club members is most likely going to visit our club in August, So I hope we have a banner available if he shows up.</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6152" name="Picture 8" descr="C:\Users\bigmac\Documents\Ian's Folder\Rotary\PORTHOLE\JULY EDITION\Chrissie\IMG_0714.JPG"/>
          <p:cNvPicPr>
            <a:picLocks noChangeAspect="1" noChangeArrowheads="1"/>
          </p:cNvPicPr>
          <p:nvPr/>
        </p:nvPicPr>
        <p:blipFill>
          <a:blip r:embed="rId9" cstate="print">
            <a:lum bright="20000" contrast="20000"/>
          </a:blip>
          <a:srcRect/>
          <a:stretch>
            <a:fillRect/>
          </a:stretch>
        </p:blipFill>
        <p:spPr bwMode="auto">
          <a:xfrm>
            <a:off x="5124450" y="190500"/>
            <a:ext cx="2265998" cy="2971800"/>
          </a:xfrm>
          <a:prstGeom prst="rect">
            <a:avLst/>
          </a:prstGeom>
          <a:noFill/>
        </p:spPr>
      </p:pic>
      <p:pic>
        <p:nvPicPr>
          <p:cNvPr id="6153" name="Picture 9" descr="C:\Users\bigmac\AppData\Local\Microsoft\Windows\INetCache\IE\8PD7KYAQ\1200px-Waving_flag_of_Thailand_(1)[1].jpg"/>
          <p:cNvPicPr>
            <a:picLocks noChangeAspect="1" noChangeArrowheads="1"/>
          </p:cNvPicPr>
          <p:nvPr/>
        </p:nvPicPr>
        <p:blipFill>
          <a:blip r:embed="rId10" cstate="print"/>
          <a:srcRect/>
          <a:stretch>
            <a:fillRect/>
          </a:stretch>
        </p:blipFill>
        <p:spPr bwMode="auto">
          <a:xfrm flipH="1">
            <a:off x="7924798" y="170190"/>
            <a:ext cx="1171576" cy="1049010"/>
          </a:xfrm>
          <a:prstGeom prst="rect">
            <a:avLst/>
          </a:prstGeom>
          <a:noFill/>
        </p:spPr>
      </p:pic>
      <p:sp>
        <p:nvSpPr>
          <p:cNvPr id="6154" name="Rectangle 10"/>
          <p:cNvSpPr>
            <a:spLocks noChangeArrowheads="1"/>
          </p:cNvSpPr>
          <p:nvPr/>
        </p:nvSpPr>
        <p:spPr bwMode="auto">
          <a:xfrm>
            <a:off x="5057775" y="3999726"/>
            <a:ext cx="462915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accent1">
                    <a:lumMod val="50000"/>
                  </a:schemeClr>
                </a:solidFill>
                <a:effectLst/>
                <a:latin typeface="Calibri" pitchFamily="34" charset="0"/>
                <a:ea typeface="Times New Roman" pitchFamily="18" charset="0"/>
                <a:cs typeface="Times New Roman" pitchFamily="18" charset="0"/>
              </a:rPr>
              <a:t>100 years ago everyone owned a horse and only the rich had cars. Today everyone has cars and only the rich own horses.</a:t>
            </a:r>
            <a:endParaRPr kumimoji="0" lang="en-GB" sz="900" b="0" i="0" u="none" strike="noStrike" cap="none" normalizeH="0" baseline="0" dirty="0">
              <a:ln>
                <a:noFill/>
              </a:ln>
              <a:solidFill>
                <a:schemeClr val="accent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5"/>
          <p:cNvSpPr/>
          <p:nvPr/>
        </p:nvSpPr>
        <p:spPr>
          <a:xfrm>
            <a:off x="5038725" y="5001310"/>
            <a:ext cx="4629150" cy="923330"/>
          </a:xfrm>
          <a:prstGeom prst="rect">
            <a:avLst/>
          </a:prstGeom>
        </p:spPr>
        <p:txBody>
          <a:bodyPr wrap="square">
            <a:spAutoFit/>
          </a:bodyPr>
          <a:lstStyle/>
          <a:p>
            <a:r>
              <a:rPr lang="en-GB" dirty="0">
                <a:solidFill>
                  <a:schemeClr val="accent1">
                    <a:lumMod val="50000"/>
                  </a:schemeClr>
                </a:solidFill>
                <a:latin typeface="Calibri" pitchFamily="34" charset="0"/>
                <a:cs typeface="Calibri" pitchFamily="34" charset="0"/>
              </a:rPr>
              <a:t>If you replace "W" with "T" in "What, Where and When", you get the answer to each of them.</a:t>
            </a:r>
          </a:p>
        </p:txBody>
      </p:sp>
      <p:sp>
        <p:nvSpPr>
          <p:cNvPr id="6155" name="Rectangle 11"/>
          <p:cNvSpPr>
            <a:spLocks noChangeArrowheads="1"/>
          </p:cNvSpPr>
          <p:nvPr/>
        </p:nvSpPr>
        <p:spPr bwMode="auto">
          <a:xfrm>
            <a:off x="5105400" y="5963335"/>
            <a:ext cx="442912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accent1">
                    <a:lumMod val="50000"/>
                  </a:schemeClr>
                </a:solidFill>
                <a:effectLst/>
                <a:latin typeface="Calibri" pitchFamily="34" charset="0"/>
                <a:ea typeface="Times New Roman" pitchFamily="18" charset="0"/>
                <a:cs typeface="Times New Roman" pitchFamily="18" charset="0"/>
              </a:rPr>
              <a:t>In 2/2/22 falls on a Tuesday, we'll just call it "2's Day".</a:t>
            </a:r>
            <a:endParaRPr kumimoji="0" lang="en-GB" sz="1800" b="0" i="0" u="none" strike="noStrike" cap="none" normalizeH="0" baseline="0" dirty="0">
              <a:ln>
                <a:noFill/>
              </a:ln>
              <a:solidFill>
                <a:schemeClr val="accent1">
                  <a:lumMod val="50000"/>
                </a:schemeClr>
              </a:solidFill>
              <a:effectLst/>
              <a:latin typeface="Arial" pitchFamily="34" charset="0"/>
              <a:cs typeface="Arial" pitchFamily="34" charset="0"/>
            </a:endParaRPr>
          </a:p>
        </p:txBody>
      </p:sp>
      <p:sp>
        <p:nvSpPr>
          <p:cNvPr id="18" name="TextBox 17"/>
          <p:cNvSpPr txBox="1"/>
          <p:nvPr/>
        </p:nvSpPr>
        <p:spPr>
          <a:xfrm>
            <a:off x="5229225" y="3686175"/>
            <a:ext cx="3952875" cy="338554"/>
          </a:xfrm>
          <a:prstGeom prst="rect">
            <a:avLst/>
          </a:prstGeom>
          <a:noFill/>
        </p:spPr>
        <p:txBody>
          <a:bodyPr wrap="square" rtlCol="0">
            <a:spAutoFit/>
          </a:bodyPr>
          <a:lstStyle/>
          <a:p>
            <a:r>
              <a:rPr lang="en-GB" sz="1600" b="1" dirty="0"/>
              <a:t>A few thoughts from a recent 60 year old!!</a:t>
            </a:r>
          </a:p>
        </p:txBody>
      </p:sp>
      <p:pic>
        <p:nvPicPr>
          <p:cNvPr id="6156" name="Picture 12" descr="C:\Users\bigmac\AppData\Local\Microsoft\Windows\INetCache\IE\B3C0PC1Q\new_scrolly[1].png"/>
          <p:cNvPicPr>
            <a:picLocks noChangeAspect="1" noChangeArrowheads="1"/>
          </p:cNvPicPr>
          <p:nvPr/>
        </p:nvPicPr>
        <p:blipFill>
          <a:blip r:embed="rId11" cstate="print"/>
          <a:srcRect/>
          <a:stretch>
            <a:fillRect/>
          </a:stretch>
        </p:blipFill>
        <p:spPr bwMode="auto">
          <a:xfrm>
            <a:off x="5448300" y="1847849"/>
            <a:ext cx="3286125" cy="3286125"/>
          </a:xfrm>
          <a:prstGeom prst="rect">
            <a:avLst/>
          </a:prstGeom>
          <a:noFill/>
        </p:spPr>
      </p:pic>
    </p:spTree>
    <p:extLst>
      <p:ext uri="{BB962C8B-B14F-4D97-AF65-F5344CB8AC3E}">
        <p14:creationId xmlns:p14="http://schemas.microsoft.com/office/powerpoint/2010/main" val="120653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038725" y="169887"/>
            <a:ext cx="4657725"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HAS HE BEEN THERE?</a:t>
            </a:r>
            <a:endParaRPr kumimoji="0" lang="en-GB"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If you speak to him and tell him about a club you have visited K B-J can usually retort “I’ve been there” and can then prove it by producing a Rotary Banner.</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I am taking a guess however that the Rotary Club of Esperance WA (chartered in 1964?) and 7 hours drive from Perth, has not been graced by Keith’s presence well; I could not find any evidence he has visited it.</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Although I did not go to a Rotary meeting I was impressed with the visual publicity that rotary has obtained in the town. </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All visitors / tourists are likely to visit </a:t>
            </a:r>
            <a:r>
              <a:rPr kumimoji="0" lang="en-GB" sz="1050" b="0" i="0" u="none" strike="noStrike" cap="none" normalizeH="0" baseline="0" dirty="0" err="1">
                <a:ln>
                  <a:noFill/>
                </a:ln>
                <a:solidFill>
                  <a:schemeClr val="tx1"/>
                </a:solidFill>
                <a:effectLst/>
                <a:latin typeface="Arial" pitchFamily="34" charset="0"/>
                <a:ea typeface="Times New Roman" pitchFamily="18" charset="0"/>
                <a:cs typeface="Times New Roman" pitchFamily="18" charset="0"/>
              </a:rPr>
              <a:t>Dempster</a:t>
            </a: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Head which is situated on one of the high points just above the town. Rotary in conjunction with others have constructed a viewing stage, similar to that at the end of Weymouth stone pier. There are stunning views from this viewing platform of outstanding beaches with pure white sand, turquoise sea and large waves gentling rolling in. There are also views of some of the 1500 islands just off the coast.</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I had to smile as there is a wishing well at the site but, it has had to be modified to deter individuals who obviously felt that they could find the most appropriate use for any donations – Again it resembled the wishing well at Portland Bill in construction and other aspects. The rotary club has also devised 2 rotary walks of 20 and 30 minute durations from this viewing platform.</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Why not we thought! We’ll do the 30 minute walk. Big mistake, as after going progressively down hill for over 10 minutes and with the temperature 21 degrees, the path slippery and the fact we had already walked up several hills we turned round and did not complete the walk. Wimps, I know.</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All in all this viewing spot is in a super location which rotary has developed for the benefit and enjoyment, not only of visitors but locals as well. It is a real credit to the local club and rotary in general.</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On wandering back to town, (population 12145), I noticed that rotary have also installed a beautiful sun dial on the promenade which is much more attractive than some of today’s modern statues that I see elsewhere.</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If by some faintest chance K B-J has visited the RC of Esperance perhaps I could write about the rotary club in the Bay of Islands in New Zealand and table top days they hold, if he has not been there?.</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Mike </a:t>
            </a:r>
            <a:r>
              <a:rPr kumimoji="0" lang="en-GB" sz="1050" b="0" i="0" u="none" strike="noStrike" cap="none" normalizeH="0" baseline="0" dirty="0" err="1">
                <a:ln>
                  <a:noFill/>
                </a:ln>
                <a:solidFill>
                  <a:schemeClr val="tx1"/>
                </a:solidFill>
                <a:effectLst/>
                <a:latin typeface="Arial" pitchFamily="34" charset="0"/>
                <a:ea typeface="Times New Roman" pitchFamily="18" charset="0"/>
                <a:cs typeface="Times New Roman" pitchFamily="18" charset="0"/>
              </a:rPr>
              <a:t>Duthoit</a:t>
            </a:r>
            <a:endParaRPr kumimoji="0" lang="en-GB" sz="105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01.07.19</a:t>
            </a:r>
            <a:endParaRPr kumimoji="0" lang="en-GB" sz="105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7865568" y="4937538"/>
            <a:ext cx="1875174" cy="248401"/>
          </a:xfrm>
          <a:prstGeom prst="rect">
            <a:avLst/>
          </a:prstGeom>
        </p:spPr>
        <p:txBody>
          <a:bodyPr wrap="square">
            <a:spAutoFit/>
          </a:bodyPr>
          <a:lstStyle/>
          <a:p>
            <a:pPr>
              <a:lnSpc>
                <a:spcPts val="1200"/>
              </a:lnSpc>
              <a:spcBef>
                <a:spcPts val="500"/>
              </a:spcBef>
              <a:spcAft>
                <a:spcPts val="300"/>
              </a:spcAft>
            </a:pPr>
            <a:r>
              <a:rPr lang="en-GB" sz="1200" b="1"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1" name="irc_mi" descr="http://www.harrowrotary.org.uk/images/rotary-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2975" y="5967862"/>
            <a:ext cx="751491" cy="680587"/>
          </a:xfrm>
          <a:prstGeom prst="ellipse">
            <a:avLst/>
          </a:prstGeom>
          <a:noFill/>
          <a:ln>
            <a:noFill/>
          </a:ln>
        </p:spPr>
      </p:pic>
      <p:sp>
        <p:nvSpPr>
          <p:cNvPr id="4098" name="Rectangle 2"/>
          <p:cNvSpPr>
            <a:spLocks noChangeArrowheads="1"/>
          </p:cNvSpPr>
          <p:nvPr/>
        </p:nvSpPr>
        <p:spPr bwMode="auto">
          <a:xfrm>
            <a:off x="190500" y="204787"/>
            <a:ext cx="4657725"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Gill Sans MT"/>
                <a:ea typeface="Gill Sans MT"/>
                <a:cs typeface="Times New Roman" pitchFamily="18" charset="0"/>
              </a:rPr>
              <a:t>B-SIDE POLLUTION PODS AND EXTINCTION REBELLION</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12529"/>
                </a:solidFill>
                <a:effectLst/>
                <a:latin typeface="Gill Sans MT"/>
                <a:ea typeface="Times New Roman" pitchFamily="18" charset="0"/>
                <a:cs typeface="Arial" pitchFamily="34" charset="0"/>
              </a:rPr>
              <a:t>Since our Government and Portland Town Council declared a “climate emergency” the next step is deciding what further action is needed to limit carbon emissions, to reverse the effects of climate change. Some Portlanders, including Rotarians, joined several Portland Town Councillors at a first Portland Extinction Rebellion meeting, a call to action, held at the Community Hub, </a:t>
            </a:r>
            <a:r>
              <a:rPr kumimoji="0" lang="en-GB" sz="1100" b="0" i="0" u="none" strike="noStrike" cap="none" normalizeH="0" baseline="0" dirty="0" err="1">
                <a:ln>
                  <a:noFill/>
                </a:ln>
                <a:solidFill>
                  <a:srgbClr val="212529"/>
                </a:solidFill>
                <a:effectLst/>
                <a:latin typeface="Gill Sans MT"/>
                <a:ea typeface="Times New Roman" pitchFamily="18" charset="0"/>
                <a:cs typeface="Arial" pitchFamily="34" charset="0"/>
              </a:rPr>
              <a:t>Fortuneswell</a:t>
            </a:r>
            <a:r>
              <a:rPr kumimoji="0" lang="en-GB" sz="1100" b="0" i="0" u="none" strike="noStrike" cap="none" normalizeH="0" baseline="0" dirty="0">
                <a:ln>
                  <a:noFill/>
                </a:ln>
                <a:solidFill>
                  <a:srgbClr val="212529"/>
                </a:solidFill>
                <a:effectLst/>
                <a:latin typeface="Gill Sans MT"/>
                <a:ea typeface="Times New Roman" pitchFamily="18" charset="0"/>
                <a:cs typeface="Arial" pitchFamily="34" charset="0"/>
              </a:rPr>
              <a:t>. Supposedly non-political, Extinction Rebellion is a radical green movement, responsible for bringing much of London to a stand-still on April 30</a:t>
            </a:r>
            <a:r>
              <a:rPr kumimoji="0" lang="en-GB" sz="1100" b="0" i="0" u="none" strike="noStrike" cap="none" normalizeH="0" baseline="30000" dirty="0">
                <a:ln>
                  <a:noFill/>
                </a:ln>
                <a:solidFill>
                  <a:srgbClr val="212529"/>
                </a:solidFill>
                <a:effectLst/>
                <a:latin typeface="Gill Sans MT"/>
                <a:ea typeface="Times New Roman" pitchFamily="18" charset="0"/>
                <a:cs typeface="Arial" pitchFamily="34" charset="0"/>
              </a:rPr>
              <a:t>th</a:t>
            </a:r>
            <a:r>
              <a:rPr kumimoji="0" lang="en-GB" sz="1100" b="0" i="0" u="none" strike="noStrike" cap="none" normalizeH="0" baseline="0" dirty="0">
                <a:ln>
                  <a:noFill/>
                </a:ln>
                <a:solidFill>
                  <a:srgbClr val="212529"/>
                </a:solidFill>
                <a:effectLst/>
                <a:latin typeface="Gill Sans MT"/>
                <a:ea typeface="Times New Roman" pitchFamily="18" charset="0"/>
                <a:cs typeface="Arial" pitchFamily="34" charset="0"/>
              </a:rPr>
              <a:t>. </a:t>
            </a:r>
            <a:r>
              <a:rPr kumimoji="0" lang="en-GB" sz="1100" b="0" i="0" u="none" strike="noStrike" cap="none" normalizeH="0" baseline="0" dirty="0">
                <a:ln>
                  <a:noFill/>
                </a:ln>
                <a:solidFill>
                  <a:srgbClr val="222222"/>
                </a:solidFill>
                <a:effectLst/>
                <a:latin typeface="Gill Sans MT"/>
                <a:ea typeface="Times New Roman" pitchFamily="18" charset="0"/>
                <a:cs typeface="Arial" pitchFamily="34" charset="0"/>
              </a:rPr>
              <a:t>Extinction Rebellion uses non-violent resistance to protest against climate breakdown, biodiversity loss, and the risk of social and ecological collapse. We came away from the meeting thinking how surely being socially responsible, applying Rotarian principles is better than being socially disruptive, to make a point. </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12529"/>
                </a:solidFill>
                <a:effectLst/>
                <a:latin typeface="Gill Sans MT"/>
                <a:ea typeface="Times New Roman" pitchFamily="18" charset="0"/>
                <a:cs typeface="Arial" pitchFamily="34" charset="0"/>
              </a:rPr>
              <a:t> Meanwhile, b-side (with Rotarian help) set-up some striking mini-dome air pollution pods in the Grove Football Stadium at the end of June. This rather terrifying and striking art installation collaborated with climate science to enable visitors to walk inside pods and experience the smell, heat, and haze of four notoriously polluted cities: London, New Delhi, Beijing, and Sao Paulo. The exhibition has recently been on tour around Europe and is the brainchild of artist Michael </a:t>
            </a:r>
            <a:r>
              <a:rPr kumimoji="0" lang="en-GB" sz="1100" b="0" i="0" u="none" strike="noStrike" cap="none" normalizeH="0" baseline="0" dirty="0" err="1">
                <a:ln>
                  <a:noFill/>
                </a:ln>
                <a:solidFill>
                  <a:srgbClr val="212529"/>
                </a:solidFill>
                <a:effectLst/>
                <a:latin typeface="Gill Sans MT"/>
                <a:ea typeface="Times New Roman" pitchFamily="18" charset="0"/>
                <a:cs typeface="Arial" pitchFamily="34" charset="0"/>
              </a:rPr>
              <a:t>Pinsky</a:t>
            </a:r>
            <a:r>
              <a:rPr kumimoji="0" lang="en-GB" sz="1100" b="0" i="0" u="none" strike="noStrike" cap="none" normalizeH="0" baseline="0" dirty="0">
                <a:ln>
                  <a:noFill/>
                </a:ln>
                <a:solidFill>
                  <a:srgbClr val="212529"/>
                </a:solidFill>
                <a:effectLst/>
                <a:latin typeface="Gill Sans MT"/>
                <a:ea typeface="Times New Roman" pitchFamily="18" charset="0"/>
                <a:cs typeface="Arial" pitchFamily="34" charset="0"/>
              </a:rPr>
              <a:t>. We are so lucky to have fresh, clean air on Portland and it certainly highlighted the point: we need to be more aware of how and why we pollute our atmosphere and our planet, and we do need to consider how our actions contribute to climate change, and what we must do to limit our impact on the planet’s climate and biodiversity. Have you seen David Attenborough’s Climate Change: The Facts – it’s on </a:t>
            </a:r>
            <a:r>
              <a:rPr kumimoji="0" lang="en-GB" sz="1100" b="0" i="0" u="none" strike="noStrike" cap="none" normalizeH="0" baseline="0" dirty="0" err="1">
                <a:ln>
                  <a:noFill/>
                </a:ln>
                <a:solidFill>
                  <a:srgbClr val="212529"/>
                </a:solidFill>
                <a:effectLst/>
                <a:latin typeface="Gill Sans MT"/>
                <a:ea typeface="Times New Roman" pitchFamily="18" charset="0"/>
                <a:cs typeface="Arial" pitchFamily="34" charset="0"/>
              </a:rPr>
              <a:t>iplayer</a:t>
            </a:r>
            <a:r>
              <a:rPr kumimoji="0" lang="en-GB" sz="1100" b="0" i="0" u="none" strike="noStrike" cap="none" normalizeH="0" baseline="0" dirty="0">
                <a:ln>
                  <a:noFill/>
                </a:ln>
                <a:solidFill>
                  <a:srgbClr val="212529"/>
                </a:solidFill>
                <a:effectLst/>
                <a:latin typeface="Gill Sans MT"/>
                <a:ea typeface="Times New Roman" pitchFamily="18" charset="0"/>
                <a:cs typeface="Arial" pitchFamily="34" charset="0"/>
              </a:rPr>
              <a:t>?</a:t>
            </a:r>
            <a:endParaRPr kumimoji="0" lang="en-GB" sz="14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11" descr="Pollution Pods give visitors a unique glimpse of life in one of the world's most poluuted citi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025" y="5133975"/>
            <a:ext cx="2314575" cy="1543050"/>
          </a:xfrm>
          <a:prstGeom prst="rect">
            <a:avLst/>
          </a:prstGeom>
          <a:noFill/>
          <a:ln>
            <a:noFill/>
          </a:ln>
        </p:spPr>
      </p:pic>
    </p:spTree>
    <p:extLst>
      <p:ext uri="{BB962C8B-B14F-4D97-AF65-F5344CB8AC3E}">
        <p14:creationId xmlns:p14="http://schemas.microsoft.com/office/powerpoint/2010/main" val="75315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015361"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42875" y="133350"/>
            <a:ext cx="4669932" cy="66103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114925" y="161924"/>
            <a:ext cx="4676775" cy="338554"/>
          </a:xfrm>
          <a:prstGeom prst="rect">
            <a:avLst/>
          </a:prstGeom>
        </p:spPr>
        <p:txBody>
          <a:bodyPr wrap="square">
            <a:spAutoFit/>
          </a:bodyPr>
          <a:lstStyle/>
          <a:p>
            <a:pPr lvl="0" eaLnBrk="0" fontAlgn="base" hangingPunct="0">
              <a:spcBef>
                <a:spcPct val="0"/>
              </a:spcBef>
              <a:spcAft>
                <a:spcPct val="0"/>
              </a:spcAft>
            </a:pPr>
            <a:r>
              <a:rPr lang="en-US" sz="1600" dirty="0">
                <a:solidFill>
                  <a:srgbClr val="000000"/>
                </a:solidFill>
                <a:ea typeface="Times New Roman" pitchFamily="18" charset="0"/>
                <a:cs typeface="Times New Roman" pitchFamily="18" charset="0"/>
              </a:rPr>
              <a:t> </a:t>
            </a:r>
          </a:p>
        </p:txBody>
      </p:sp>
      <p:sp>
        <p:nvSpPr>
          <p:cNvPr id="2053" name="Rectangle 5"/>
          <p:cNvSpPr>
            <a:spLocks noChangeArrowheads="1"/>
          </p:cNvSpPr>
          <p:nvPr/>
        </p:nvSpPr>
        <p:spPr bwMode="auto">
          <a:xfrm>
            <a:off x="0" y="4572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GB" sz="900" b="0" i="0" u="none" strike="noStrike" cap="none" normalizeH="0" baseline="0">
                <a:ln>
                  <a:noFill/>
                </a:ln>
                <a:solidFill>
                  <a:schemeClr val="tx1"/>
                </a:solidFill>
                <a:effectLst/>
                <a:latin typeface="Arial" pitchFamily="34" charset="0"/>
                <a:cs typeface="Arial" pitchFamily="34" charset="0"/>
              </a:rPr>
            </a:br>
            <a:endParaRPr kumimoji="0" lang="en-GB"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200026" y="871644"/>
            <a:ext cx="4581524"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9" name="Picture 8" descr="Bruce Bonwell "/>
          <p:cNvPicPr/>
          <p:nvPr/>
        </p:nvPicPr>
        <p:blipFill>
          <a:blip r:embed="rId3" cstate="print"/>
          <a:srcRect/>
          <a:stretch>
            <a:fillRect/>
          </a:stretch>
        </p:blipFill>
        <p:spPr bwMode="auto">
          <a:xfrm>
            <a:off x="3762375" y="223837"/>
            <a:ext cx="952500" cy="1038225"/>
          </a:xfrm>
          <a:prstGeom prst="rect">
            <a:avLst/>
          </a:prstGeom>
          <a:noFill/>
          <a:ln w="9525">
            <a:noFill/>
            <a:miter lim="800000"/>
            <a:headEnd/>
            <a:tailEnd/>
          </a:ln>
        </p:spPr>
      </p:pic>
      <p:sp>
        <p:nvSpPr>
          <p:cNvPr id="2049" name="Rectangle 1"/>
          <p:cNvSpPr>
            <a:spLocks noChangeArrowheads="1"/>
          </p:cNvSpPr>
          <p:nvPr/>
        </p:nvSpPr>
        <p:spPr bwMode="auto">
          <a:xfrm>
            <a:off x="161925" y="373246"/>
            <a:ext cx="3600450"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GETTING TO KNOW – Bruce </a:t>
            </a:r>
            <a:r>
              <a:rPr kumimoji="0" lang="en-GB" sz="1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Bonwell</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endPar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Bruce and I met at my house on a beautiful Wednesday morning.</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200025" y="1371729"/>
            <a:ext cx="4543425"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What is your earliest memory and do you have any siblings?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 </a:t>
            </a: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was born in Harrogate, North Yorkshire. I was an only child and my earliest memory was with my granddad, he died when I was about 6. He was a lovely man, a retired railway signalman. He used to take me every day in my push chair to a meeting place with his old workmates on a bench overlooking the Stray a grassy area in Harrogate, watching the world going by and chatting. All of them used to give me sweets.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What are your spare time activities, what do you like to do?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like to walk, not as often as I would like. I’ve never really had a hobby as such. The one thing I like to look out for is brewery jugs, I have about 7 or 8 now. Not really interested in antiques but I like the stories behind them. I also used to play golf and was a keen attendee at Southampton Football Club.</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Favourite books?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like British crime novels. Ian Rankin’s my favourite. Stuart MacBride is another, his books are based in Aberdeen and I like the humour in his books.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TV programmes and movies?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try and avoid the soaps but it’s difficult!! One thing I’ve been watching recently is Summer of Rockets. This is the story of a family caught up in the tensions of the Cold War in the early 60’s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don’t go to the cinema nowadays. Did go for a mad month in February just after I retired, but I’m not a great film-buff.</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Why Rotary, how did it all start?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Sarah Curtis brought me into Rotary. We met when Brenda, Sarah and I were working together with Cancer Care Dorset, and it was from there that Sarah brought me along to a meeting. Rotary can be frustrating at times but when you see the amount of funds we raise for both home and overseas it makes it all worthwhile. It’s the doing bit of Rotary that I like much rather than the meetings.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5105400" y="458911"/>
            <a:ext cx="4619625"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Do you like travelling and to where?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don’t like sitting in the sun doing nothing. When Brenda and I were younger we used to go down to the beach and I’d dump her and go off and do things. I like travelling and visiting places. I like going abroad as well as travelling at home. We spent nearly a month travelling around France, Spain and Portugal which was very enjoyable and we came across some little gems on the way. Including Salamanca a 12</a:t>
            </a:r>
            <a:r>
              <a:rPr kumimoji="0" lang="en-GB" sz="1100" b="0" i="1" u="none" strike="noStrike" cap="none" normalizeH="0" baseline="30000" dirty="0">
                <a:ln>
                  <a:noFill/>
                </a:ln>
                <a:solidFill>
                  <a:schemeClr val="tx1"/>
                </a:solidFill>
                <a:effectLst/>
                <a:latin typeface="Arial" pitchFamily="34" charset="0"/>
                <a:ea typeface="Calibri" pitchFamily="34" charset="0"/>
                <a:cs typeface="Calibri" pitchFamily="34" charset="0"/>
              </a:rPr>
              <a:t>th</a:t>
            </a: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 century university town, beautiful buildings, Roman bridge and a cathedral. I  also love the Indian sub-continent. I worked in Pakistan for a month.</a:t>
            </a:r>
            <a:endParaRPr kumimoji="0" lang="en-GB" sz="900" b="0" i="0" u="none" strike="noStrike" cap="none" normalizeH="0" baseline="0" dirty="0">
              <a:ln>
                <a:noFill/>
              </a:ln>
              <a:solidFill>
                <a:schemeClr val="tx1"/>
              </a:solidFill>
              <a:effectLst/>
              <a:latin typeface="Arial" pitchFamily="34" charset="0"/>
              <a:cs typeface="Arial" pitchFamily="34" charset="0"/>
            </a:endParaRPr>
          </a:p>
        </p:txBody>
      </p:sp>
      <p:sp>
        <p:nvSpPr>
          <p:cNvPr id="2" name="AutoShape 5" descr="Image result for salaman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4" name="Picture 6" descr="C:\Users\bigmac\Documents\Ian's Folder\Rotary\PORTHOLE\JULY EDITION\Bruce\dp_salamanca_dg_im_03.jpg"/>
          <p:cNvPicPr>
            <a:picLocks noChangeAspect="1" noChangeArrowheads="1"/>
          </p:cNvPicPr>
          <p:nvPr/>
        </p:nvPicPr>
        <p:blipFill>
          <a:blip r:embed="rId4" cstate="print"/>
          <a:srcRect/>
          <a:stretch>
            <a:fillRect/>
          </a:stretch>
        </p:blipFill>
        <p:spPr bwMode="auto">
          <a:xfrm>
            <a:off x="5067300" y="2091898"/>
            <a:ext cx="4686300" cy="1908602"/>
          </a:xfrm>
          <a:prstGeom prst="rect">
            <a:avLst/>
          </a:prstGeom>
          <a:noFill/>
        </p:spPr>
      </p:pic>
      <p:sp>
        <p:nvSpPr>
          <p:cNvPr id="15" name="TextBox 14"/>
          <p:cNvSpPr txBox="1"/>
          <p:nvPr/>
        </p:nvSpPr>
        <p:spPr>
          <a:xfrm>
            <a:off x="5295900" y="2562225"/>
            <a:ext cx="1628775" cy="369332"/>
          </a:xfrm>
          <a:prstGeom prst="rect">
            <a:avLst/>
          </a:prstGeom>
          <a:noFill/>
        </p:spPr>
        <p:txBody>
          <a:bodyPr wrap="square" rtlCol="0">
            <a:spAutoFit/>
          </a:bodyPr>
          <a:lstStyle/>
          <a:p>
            <a:pPr algn="ctr"/>
            <a:r>
              <a:rPr lang="en-GB" dirty="0"/>
              <a:t>Salamanca</a:t>
            </a:r>
          </a:p>
        </p:txBody>
      </p:sp>
      <p:sp>
        <p:nvSpPr>
          <p:cNvPr id="16" name="Rectangle 15"/>
          <p:cNvSpPr/>
          <p:nvPr/>
        </p:nvSpPr>
        <p:spPr>
          <a:xfrm>
            <a:off x="5086349" y="4124236"/>
            <a:ext cx="4600575" cy="600164"/>
          </a:xfrm>
          <a:prstGeom prst="rect">
            <a:avLst/>
          </a:prstGeom>
        </p:spPr>
        <p:txBody>
          <a:bodyPr wrap="square">
            <a:spAutoFit/>
          </a:bodyPr>
          <a:lstStyle/>
          <a:p>
            <a:pPr lvl="0" eaLnBrk="0" fontAlgn="base" hangingPunct="0">
              <a:spcBef>
                <a:spcPct val="0"/>
              </a:spcBef>
              <a:spcAft>
                <a:spcPct val="0"/>
              </a:spcAft>
              <a:tabLst>
                <a:tab pos="2981325" algn="l"/>
              </a:tabLst>
            </a:pPr>
            <a:r>
              <a:rPr lang="en-GB" sz="1100" i="1" dirty="0">
                <a:solidFill>
                  <a:srgbClr val="FF0000"/>
                </a:solidFill>
                <a:latin typeface="Arial" pitchFamily="34" charset="0"/>
                <a:ea typeface="Calibri" pitchFamily="34" charset="0"/>
                <a:cs typeface="Calibri" pitchFamily="34" charset="0"/>
              </a:rPr>
              <a:t>What food do you like? </a:t>
            </a:r>
            <a:endParaRPr lang="en-GB" sz="1100" dirty="0">
              <a:latin typeface="Arial" pitchFamily="34" charset="0"/>
              <a:cs typeface="Arial" pitchFamily="34" charset="0"/>
            </a:endParaRPr>
          </a:p>
          <a:p>
            <a:pPr lvl="0" eaLnBrk="0" fontAlgn="base" hangingPunct="0">
              <a:spcBef>
                <a:spcPct val="0"/>
              </a:spcBef>
              <a:spcAft>
                <a:spcPct val="0"/>
              </a:spcAft>
              <a:tabLst>
                <a:tab pos="2981325" algn="l"/>
              </a:tabLst>
            </a:pPr>
            <a:r>
              <a:rPr lang="en-GB" sz="1100" i="1" dirty="0">
                <a:latin typeface="Arial" pitchFamily="34" charset="0"/>
                <a:ea typeface="Calibri" pitchFamily="34" charset="0"/>
                <a:cs typeface="Calibri" pitchFamily="34" charset="0"/>
              </a:rPr>
              <a:t>I like most foods. There’s not a lot I don’t eat. I suppose my two favourite things are apple pie and a really nice home-made trifle.</a:t>
            </a:r>
            <a:endParaRPr lang="en-GB" sz="1100" dirty="0">
              <a:latin typeface="Arial" pitchFamily="34" charset="0"/>
              <a:cs typeface="Arial" pitchFamily="34" charset="0"/>
            </a:endParaRPr>
          </a:p>
        </p:txBody>
      </p:sp>
      <p:pic>
        <p:nvPicPr>
          <p:cNvPr id="3" name="Picture 7" descr="C:\Users\bigmac\AppData\Local\Microsoft\Windows\INetCache\IE\8PD7KYAQ\IMG_01561[1].jpg"/>
          <p:cNvPicPr>
            <a:picLocks noChangeAspect="1" noChangeArrowheads="1"/>
          </p:cNvPicPr>
          <p:nvPr/>
        </p:nvPicPr>
        <p:blipFill>
          <a:blip r:embed="rId5" cstate="print"/>
          <a:srcRect/>
          <a:stretch>
            <a:fillRect/>
          </a:stretch>
        </p:blipFill>
        <p:spPr bwMode="auto">
          <a:xfrm>
            <a:off x="5283200" y="4791075"/>
            <a:ext cx="1250949" cy="1876424"/>
          </a:xfrm>
          <a:prstGeom prst="rect">
            <a:avLst/>
          </a:prstGeom>
          <a:noFill/>
        </p:spPr>
      </p:pic>
      <p:pic>
        <p:nvPicPr>
          <p:cNvPr id="2056" name="Picture 8" descr="C:\Users\bigmac\AppData\Local\Microsoft\Windows\INetCache\IE\3IVINW4X\Trifle_4layer[1].jpg"/>
          <p:cNvPicPr>
            <a:picLocks noChangeAspect="1" noChangeArrowheads="1"/>
          </p:cNvPicPr>
          <p:nvPr/>
        </p:nvPicPr>
        <p:blipFill>
          <a:blip r:embed="rId6" cstate="print"/>
          <a:srcRect/>
          <a:stretch>
            <a:fillRect/>
          </a:stretch>
        </p:blipFill>
        <p:spPr bwMode="auto">
          <a:xfrm>
            <a:off x="7962899" y="4720590"/>
            <a:ext cx="1565275" cy="1915160"/>
          </a:xfrm>
          <a:prstGeom prst="rect">
            <a:avLst/>
          </a:prstGeom>
          <a:noFill/>
        </p:spPr>
      </p:pic>
      <p:sp>
        <p:nvSpPr>
          <p:cNvPr id="19" name="TextBox 18"/>
          <p:cNvSpPr txBox="1"/>
          <p:nvPr/>
        </p:nvSpPr>
        <p:spPr>
          <a:xfrm>
            <a:off x="6667500" y="5200650"/>
            <a:ext cx="1152525" cy="738664"/>
          </a:xfrm>
          <a:prstGeom prst="rect">
            <a:avLst/>
          </a:prstGeom>
          <a:noFill/>
        </p:spPr>
        <p:txBody>
          <a:bodyPr wrap="square" rtlCol="0">
            <a:spAutoFit/>
          </a:bodyPr>
          <a:lstStyle/>
          <a:p>
            <a:r>
              <a:rPr lang="en-GB" sz="1400" dirty="0">
                <a:solidFill>
                  <a:srgbClr val="FF0000"/>
                </a:solidFill>
              </a:rPr>
              <a:t>Editor Note:</a:t>
            </a:r>
          </a:p>
          <a:p>
            <a:r>
              <a:rPr lang="en-GB" sz="1400" dirty="0">
                <a:solidFill>
                  <a:srgbClr val="FF0000"/>
                </a:solidFill>
              </a:rPr>
              <a:t>For Bruce’s eyes only!!</a:t>
            </a:r>
          </a:p>
        </p:txBody>
      </p:sp>
    </p:spTree>
    <p:extLst>
      <p:ext uri="{BB962C8B-B14F-4D97-AF65-F5344CB8AC3E}">
        <p14:creationId xmlns:p14="http://schemas.microsoft.com/office/powerpoint/2010/main" val="2581523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10236</TotalTime>
  <Words>1907</Words>
  <Application>Microsoft Office PowerPoint</Application>
  <PresentationFormat>A4 Paper (210x297 mm)</PresentationFormat>
  <Paragraphs>120</Paragraphs>
  <Slides>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Cooper Black</vt:lpstr>
      <vt:lpstr>Gill Sans MT</vt:lpstr>
      <vt:lpstr>Helvetica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Mark Townsend</cp:lastModifiedBy>
  <cp:revision>1319</cp:revision>
  <cp:lastPrinted>2018-06-29T20:35:07Z</cp:lastPrinted>
  <dcterms:created xsi:type="dcterms:W3CDTF">2016-01-17T17:30:24Z</dcterms:created>
  <dcterms:modified xsi:type="dcterms:W3CDTF">2019-07-18T12:55:09Z</dcterms:modified>
</cp:coreProperties>
</file>