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8"/>
  </p:notesMasterIdLst>
  <p:sldIdLst>
    <p:sldId id="256" r:id="rId2"/>
    <p:sldId id="274" r:id="rId3"/>
    <p:sldId id="273" r:id="rId4"/>
    <p:sldId id="265" r:id="rId5"/>
    <p:sldId id="271" r:id="rId6"/>
    <p:sldId id="277" r:id="rId7"/>
  </p:sldIdLst>
  <p:sldSz cx="9906000" cy="6858000" type="A4"/>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A"/>
    <a:srgbClr val="007434"/>
    <a:srgbClr val="DC28A9"/>
    <a:srgbClr val="0070C0"/>
    <a:srgbClr val="3D996F"/>
    <a:srgbClr val="66FF33"/>
    <a:srgbClr val="E77619"/>
    <a:srgbClr val="E6E6E6"/>
    <a:srgbClr val="7F7F7F"/>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3907" autoAdjust="0"/>
  </p:normalViewPr>
  <p:slideViewPr>
    <p:cSldViewPr snapToGrid="0">
      <p:cViewPr varScale="1">
        <p:scale>
          <a:sx n="90" d="100"/>
          <a:sy n="90" d="100"/>
        </p:scale>
        <p:origin x="96"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5188" cy="501571"/>
          </a:xfrm>
          <a:prstGeom prst="rect">
            <a:avLst/>
          </a:prstGeom>
        </p:spPr>
        <p:txBody>
          <a:bodyPr vert="horz" lIns="89152" tIns="44576" rIns="89152" bIns="44576" rtlCol="0"/>
          <a:lstStyle>
            <a:lvl1pPr algn="l">
              <a:defRPr sz="1200"/>
            </a:lvl1pPr>
          </a:lstStyle>
          <a:p>
            <a:endParaRPr lang="en-GB" dirty="0"/>
          </a:p>
        </p:txBody>
      </p:sp>
      <p:sp>
        <p:nvSpPr>
          <p:cNvPr id="3" name="Date Placeholder 2"/>
          <p:cNvSpPr>
            <a:spLocks noGrp="1"/>
          </p:cNvSpPr>
          <p:nvPr>
            <p:ph type="dt" idx="1"/>
          </p:nvPr>
        </p:nvSpPr>
        <p:spPr>
          <a:xfrm>
            <a:off x="3902975" y="5"/>
            <a:ext cx="2985188" cy="501571"/>
          </a:xfrm>
          <a:prstGeom prst="rect">
            <a:avLst/>
          </a:prstGeom>
        </p:spPr>
        <p:txBody>
          <a:bodyPr vert="horz" lIns="89152" tIns="44576" rIns="89152" bIns="44576" rtlCol="0"/>
          <a:lstStyle>
            <a:lvl1pPr algn="r">
              <a:defRPr sz="1200"/>
            </a:lvl1pPr>
          </a:lstStyle>
          <a:p>
            <a:fld id="{400981EC-D4DC-4189-884B-4C607FEFB3A6}" type="datetimeFigureOut">
              <a:rPr lang="en-GB" smtClean="0"/>
              <a:pPr/>
              <a:t>02/07/2019</a:t>
            </a:fld>
            <a:endParaRPr lang="en-GB" dirty="0"/>
          </a:p>
        </p:txBody>
      </p:sp>
      <p:sp>
        <p:nvSpPr>
          <p:cNvPr id="4" name="Slide Image Placeholder 3"/>
          <p:cNvSpPr>
            <a:spLocks noGrp="1" noRot="1" noChangeAspect="1"/>
          </p:cNvSpPr>
          <p:nvPr>
            <p:ph type="sldImg" idx="2"/>
          </p:nvPr>
        </p:nvSpPr>
        <p:spPr>
          <a:xfrm>
            <a:off x="1001713" y="1252538"/>
            <a:ext cx="4886325" cy="3382962"/>
          </a:xfrm>
          <a:prstGeom prst="rect">
            <a:avLst/>
          </a:prstGeom>
          <a:noFill/>
          <a:ln w="12700">
            <a:solidFill>
              <a:prstClr val="black"/>
            </a:solidFill>
          </a:ln>
        </p:spPr>
        <p:txBody>
          <a:bodyPr vert="horz" lIns="89152" tIns="44576" rIns="89152" bIns="44576" rtlCol="0" anchor="ctr"/>
          <a:lstStyle/>
          <a:p>
            <a:endParaRPr lang="en-GB" dirty="0"/>
          </a:p>
        </p:txBody>
      </p:sp>
      <p:sp>
        <p:nvSpPr>
          <p:cNvPr id="5" name="Notes Placeholder 4"/>
          <p:cNvSpPr>
            <a:spLocks noGrp="1"/>
          </p:cNvSpPr>
          <p:nvPr>
            <p:ph type="body" sz="quarter" idx="3"/>
          </p:nvPr>
        </p:nvSpPr>
        <p:spPr>
          <a:xfrm>
            <a:off x="689141" y="4822062"/>
            <a:ext cx="5511483" cy="3945900"/>
          </a:xfrm>
          <a:prstGeom prst="rect">
            <a:avLst/>
          </a:prstGeom>
        </p:spPr>
        <p:txBody>
          <a:bodyPr vert="horz" lIns="89152" tIns="44576" rIns="89152" bIns="44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8732"/>
            <a:ext cx="2985188" cy="501571"/>
          </a:xfrm>
          <a:prstGeom prst="rect">
            <a:avLst/>
          </a:prstGeom>
        </p:spPr>
        <p:txBody>
          <a:bodyPr vert="horz" lIns="89152" tIns="44576" rIns="89152" bIns="4457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975" y="9518732"/>
            <a:ext cx="2985188" cy="501571"/>
          </a:xfrm>
          <a:prstGeom prst="rect">
            <a:avLst/>
          </a:prstGeom>
        </p:spPr>
        <p:txBody>
          <a:bodyPr vert="horz" lIns="89152" tIns="44576" rIns="89152" bIns="44576" rtlCol="0" anchor="b"/>
          <a:lstStyle>
            <a:lvl1pPr algn="r">
              <a:defRPr sz="1200"/>
            </a:lvl1pPr>
          </a:lstStyle>
          <a:p>
            <a:fld id="{3E55A304-6E35-4FFF-86E4-CD4C47A0EC24}" type="slidenum">
              <a:rPr lang="en-GB" smtClean="0"/>
              <a:pPr/>
              <a:t>‹#›</a:t>
            </a:fld>
            <a:endParaRPr lang="en-GB" dirty="0"/>
          </a:p>
        </p:txBody>
      </p:sp>
    </p:spTree>
    <p:extLst>
      <p:ext uri="{BB962C8B-B14F-4D97-AF65-F5344CB8AC3E}">
        <p14:creationId xmlns:p14="http://schemas.microsoft.com/office/powerpoint/2010/main" val="200792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1</a:t>
            </a:fld>
            <a:endParaRPr lang="en-GB" dirty="0"/>
          </a:p>
        </p:txBody>
      </p:sp>
    </p:spTree>
    <p:extLst>
      <p:ext uri="{BB962C8B-B14F-4D97-AF65-F5344CB8AC3E}">
        <p14:creationId xmlns:p14="http://schemas.microsoft.com/office/powerpoint/2010/main" val="241044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2</a:t>
            </a:fld>
            <a:endParaRPr lang="en-GB" dirty="0"/>
          </a:p>
        </p:txBody>
      </p:sp>
    </p:spTree>
    <p:extLst>
      <p:ext uri="{BB962C8B-B14F-4D97-AF65-F5344CB8AC3E}">
        <p14:creationId xmlns:p14="http://schemas.microsoft.com/office/powerpoint/2010/main" val="15565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4</a:t>
            </a:fld>
            <a:endParaRPr lang="en-GB" dirty="0"/>
          </a:p>
        </p:txBody>
      </p:sp>
    </p:spTree>
    <p:extLst>
      <p:ext uri="{BB962C8B-B14F-4D97-AF65-F5344CB8AC3E}">
        <p14:creationId xmlns:p14="http://schemas.microsoft.com/office/powerpoint/2010/main" val="93772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5</a:t>
            </a:fld>
            <a:endParaRPr lang="en-GB" dirty="0"/>
          </a:p>
        </p:txBody>
      </p:sp>
    </p:spTree>
    <p:extLst>
      <p:ext uri="{BB962C8B-B14F-4D97-AF65-F5344CB8AC3E}">
        <p14:creationId xmlns:p14="http://schemas.microsoft.com/office/powerpoint/2010/main" val="157179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6</a:t>
            </a:fld>
            <a:endParaRPr lang="en-GB" dirty="0"/>
          </a:p>
        </p:txBody>
      </p:sp>
    </p:spTree>
    <p:extLst>
      <p:ext uri="{BB962C8B-B14F-4D97-AF65-F5344CB8AC3E}">
        <p14:creationId xmlns:p14="http://schemas.microsoft.com/office/powerpoint/2010/main" val="923376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02/07/2019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0366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02/07/2019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15749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02/07/2019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27759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02/07/2019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27256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CAD5E-F249-4D82-B5E1-4FD5ECD40F40}" type="datetimeFigureOut">
              <a:rPr lang="en-GB" smtClean="0"/>
              <a:pPr/>
              <a:t>02/07/2019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4366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CAD5E-F249-4D82-B5E1-4FD5ECD40F40}" type="datetimeFigureOut">
              <a:rPr lang="en-GB" smtClean="0"/>
              <a:pPr/>
              <a:t>02/07/2019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22703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1CAD5E-F249-4D82-B5E1-4FD5ECD40F40}" type="datetimeFigureOut">
              <a:rPr lang="en-GB" smtClean="0"/>
              <a:pPr/>
              <a:t>02/07/2019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78958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1CAD5E-F249-4D82-B5E1-4FD5ECD40F40}" type="datetimeFigureOut">
              <a:rPr lang="en-GB" smtClean="0"/>
              <a:pPr/>
              <a:t>02/07/2019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127616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CAD5E-F249-4D82-B5E1-4FD5ECD40F40}" type="datetimeFigureOut">
              <a:rPr lang="en-GB" smtClean="0"/>
              <a:pPr/>
              <a:t>02/07/2019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15750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02/07/2019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3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02/07/2019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1744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CAD5E-F249-4D82-B5E1-4FD5ECD40F40}" type="datetimeFigureOut">
              <a:rPr lang="en-GB" smtClean="0"/>
              <a:pPr/>
              <a:t>02/07/2019</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90548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ianmcpheat@aol.com" TargetMode="External"/><Relationship Id="rId5" Type="http://schemas.openxmlformats.org/officeDocument/2006/relationships/image" Target="../media/image5.jpeg"/><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190500" y="133645"/>
            <a:ext cx="470535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b="1" dirty="0">
                <a:solidFill>
                  <a:srgbClr val="002060"/>
                </a:solidFill>
                <a:latin typeface="Arial" pitchFamily="34" charset="0"/>
                <a:ea typeface="Calibri" pitchFamily="34" charset="0"/>
                <a:cs typeface="Arial" pitchFamily="34" charset="0"/>
              </a:rPr>
              <a:t>2nd</a:t>
            </a:r>
            <a:r>
              <a:rPr kumimoji="0" lang="en-GB" sz="1000" b="0" i="0" u="none" strike="noStrike" cap="none" normalizeH="0" baseline="0" dirty="0">
                <a:ln>
                  <a:noFill/>
                </a:ln>
                <a:solidFill>
                  <a:srgbClr val="002060"/>
                </a:solidFill>
                <a:effectLst/>
                <a:latin typeface="Arial" pitchFamily="34" charset="0"/>
                <a:ea typeface="Calibri" pitchFamily="34" charset="0"/>
                <a:cs typeface="Arial" pitchFamily="34" charset="0"/>
              </a:rPr>
              <a:t> 6.30pm Aqua Hotel </a:t>
            </a:r>
            <a:r>
              <a:rPr kumimoji="0" lang="en-GB" sz="1000" b="0" i="0" u="none" strike="noStrike" cap="none" normalizeH="0" baseline="0" dirty="0">
                <a:ln>
                  <a:noFill/>
                </a:ln>
                <a:solidFill>
                  <a:srgbClr val="002060"/>
                </a:solidFill>
                <a:effectLst/>
                <a:latin typeface="Calibri"/>
                <a:ea typeface="Calibri" pitchFamily="34" charset="0"/>
                <a:cs typeface="Arial" pitchFamily="34" charset="0"/>
              </a:rPr>
              <a:t>–</a:t>
            </a:r>
            <a:r>
              <a:rPr kumimoji="0" lang="en-GB" sz="1000" b="0" i="0" u="none" strike="noStrike" cap="none" normalizeH="0" baseline="0" dirty="0">
                <a:ln>
                  <a:noFill/>
                </a:ln>
                <a:solidFill>
                  <a:srgbClr val="002060"/>
                </a:solidFill>
                <a:effectLst/>
                <a:latin typeface="Arial" pitchFamily="34" charset="0"/>
                <a:ea typeface="Calibri" pitchFamily="34" charset="0"/>
                <a:cs typeface="Arial" pitchFamily="34" charset="0"/>
              </a:rPr>
              <a:t> CLUB</a:t>
            </a:r>
            <a:r>
              <a:rPr kumimoji="0" lang="en-GB" sz="1000" b="0" i="0" u="none" strike="noStrike" cap="none" normalizeH="0" dirty="0">
                <a:ln>
                  <a:noFill/>
                </a:ln>
                <a:solidFill>
                  <a:srgbClr val="002060"/>
                </a:solidFill>
                <a:effectLst/>
                <a:latin typeface="Arial" pitchFamily="34" charset="0"/>
                <a:ea typeface="Calibri" pitchFamily="34" charset="0"/>
                <a:cs typeface="Arial" pitchFamily="34" charset="0"/>
              </a:rPr>
              <a:t> ASSEMBLY</a:t>
            </a:r>
          </a:p>
          <a:p>
            <a:r>
              <a:rPr lang="en-GB" sz="900" dirty="0"/>
              <a:t>Potato Topped Fish Pie &amp; Vegetables                                             </a:t>
            </a:r>
          </a:p>
          <a:p>
            <a:r>
              <a:rPr lang="en-GB" sz="900" dirty="0"/>
              <a:t>Potato Topped Vegetarian Pie &amp; Vegetables</a:t>
            </a:r>
          </a:p>
          <a:p>
            <a:r>
              <a:rPr lang="en-GB" sz="900" dirty="0"/>
              <a:t>Apple Crumble &amp; Custard or Fruit Salad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GRACE/GREETER </a:t>
            </a:r>
            <a:r>
              <a:rPr kumimoji="0" lang="en-GB" sz="1000" b="0" i="0" u="none" strike="noStrike" cap="none" normalizeH="0" baseline="0" dirty="0">
                <a:ln>
                  <a:noFill/>
                </a:ln>
                <a:solidFill>
                  <a:srgbClr val="C00000"/>
                </a:solidFill>
                <a:effectLst/>
                <a:latin typeface="Calibri"/>
                <a:ea typeface="Calibri" pitchFamily="34" charset="0"/>
                <a:cs typeface="Arial" pitchFamily="34" charset="0"/>
              </a:rPr>
              <a:t>–</a:t>
            </a: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 </a:t>
            </a:r>
            <a:r>
              <a:rPr lang="en-GB" sz="1000" dirty="0">
                <a:solidFill>
                  <a:srgbClr val="C00000"/>
                </a:solidFill>
                <a:latin typeface="Arial" pitchFamily="34" charset="0"/>
                <a:ea typeface="Calibri" pitchFamily="34" charset="0"/>
                <a:cs typeface="Arial" pitchFamily="34" charset="0"/>
              </a:rPr>
              <a:t>JILL LAMING</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FINANCE </a:t>
            </a:r>
            <a:r>
              <a:rPr kumimoji="0" lang="en-GB" sz="1000" b="0" i="0" u="none" strike="noStrike" cap="none" normalizeH="0" baseline="0" dirty="0">
                <a:ln>
                  <a:noFill/>
                </a:ln>
                <a:solidFill>
                  <a:srgbClr val="C00000"/>
                </a:solidFill>
                <a:effectLst/>
                <a:latin typeface="Calibri"/>
                <a:ea typeface="Calibri" pitchFamily="34" charset="0"/>
                <a:cs typeface="Arial" pitchFamily="34" charset="0"/>
              </a:rPr>
              <a:t>–</a:t>
            </a: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 </a:t>
            </a:r>
            <a:r>
              <a:rPr lang="en-GB" sz="1000" dirty="0">
                <a:solidFill>
                  <a:srgbClr val="C00000"/>
                </a:solidFill>
                <a:latin typeface="Arial" pitchFamily="34" charset="0"/>
                <a:ea typeface="Calibri" pitchFamily="34" charset="0"/>
                <a:cs typeface="Arial" pitchFamily="34" charset="0"/>
              </a:rPr>
              <a:t>KEITH BARNARD-JONES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600" b="1" dirty="0">
                <a:solidFill>
                  <a:srgbClr val="002060"/>
                </a:solidFill>
                <a:latin typeface="Arial" pitchFamily="34" charset="0"/>
                <a:ea typeface="Calibri" pitchFamily="34" charset="0"/>
                <a:cs typeface="Arial" pitchFamily="34" charset="0"/>
              </a:rPr>
              <a:t>9</a:t>
            </a:r>
            <a:r>
              <a:rPr kumimoji="0" lang="en-GB" sz="1600" b="1" i="0" u="none" strike="noStrike" cap="none" normalizeH="0" baseline="0" dirty="0">
                <a:ln>
                  <a:noFill/>
                </a:ln>
                <a:solidFill>
                  <a:srgbClr val="002060"/>
                </a:solidFill>
                <a:effectLst/>
                <a:latin typeface="Arial" pitchFamily="34" charset="0"/>
                <a:ea typeface="Calibri" pitchFamily="34" charset="0"/>
                <a:cs typeface="Arial" pitchFamily="34" charset="0"/>
              </a:rPr>
              <a:t>th</a:t>
            </a:r>
            <a:r>
              <a:rPr kumimoji="0" lang="en-GB" sz="1000" b="0" i="0" u="none" strike="noStrike" cap="none" normalizeH="0" baseline="0" dirty="0">
                <a:ln>
                  <a:noFill/>
                </a:ln>
                <a:solidFill>
                  <a:srgbClr val="002060"/>
                </a:solidFill>
                <a:effectLst/>
                <a:latin typeface="Arial" pitchFamily="34" charset="0"/>
                <a:ea typeface="Calibri" pitchFamily="34" charset="0"/>
                <a:cs typeface="Arial" pitchFamily="34" charset="0"/>
              </a:rPr>
              <a:t> 6.30pm Aqua Hotel </a:t>
            </a:r>
            <a:r>
              <a:rPr kumimoji="0" lang="en-GB" sz="1000" b="0" i="0" u="none" strike="noStrike" cap="none" normalizeH="0" baseline="0" dirty="0">
                <a:ln>
                  <a:noFill/>
                </a:ln>
                <a:solidFill>
                  <a:srgbClr val="002060"/>
                </a:solidFill>
                <a:effectLst/>
                <a:latin typeface="Calibri"/>
                <a:ea typeface="Calibri" pitchFamily="34" charset="0"/>
                <a:cs typeface="Arial" pitchFamily="34" charset="0"/>
              </a:rPr>
              <a:t>–</a:t>
            </a:r>
            <a:r>
              <a:rPr kumimoji="0" lang="en-GB" sz="1000" b="0" i="0" u="none" strike="noStrike" cap="none" normalizeH="0" baseline="0" dirty="0">
                <a:ln>
                  <a:noFill/>
                </a:ln>
                <a:solidFill>
                  <a:srgbClr val="002060"/>
                </a:solidFill>
                <a:effectLst/>
                <a:latin typeface="Arial" pitchFamily="34" charset="0"/>
                <a:ea typeface="Calibri" pitchFamily="34" charset="0"/>
                <a:cs typeface="Arial" pitchFamily="34" charset="0"/>
              </a:rPr>
              <a:t> </a:t>
            </a:r>
            <a:r>
              <a:rPr lang="en-GB" sz="1000" dirty="0">
                <a:solidFill>
                  <a:srgbClr val="002060"/>
                </a:solidFill>
                <a:latin typeface="Arial" pitchFamily="34" charset="0"/>
                <a:ea typeface="Calibri" pitchFamily="34" charset="0"/>
                <a:cs typeface="Arial" pitchFamily="34" charset="0"/>
              </a:rPr>
              <a:t>QUIZ NIGHT Compiled by </a:t>
            </a:r>
            <a:r>
              <a:rPr lang="en-GB" sz="1000" dirty="0" err="1">
                <a:solidFill>
                  <a:srgbClr val="002060"/>
                </a:solidFill>
                <a:latin typeface="Arial" pitchFamily="34" charset="0"/>
                <a:ea typeface="Calibri" pitchFamily="34" charset="0"/>
                <a:cs typeface="Arial" pitchFamily="34" charset="0"/>
              </a:rPr>
              <a:t>Quizzie</a:t>
            </a:r>
            <a:r>
              <a:rPr lang="en-GB" sz="1000" dirty="0">
                <a:solidFill>
                  <a:srgbClr val="002060"/>
                </a:solidFill>
                <a:latin typeface="Arial" pitchFamily="34" charset="0"/>
                <a:ea typeface="Calibri" pitchFamily="34" charset="0"/>
                <a:cs typeface="Arial" pitchFamily="34" charset="0"/>
              </a:rPr>
              <a:t> Wilkinson</a:t>
            </a:r>
          </a:p>
          <a:p>
            <a:r>
              <a:rPr lang="en-GB" sz="900" dirty="0"/>
              <a:t>Lasagne with Garlic Bread and Salad</a:t>
            </a:r>
          </a:p>
          <a:p>
            <a:r>
              <a:rPr lang="en-GB" sz="900" dirty="0"/>
              <a:t>Vegetable Lasagne with Garlic Bread and Salad</a:t>
            </a:r>
          </a:p>
          <a:p>
            <a:r>
              <a:rPr lang="en-GB" sz="900" dirty="0"/>
              <a:t>Chocolate Mousse / Fruit Salad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GRACE/GREETER </a:t>
            </a:r>
            <a:r>
              <a:rPr kumimoji="0" lang="en-GB" sz="1000" b="0" i="0" u="none" strike="noStrike" cap="none" normalizeH="0" baseline="0" dirty="0">
                <a:ln>
                  <a:noFill/>
                </a:ln>
                <a:solidFill>
                  <a:srgbClr val="C00000"/>
                </a:solidFill>
                <a:effectLst/>
                <a:latin typeface="Calibri"/>
                <a:ea typeface="Calibri" pitchFamily="34" charset="0"/>
                <a:cs typeface="Arial" pitchFamily="34" charset="0"/>
              </a:rPr>
              <a:t>–</a:t>
            </a: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 </a:t>
            </a:r>
            <a:r>
              <a:rPr lang="en-GB" sz="1000" dirty="0">
                <a:solidFill>
                  <a:srgbClr val="C00000"/>
                </a:solidFill>
                <a:latin typeface="Arial" pitchFamily="34" charset="0"/>
                <a:ea typeface="Calibri" pitchFamily="34" charset="0"/>
                <a:cs typeface="Arial" pitchFamily="34" charset="0"/>
              </a:rPr>
              <a:t>SUE LEACH</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FINANCE </a:t>
            </a:r>
            <a:r>
              <a:rPr kumimoji="0" lang="en-GB" sz="1000" b="0" i="0" u="none" strike="noStrike" cap="none" normalizeH="0" baseline="0" dirty="0">
                <a:ln>
                  <a:noFill/>
                </a:ln>
                <a:solidFill>
                  <a:srgbClr val="C00000"/>
                </a:solidFill>
                <a:effectLst/>
                <a:latin typeface="Calibri"/>
                <a:ea typeface="Calibri" pitchFamily="34" charset="0"/>
                <a:cs typeface="Arial" pitchFamily="34" charset="0"/>
              </a:rPr>
              <a:t>–</a:t>
            </a: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 </a:t>
            </a:r>
            <a:r>
              <a:rPr lang="en-GB" sz="1000" dirty="0">
                <a:solidFill>
                  <a:srgbClr val="C00000"/>
                </a:solidFill>
                <a:latin typeface="Arial" pitchFamily="34" charset="0"/>
                <a:ea typeface="Calibri" pitchFamily="34" charset="0"/>
                <a:cs typeface="Arial" pitchFamily="34" charset="0"/>
              </a:rPr>
              <a:t>MARK TOWNSEND</a:t>
            </a:r>
            <a:endParaRPr lang="en-GB" sz="12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effectLst/>
                <a:latin typeface="Arial" pitchFamily="34" charset="0"/>
                <a:cs typeface="Arial" pitchFamily="34" charset="0"/>
              </a:rPr>
              <a:t>13</a:t>
            </a:r>
            <a:r>
              <a:rPr kumimoji="0" lang="en-GB" sz="1600" b="1" i="0" u="none" strike="noStrike" cap="none" normalizeH="0" baseline="30000" dirty="0">
                <a:ln>
                  <a:noFill/>
                </a:ln>
                <a:effectLst/>
                <a:latin typeface="Arial" pitchFamily="34" charset="0"/>
                <a:cs typeface="Arial" pitchFamily="34" charset="0"/>
              </a:rPr>
              <a:t>th</a:t>
            </a:r>
            <a:r>
              <a:rPr kumimoji="0" lang="en-GB" sz="1600" b="0" i="0" u="none" strike="noStrike" cap="none" normalizeH="0" baseline="0" dirty="0">
                <a:ln>
                  <a:noFill/>
                </a:ln>
                <a:effectLst/>
                <a:latin typeface="Arial" pitchFamily="34" charset="0"/>
                <a:cs typeface="Arial" pitchFamily="34" charset="0"/>
              </a:rPr>
              <a:t> </a:t>
            </a:r>
            <a:r>
              <a:rPr kumimoji="0" lang="en-GB" sz="1200" b="0" i="0" u="none" strike="noStrike" cap="none" normalizeH="0" baseline="0" dirty="0">
                <a:ln>
                  <a:noFill/>
                </a:ln>
                <a:effectLst/>
                <a:latin typeface="Arial" pitchFamily="34" charset="0"/>
                <a:cs typeface="Arial" pitchFamily="34" charset="0"/>
              </a:rPr>
              <a:t>TABLE TOP SALE for</a:t>
            </a:r>
            <a:r>
              <a:rPr kumimoji="0" lang="en-GB" sz="1200" b="0" i="0" u="none" strike="noStrike" cap="none" normalizeH="0" dirty="0">
                <a:ln>
                  <a:noFill/>
                </a:ln>
                <a:effectLst/>
                <a:latin typeface="Arial" pitchFamily="34" charset="0"/>
                <a:cs typeface="Arial" pitchFamily="34" charset="0"/>
              </a:rPr>
              <a:t> </a:t>
            </a:r>
            <a:r>
              <a:rPr lang="en-GB" sz="1200" dirty="0">
                <a:latin typeface="Arial" pitchFamily="34" charset="0"/>
                <a:cs typeface="Arial" pitchFamily="34" charset="0"/>
              </a:rPr>
              <a:t>Island Community Action</a:t>
            </a:r>
            <a:endParaRPr kumimoji="0" lang="en-GB" sz="12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rgbClr val="002060"/>
                </a:solidFill>
                <a:effectLst/>
                <a:latin typeface="Arial" pitchFamily="34" charset="0"/>
                <a:ea typeface="Calibri" pitchFamily="34" charset="0"/>
                <a:cs typeface="Arial" pitchFamily="34" charset="0"/>
              </a:rPr>
              <a:t>16th</a:t>
            </a:r>
            <a:r>
              <a:rPr kumimoji="0" lang="en-GB" sz="1000" b="0" i="0" u="none" strike="noStrike" cap="none" normalizeH="0" baseline="0" dirty="0">
                <a:ln>
                  <a:noFill/>
                </a:ln>
                <a:solidFill>
                  <a:srgbClr val="002060"/>
                </a:solidFill>
                <a:effectLst/>
                <a:latin typeface="Arial" pitchFamily="34" charset="0"/>
                <a:ea typeface="Calibri" pitchFamily="34" charset="0"/>
                <a:cs typeface="Arial" pitchFamily="34" charset="0"/>
              </a:rPr>
              <a:t> 6.30pm</a:t>
            </a:r>
            <a:r>
              <a:rPr kumimoji="0" lang="en-GB" sz="1000" b="0" i="0" u="none" strike="noStrike" cap="none" normalizeH="0" dirty="0">
                <a:ln>
                  <a:noFill/>
                </a:ln>
                <a:solidFill>
                  <a:srgbClr val="002060"/>
                </a:solidFill>
                <a:effectLst/>
                <a:latin typeface="Arial" pitchFamily="34" charset="0"/>
                <a:ea typeface="Calibri" pitchFamily="34" charset="0"/>
                <a:cs typeface="Arial" pitchFamily="34" charset="0"/>
              </a:rPr>
              <a:t> Aqua Hotel – COMMITTEES followed by COUNCIL</a:t>
            </a:r>
          </a:p>
          <a:p>
            <a:r>
              <a:rPr lang="en-GB" sz="1000" dirty="0"/>
              <a:t>Pork in Pepper Sauce with Mashed Potatoes &amp; Vegetables</a:t>
            </a:r>
          </a:p>
          <a:p>
            <a:r>
              <a:rPr lang="en-GB" sz="1000" dirty="0"/>
              <a:t>Vegetable Gratin with Mashed Potatoes, Vegetables</a:t>
            </a:r>
          </a:p>
          <a:p>
            <a:r>
              <a:rPr lang="en-GB" sz="1000" dirty="0"/>
              <a:t>Sticky Toffee Pudding / Fruit Salad</a:t>
            </a:r>
          </a:p>
          <a:p>
            <a:pPr lvl="0" eaLnBrk="0" fontAlgn="base" hangingPunct="0">
              <a:spcBef>
                <a:spcPct val="0"/>
              </a:spcBef>
              <a:spcAft>
                <a:spcPct val="0"/>
              </a:spcAft>
            </a:pPr>
            <a:r>
              <a:rPr lang="en-GB" sz="900" dirty="0">
                <a:solidFill>
                  <a:srgbClr val="C00000"/>
                </a:solidFill>
                <a:latin typeface="Arial" pitchFamily="34" charset="0"/>
                <a:ea typeface="Calibri" pitchFamily="34" charset="0"/>
                <a:cs typeface="Arial" pitchFamily="34" charset="0"/>
              </a:rPr>
              <a:t>GRACE/GREETER </a:t>
            </a:r>
            <a:r>
              <a:rPr lang="en-GB" sz="900" dirty="0">
                <a:solidFill>
                  <a:srgbClr val="C00000"/>
                </a:solidFill>
                <a:ea typeface="Calibri" pitchFamily="34" charset="0"/>
                <a:cs typeface="Arial" pitchFamily="34" charset="0"/>
              </a:rPr>
              <a:t>–</a:t>
            </a:r>
            <a:r>
              <a:rPr lang="en-GB" sz="900" dirty="0">
                <a:solidFill>
                  <a:srgbClr val="C00000"/>
                </a:solidFill>
                <a:latin typeface="Arial" pitchFamily="34" charset="0"/>
                <a:ea typeface="Calibri" pitchFamily="34" charset="0"/>
                <a:cs typeface="Arial" pitchFamily="34" charset="0"/>
              </a:rPr>
              <a:t> </a:t>
            </a:r>
            <a:endParaRPr lang="en-GB" sz="800" dirty="0">
              <a:latin typeface="Arial" pitchFamily="34" charset="0"/>
              <a:cs typeface="Arial" pitchFamily="34" charset="0"/>
            </a:endParaRPr>
          </a:p>
          <a:p>
            <a:pPr lvl="0" eaLnBrk="0" fontAlgn="base" hangingPunct="0">
              <a:spcBef>
                <a:spcPct val="0"/>
              </a:spcBef>
              <a:spcAft>
                <a:spcPct val="0"/>
              </a:spcAft>
            </a:pPr>
            <a:r>
              <a:rPr lang="en-GB" sz="900" dirty="0">
                <a:solidFill>
                  <a:srgbClr val="C00000"/>
                </a:solidFill>
                <a:latin typeface="Arial" pitchFamily="34" charset="0"/>
                <a:ea typeface="Calibri" pitchFamily="34" charset="0"/>
                <a:cs typeface="Arial" pitchFamily="34" charset="0"/>
              </a:rPr>
              <a:t>FINANCE </a:t>
            </a:r>
            <a:r>
              <a:rPr lang="en-GB" sz="900" dirty="0">
                <a:solidFill>
                  <a:srgbClr val="C00000"/>
                </a:solidFill>
                <a:ea typeface="Calibri" pitchFamily="34" charset="0"/>
                <a:cs typeface="Arial" pitchFamily="34" charset="0"/>
              </a:rPr>
              <a:t>–</a:t>
            </a:r>
            <a:r>
              <a:rPr lang="en-GB" sz="900" dirty="0">
                <a:solidFill>
                  <a:srgbClr val="C00000"/>
                </a:solidFill>
                <a:latin typeface="Arial" pitchFamily="34" charset="0"/>
                <a:ea typeface="Calibri" pitchFamily="34" charset="0"/>
                <a:cs typeface="Arial" pitchFamily="34" charset="0"/>
              </a:rPr>
              <a:t> PETER BURROWS</a:t>
            </a:r>
            <a:endParaRPr lang="en-GB" sz="11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rgbClr val="002060"/>
                </a:solidFill>
                <a:effectLst/>
                <a:latin typeface="Arial" pitchFamily="34" charset="0"/>
                <a:ea typeface="Calibri" pitchFamily="34" charset="0"/>
                <a:cs typeface="Arial" pitchFamily="34" charset="0"/>
              </a:rPr>
              <a:t>23th</a:t>
            </a:r>
            <a:r>
              <a:rPr kumimoji="0" lang="en-GB" sz="1000" b="0" i="0" u="none" strike="noStrike" cap="none" normalizeH="0" baseline="0" dirty="0">
                <a:ln>
                  <a:noFill/>
                </a:ln>
                <a:solidFill>
                  <a:srgbClr val="002060"/>
                </a:solidFill>
                <a:effectLst/>
                <a:latin typeface="Arial" pitchFamily="34" charset="0"/>
                <a:ea typeface="Calibri" pitchFamily="34" charset="0"/>
                <a:cs typeface="Arial" pitchFamily="34" charset="0"/>
              </a:rPr>
              <a:t> 6.30pm Aqua Hotel </a:t>
            </a:r>
            <a:r>
              <a:rPr kumimoji="0" lang="en-GB" sz="1000" b="0" i="0" u="none" strike="noStrike" cap="none" normalizeH="0" baseline="0" dirty="0">
                <a:ln>
                  <a:noFill/>
                </a:ln>
                <a:solidFill>
                  <a:srgbClr val="002060"/>
                </a:solidFill>
                <a:effectLst/>
                <a:latin typeface="Calibri"/>
                <a:ea typeface="Calibri" pitchFamily="34" charset="0"/>
                <a:cs typeface="Arial" pitchFamily="34" charset="0"/>
              </a:rPr>
              <a:t>–</a:t>
            </a:r>
            <a:r>
              <a:rPr kumimoji="0" lang="en-GB" sz="1000" b="0" i="0" u="none" strike="noStrike" cap="none" normalizeH="0" baseline="0" dirty="0">
                <a:ln>
                  <a:noFill/>
                </a:ln>
                <a:solidFill>
                  <a:srgbClr val="002060"/>
                </a:solidFill>
                <a:effectLst/>
                <a:latin typeface="Arial" pitchFamily="34" charset="0"/>
                <a:ea typeface="Calibri" pitchFamily="34" charset="0"/>
                <a:cs typeface="Arial" pitchFamily="34" charset="0"/>
              </a:rPr>
              <a:t> </a:t>
            </a:r>
            <a:r>
              <a:rPr lang="en-GB" sz="1000" dirty="0">
                <a:solidFill>
                  <a:srgbClr val="002060"/>
                </a:solidFill>
                <a:latin typeface="Arial" pitchFamily="34" charset="0"/>
                <a:ea typeface="Calibri" pitchFamily="34" charset="0"/>
                <a:cs typeface="Arial" pitchFamily="34" charset="0"/>
              </a:rPr>
              <a:t>BUSINESS MEETING</a:t>
            </a:r>
          </a:p>
          <a:p>
            <a:r>
              <a:rPr lang="en-GB" sz="900" dirty="0"/>
              <a:t>Quiche Lorraine with New Potatoes &amp; Salad</a:t>
            </a:r>
          </a:p>
          <a:p>
            <a:r>
              <a:rPr lang="en-GB" sz="900" dirty="0"/>
              <a:t>Vegetable Quiche with New Potatoes &amp; Salad</a:t>
            </a:r>
          </a:p>
          <a:p>
            <a:r>
              <a:rPr lang="en-GB" sz="900" dirty="0"/>
              <a:t>Jam Sponge with custard / fruit salad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GRACE/GREETER </a:t>
            </a:r>
            <a:r>
              <a:rPr kumimoji="0" lang="en-GB" sz="1000" b="0" i="0" u="none" strike="noStrike" cap="none" normalizeH="0" baseline="0" dirty="0">
                <a:ln>
                  <a:noFill/>
                </a:ln>
                <a:solidFill>
                  <a:srgbClr val="C00000"/>
                </a:solidFill>
                <a:effectLst/>
                <a:latin typeface="Calibri"/>
                <a:ea typeface="Calibri" pitchFamily="34" charset="0"/>
                <a:cs typeface="Arial" pitchFamily="34" charset="0"/>
              </a:rPr>
              <a:t>–</a:t>
            </a: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 </a:t>
            </a:r>
            <a:r>
              <a:rPr lang="en-GB" sz="1000" dirty="0">
                <a:solidFill>
                  <a:srgbClr val="C00000"/>
                </a:solidFill>
                <a:latin typeface="Arial" pitchFamily="34" charset="0"/>
                <a:ea typeface="Calibri" pitchFamily="34" charset="0"/>
                <a:cs typeface="Arial" pitchFamily="34" charset="0"/>
              </a:rPr>
              <a:t>ALAN NEWBERRY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FINANCE </a:t>
            </a:r>
            <a:r>
              <a:rPr kumimoji="0" lang="en-GB" sz="1000" b="0" i="0" u="none" strike="noStrike" cap="none" normalizeH="0" baseline="0" dirty="0">
                <a:ln>
                  <a:noFill/>
                </a:ln>
                <a:solidFill>
                  <a:srgbClr val="C00000"/>
                </a:solidFill>
                <a:effectLst/>
                <a:latin typeface="Calibri"/>
                <a:ea typeface="Calibri" pitchFamily="34" charset="0"/>
                <a:cs typeface="Arial" pitchFamily="34" charset="0"/>
              </a:rPr>
              <a:t>–</a:t>
            </a: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 </a:t>
            </a:r>
            <a:r>
              <a:rPr lang="en-GB" sz="1000" dirty="0">
                <a:solidFill>
                  <a:srgbClr val="C00000"/>
                </a:solidFill>
                <a:latin typeface="Arial" pitchFamily="34" charset="0"/>
                <a:ea typeface="Calibri" pitchFamily="34" charset="0"/>
                <a:cs typeface="Arial" pitchFamily="34" charset="0"/>
              </a:rPr>
              <a:t>CELIA CANTER</a:t>
            </a:r>
          </a:p>
          <a:p>
            <a:pPr lvl="0" fontAlgn="base">
              <a:spcBef>
                <a:spcPct val="0"/>
              </a:spcBef>
              <a:spcAft>
                <a:spcPct val="0"/>
              </a:spcAft>
            </a:pPr>
            <a:r>
              <a:rPr lang="en-GB" sz="1600" b="1" dirty="0">
                <a:latin typeface="Arial" pitchFamily="34" charset="0"/>
                <a:ea typeface="Calibri" pitchFamily="34" charset="0"/>
                <a:cs typeface="Arial" pitchFamily="34" charset="0"/>
              </a:rPr>
              <a:t>27</a:t>
            </a:r>
            <a:r>
              <a:rPr lang="en-GB" sz="1600" b="1" baseline="30000" dirty="0">
                <a:latin typeface="Arial" pitchFamily="34" charset="0"/>
                <a:ea typeface="Calibri" pitchFamily="34" charset="0"/>
                <a:cs typeface="Arial" pitchFamily="34" charset="0"/>
              </a:rPr>
              <a:t>th</a:t>
            </a:r>
            <a:r>
              <a:rPr lang="en-GB" sz="1000" dirty="0">
                <a:latin typeface="Arial" pitchFamily="34" charset="0"/>
                <a:ea typeface="Calibri" pitchFamily="34" charset="0"/>
                <a:cs typeface="Arial" pitchFamily="34" charset="0"/>
              </a:rPr>
              <a:t> </a:t>
            </a:r>
            <a:r>
              <a:rPr lang="en-GB" sz="1200" dirty="0">
                <a:latin typeface="Arial" pitchFamily="34" charset="0"/>
                <a:ea typeface="Calibri" pitchFamily="34" charset="0"/>
                <a:cs typeface="Arial" pitchFamily="34" charset="0"/>
              </a:rPr>
              <a:t>COACH TRIP TO LONDON</a:t>
            </a:r>
          </a:p>
          <a:p>
            <a:pPr lvl="0" fontAlgn="base">
              <a:spcBef>
                <a:spcPct val="0"/>
              </a:spcBef>
              <a:spcAft>
                <a:spcPct val="0"/>
              </a:spcAft>
            </a:pPr>
            <a:r>
              <a:rPr lang="en-GB" sz="1600" b="1" dirty="0">
                <a:solidFill>
                  <a:srgbClr val="002060"/>
                </a:solidFill>
                <a:latin typeface="Arial" pitchFamily="34" charset="0"/>
                <a:ea typeface="Calibri" pitchFamily="34" charset="0"/>
                <a:cs typeface="Arial" pitchFamily="34" charset="0"/>
              </a:rPr>
              <a:t>30th</a:t>
            </a:r>
            <a:r>
              <a:rPr lang="en-GB" sz="1200" dirty="0">
                <a:solidFill>
                  <a:srgbClr val="002060"/>
                </a:solidFill>
                <a:latin typeface="Arial" pitchFamily="34" charset="0"/>
                <a:ea typeface="Calibri" pitchFamily="34" charset="0"/>
                <a:cs typeface="Arial" pitchFamily="34" charset="0"/>
              </a:rPr>
              <a:t> 6.30pm Aqua Hotel </a:t>
            </a:r>
            <a:r>
              <a:rPr lang="en-GB" sz="1200" dirty="0">
                <a:solidFill>
                  <a:srgbClr val="002060"/>
                </a:solidFill>
                <a:ea typeface="Calibri" pitchFamily="34" charset="0"/>
                <a:cs typeface="Arial" pitchFamily="34" charset="0"/>
              </a:rPr>
              <a:t>–</a:t>
            </a:r>
            <a:r>
              <a:rPr lang="en-GB" sz="1200" dirty="0">
                <a:solidFill>
                  <a:srgbClr val="002060"/>
                </a:solidFill>
                <a:latin typeface="Arial" pitchFamily="34" charset="0"/>
                <a:ea typeface="Calibri" pitchFamily="34" charset="0"/>
                <a:cs typeface="Arial" pitchFamily="34" charset="0"/>
              </a:rPr>
              <a:t> GUEST EVENING</a:t>
            </a:r>
          </a:p>
          <a:p>
            <a:pPr lvl="0" fontAlgn="base">
              <a:spcBef>
                <a:spcPct val="0"/>
              </a:spcBef>
              <a:spcAft>
                <a:spcPct val="0"/>
              </a:spcAft>
            </a:pPr>
            <a:r>
              <a:rPr lang="en-GB" sz="1200" dirty="0">
                <a:solidFill>
                  <a:srgbClr val="002060"/>
                </a:solidFill>
                <a:latin typeface="Arial" pitchFamily="34" charset="0"/>
                <a:cs typeface="Arial" pitchFamily="34" charset="0"/>
              </a:rPr>
              <a:t>Speaker – Steve </a:t>
            </a:r>
            <a:r>
              <a:rPr lang="en-GB" sz="1200" dirty="0" err="1">
                <a:solidFill>
                  <a:srgbClr val="002060"/>
                </a:solidFill>
                <a:latin typeface="Arial" pitchFamily="34" charset="0"/>
                <a:cs typeface="Arial" pitchFamily="34" charset="0"/>
              </a:rPr>
              <a:t>Rayner</a:t>
            </a:r>
            <a:r>
              <a:rPr lang="en-GB" sz="1200" dirty="0">
                <a:solidFill>
                  <a:srgbClr val="002060"/>
                </a:solidFill>
                <a:latin typeface="Arial" pitchFamily="34" charset="0"/>
                <a:cs typeface="Arial" pitchFamily="34" charset="0"/>
              </a:rPr>
              <a:t> – The Solar System</a:t>
            </a:r>
          </a:p>
          <a:p>
            <a:r>
              <a:rPr lang="en-GB" sz="1100" dirty="0"/>
              <a:t>Baked Gammon with Duchess Potatoes and Vegetables</a:t>
            </a:r>
          </a:p>
          <a:p>
            <a:r>
              <a:rPr lang="en-GB" sz="1100" dirty="0"/>
              <a:t>Stuffed Mushrooms with Duchess Potatoes and Vegetables</a:t>
            </a:r>
          </a:p>
          <a:p>
            <a:r>
              <a:rPr lang="en-GB" sz="1100" dirty="0"/>
              <a:t>Spotted Dick &amp; Custard or Fruit Salad</a:t>
            </a:r>
          </a:p>
          <a:p>
            <a:pPr lvl="0" eaLnBrk="0" fontAlgn="base" hangingPunct="0">
              <a:spcBef>
                <a:spcPct val="0"/>
              </a:spcBef>
              <a:spcAft>
                <a:spcPct val="0"/>
              </a:spcAft>
            </a:pPr>
            <a:r>
              <a:rPr lang="en-GB" sz="1200" dirty="0">
                <a:solidFill>
                  <a:srgbClr val="C00000"/>
                </a:solidFill>
                <a:latin typeface="Arial" pitchFamily="34" charset="0"/>
                <a:ea typeface="Calibri" pitchFamily="34" charset="0"/>
                <a:cs typeface="Arial" pitchFamily="34" charset="0"/>
              </a:rPr>
              <a:t>GRACE/GREETER </a:t>
            </a:r>
            <a:r>
              <a:rPr lang="en-GB" sz="1200" dirty="0">
                <a:solidFill>
                  <a:srgbClr val="C00000"/>
                </a:solidFill>
                <a:ea typeface="Calibri" pitchFamily="34" charset="0"/>
                <a:cs typeface="Arial" pitchFamily="34" charset="0"/>
              </a:rPr>
              <a:t>–</a:t>
            </a:r>
            <a:r>
              <a:rPr lang="en-GB" sz="1200" dirty="0">
                <a:solidFill>
                  <a:srgbClr val="C00000"/>
                </a:solidFill>
                <a:latin typeface="Arial" pitchFamily="34" charset="0"/>
                <a:ea typeface="Calibri" pitchFamily="34" charset="0"/>
                <a:cs typeface="Arial" pitchFamily="34" charset="0"/>
              </a:rPr>
              <a:t> DIANE PARRY</a:t>
            </a:r>
            <a:endParaRPr lang="en-GB" sz="1100" dirty="0">
              <a:latin typeface="Arial" pitchFamily="34" charset="0"/>
              <a:cs typeface="Arial" pitchFamily="34" charset="0"/>
            </a:endParaRPr>
          </a:p>
          <a:p>
            <a:pPr lvl="0" eaLnBrk="0" fontAlgn="base" hangingPunct="0">
              <a:spcBef>
                <a:spcPct val="0"/>
              </a:spcBef>
              <a:spcAft>
                <a:spcPct val="0"/>
              </a:spcAft>
            </a:pPr>
            <a:r>
              <a:rPr lang="en-GB" sz="1200" dirty="0">
                <a:solidFill>
                  <a:srgbClr val="C00000"/>
                </a:solidFill>
                <a:latin typeface="Arial" pitchFamily="34" charset="0"/>
                <a:ea typeface="Calibri" pitchFamily="34" charset="0"/>
                <a:cs typeface="Arial" pitchFamily="34" charset="0"/>
              </a:rPr>
              <a:t>FINANCE </a:t>
            </a:r>
            <a:r>
              <a:rPr lang="en-GB" sz="1200" dirty="0">
                <a:solidFill>
                  <a:srgbClr val="C00000"/>
                </a:solidFill>
                <a:ea typeface="Calibri" pitchFamily="34" charset="0"/>
                <a:cs typeface="Arial" pitchFamily="34" charset="0"/>
              </a:rPr>
              <a:t>–</a:t>
            </a:r>
            <a:r>
              <a:rPr lang="en-GB" sz="1200" dirty="0">
                <a:solidFill>
                  <a:srgbClr val="C00000"/>
                </a:solidFill>
                <a:latin typeface="Arial" pitchFamily="34" charset="0"/>
                <a:ea typeface="Calibri" pitchFamily="34" charset="0"/>
                <a:cs typeface="Arial" pitchFamily="34" charset="0"/>
              </a:rPr>
              <a:t> ELIZABETH CLARKE</a:t>
            </a:r>
            <a:endParaRPr lang="en-GB" sz="11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2" name="Picture 3" descr="C:\Users\bigmac\AppData\Local\Microsoft\Windows\INetCache\IE\B3C0PC1Q\300px-Red_oval.svg[1].png"/>
          <p:cNvPicPr>
            <a:picLocks noChangeAspect="1" noChangeArrowheads="1"/>
          </p:cNvPicPr>
          <p:nvPr/>
        </p:nvPicPr>
        <p:blipFill>
          <a:blip r:embed="rId3" cstate="print"/>
          <a:srcRect/>
          <a:stretch>
            <a:fillRect/>
          </a:stretch>
        </p:blipFill>
        <p:spPr bwMode="auto">
          <a:xfrm>
            <a:off x="2769054" y="-170542"/>
            <a:ext cx="2136321" cy="2019300"/>
          </a:xfrm>
          <a:prstGeom prst="rect">
            <a:avLst/>
          </a:prstGeom>
          <a:noFill/>
        </p:spPr>
      </p:pic>
      <p:sp>
        <p:nvSpPr>
          <p:cNvPr id="40" name="TextBox 39"/>
          <p:cNvSpPr txBox="1"/>
          <p:nvPr/>
        </p:nvSpPr>
        <p:spPr>
          <a:xfrm>
            <a:off x="3019424" y="238125"/>
            <a:ext cx="1838325" cy="1384995"/>
          </a:xfrm>
          <a:prstGeom prst="rect">
            <a:avLst/>
          </a:prstGeom>
          <a:noFill/>
        </p:spPr>
        <p:txBody>
          <a:bodyPr wrap="square" rtlCol="0">
            <a:spAutoFit/>
          </a:bodyPr>
          <a:lstStyle/>
          <a:p>
            <a:pPr algn="ctr"/>
            <a:endParaRPr lang="en-GB" sz="1600" b="1" dirty="0"/>
          </a:p>
          <a:p>
            <a:pPr algn="ctr"/>
            <a:r>
              <a:rPr lang="en-GB" b="1" dirty="0"/>
              <a:t>CLUB DIARY for JULY</a:t>
            </a:r>
          </a:p>
          <a:p>
            <a:pPr algn="ctr"/>
            <a:endParaRPr lang="en-GB" sz="1600" b="1" dirty="0"/>
          </a:p>
          <a:p>
            <a:pPr algn="ctr"/>
            <a:endParaRPr lang="en-GB" sz="1600" b="1" dirty="0"/>
          </a:p>
        </p:txBody>
      </p:sp>
      <p:graphicFrame>
        <p:nvGraphicFramePr>
          <p:cNvPr id="9" name="Table 8"/>
          <p:cNvGraphicFramePr>
            <a:graphicFrameLocks noGrp="1"/>
          </p:cNvGraphicFramePr>
          <p:nvPr>
            <p:extLst>
              <p:ext uri="{D42A27DB-BD31-4B8C-83A1-F6EECF244321}">
                <p14:modId xmlns:p14="http://schemas.microsoft.com/office/powerpoint/2010/main" val="2816232077"/>
              </p:ext>
            </p:extLst>
          </p:nvPr>
        </p:nvGraphicFramePr>
        <p:xfrm>
          <a:off x="5239657" y="917608"/>
          <a:ext cx="4571288" cy="169545"/>
        </p:xfrm>
        <a:graphic>
          <a:graphicData uri="http://schemas.openxmlformats.org/drawingml/2006/table">
            <a:tbl>
              <a:tblPr>
                <a:tableStyleId>{5C22544A-7EE6-4342-B048-85BDC9FD1C3A}</a:tableStyleId>
              </a:tblPr>
              <a:tblGrid>
                <a:gridCol w="4571288">
                  <a:extLst>
                    <a:ext uri="{9D8B030D-6E8A-4147-A177-3AD203B41FA5}">
                      <a16:colId xmlns:a16="http://schemas.microsoft.com/office/drawing/2014/main" val="20000"/>
                    </a:ext>
                  </a:extLst>
                </a:gridCol>
              </a:tblGrid>
              <a:tr h="0">
                <a:tc>
                  <a:txBody>
                    <a:bodyPr/>
                    <a:lstStyle/>
                    <a:p>
                      <a:pPr algn="l" fontAlgn="ctr"/>
                      <a:r>
                        <a:rPr lang="en-GB" sz="1050" u="none" strike="noStrike" dirty="0">
                          <a:effectLst/>
                        </a:rPr>
                        <a:t>President: Garry </a:t>
                      </a:r>
                      <a:r>
                        <a:rPr lang="en-GB" sz="1050" u="none" strike="noStrike" dirty="0" err="1">
                          <a:effectLst/>
                        </a:rPr>
                        <a:t>Urwin</a:t>
                      </a:r>
                      <a:r>
                        <a:rPr lang="en-GB" sz="1050" u="none" strike="noStrike" dirty="0">
                          <a:effectLst/>
                        </a:rPr>
                        <a:t> Vice Pres: Elizabeth Hardy Secretary: Peter Burrows</a:t>
                      </a:r>
                      <a:endParaRPr lang="en-GB" sz="1050" b="1" i="0" u="none" strike="noStrike" dirty="0">
                        <a:solidFill>
                          <a:srgbClr val="000000"/>
                        </a:solidFill>
                        <a:effectLst/>
                        <a:latin typeface="Calibri" panose="020F0502020204030204" pitchFamily="34" charset="0"/>
                      </a:endParaRPr>
                    </a:p>
                  </a:txBody>
                  <a:tcPr marL="85725" marR="9525" marT="9525" marB="0" anchor="ctr">
                    <a:lnL w="12700" cap="flat" cmpd="sng" algn="ctr">
                      <a:noFill/>
                      <a:prstDash val="solid"/>
                      <a:round/>
                      <a:headEnd type="none" w="med" len="med"/>
                      <a:tailEnd type="none" w="med" len="med"/>
                    </a:lnL>
                    <a:noFill/>
                  </a:tcPr>
                </a:tc>
                <a:extLst>
                  <a:ext uri="{0D108BD9-81ED-4DB2-BD59-A6C34878D82A}">
                    <a16:rowId xmlns:a16="http://schemas.microsoft.com/office/drawing/2014/main" val="10000"/>
                  </a:ext>
                </a:extLst>
              </a:tr>
            </a:tbl>
          </a:graphicData>
        </a:graphic>
      </p:graphicFrame>
      <p:sp>
        <p:nvSpPr>
          <p:cNvPr id="8" name="TextBox 7"/>
          <p:cNvSpPr txBox="1"/>
          <p:nvPr/>
        </p:nvSpPr>
        <p:spPr>
          <a:xfrm>
            <a:off x="5739398" y="138891"/>
            <a:ext cx="3288692" cy="412934"/>
          </a:xfrm>
          <a:prstGeom prst="rect">
            <a:avLst/>
          </a:prstGeom>
          <a:solidFill>
            <a:schemeClr val="accent1">
              <a:lumMod val="40000"/>
              <a:lumOff val="60000"/>
            </a:schemeClr>
          </a:solidFill>
        </p:spPr>
        <p:txBody>
          <a:bodyPr wrap="square" rtlCol="0">
            <a:spAutoFit/>
          </a:bodyPr>
          <a:lstStyle/>
          <a:p>
            <a:pPr algn="ctr">
              <a:lnSpc>
                <a:spcPts val="2480"/>
              </a:lnSpc>
            </a:pPr>
            <a:r>
              <a:rPr lang="en-GB" sz="2400" dirty="0">
                <a:latin typeface="Cooper Black" panose="0208090404030B020404" pitchFamily="18" charset="0"/>
              </a:rPr>
              <a:t>PORTHOLE  </a:t>
            </a:r>
            <a:r>
              <a:rPr lang="en-GB" sz="2400">
                <a:latin typeface="Cooper Black" panose="0208090404030B020404" pitchFamily="18" charset="0"/>
              </a:rPr>
              <a:t>#493</a:t>
            </a:r>
            <a:endParaRPr lang="en-GB" sz="2400" dirty="0">
              <a:latin typeface="Cooper Black" panose="0208090404030B020404" pitchFamily="18" charset="0"/>
            </a:endParaRPr>
          </a:p>
        </p:txBody>
      </p:sp>
      <p:sp>
        <p:nvSpPr>
          <p:cNvPr id="31" name="TextBox 30"/>
          <p:cNvSpPr txBox="1"/>
          <p:nvPr/>
        </p:nvSpPr>
        <p:spPr>
          <a:xfrm>
            <a:off x="8706118" y="137907"/>
            <a:ext cx="1052813" cy="415498"/>
          </a:xfrm>
          <a:prstGeom prst="rect">
            <a:avLst/>
          </a:prstGeom>
          <a:solidFill>
            <a:schemeClr val="accent1">
              <a:lumMod val="40000"/>
              <a:lumOff val="60000"/>
            </a:schemeClr>
          </a:solidFill>
        </p:spPr>
        <p:txBody>
          <a:bodyPr wrap="square" rtlCol="0">
            <a:spAutoFit/>
          </a:bodyPr>
          <a:lstStyle/>
          <a:p>
            <a:pPr algn="r"/>
            <a:r>
              <a:rPr lang="en-GB" sz="1050" dirty="0">
                <a:latin typeface="Cooper Black" panose="0208090404030B020404" pitchFamily="18" charset="0"/>
              </a:rPr>
              <a:t>JUNE</a:t>
            </a:r>
          </a:p>
          <a:p>
            <a:pPr algn="r"/>
            <a:r>
              <a:rPr lang="en-GB" sz="1050" dirty="0">
                <a:latin typeface="Cooper Black" panose="0208090404030B020404" pitchFamily="18" charset="0"/>
              </a:rPr>
              <a:t>2019</a:t>
            </a:r>
          </a:p>
        </p:txBody>
      </p:sp>
      <p:sp>
        <p:nvSpPr>
          <p:cNvPr id="32" name="TextBox 31"/>
          <p:cNvSpPr txBox="1"/>
          <p:nvPr/>
        </p:nvSpPr>
        <p:spPr>
          <a:xfrm>
            <a:off x="5689098" y="519896"/>
            <a:ext cx="4077208" cy="374461"/>
          </a:xfrm>
          <a:prstGeom prst="rect">
            <a:avLst/>
          </a:prstGeom>
          <a:solidFill>
            <a:srgbClr val="FFFF99"/>
          </a:solidFill>
        </p:spPr>
        <p:txBody>
          <a:bodyPr wrap="square" rtlCol="0">
            <a:spAutoFit/>
          </a:bodyPr>
          <a:lstStyle/>
          <a:p>
            <a:pPr algn="ctr" fontAlgn="b">
              <a:lnSpc>
                <a:spcPts val="1100"/>
              </a:lnSpc>
            </a:pPr>
            <a:r>
              <a:rPr lang="en-GB" sz="1050" dirty="0">
                <a:latin typeface="Cooper Black" panose="0208090404030B020404" pitchFamily="18" charset="0"/>
              </a:rPr>
              <a:t>The Rotary Club of the Island and Royal Manor of Portland {Register Charity Number: 1032098}</a:t>
            </a:r>
            <a:endParaRPr lang="en-GB" sz="1050" b="1" dirty="0">
              <a:solidFill>
                <a:srgbClr val="000000"/>
              </a:solidFill>
              <a:latin typeface="Calibri" panose="020F0502020204030204" pitchFamily="34" charset="0"/>
            </a:endParaRPr>
          </a:p>
        </p:txBody>
      </p:sp>
      <p:sp>
        <p:nvSpPr>
          <p:cNvPr id="4" name="Rectangle 3"/>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4985520" y="126646"/>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90057441"/>
              </p:ext>
            </p:extLst>
          </p:nvPr>
        </p:nvGraphicFramePr>
        <p:xfrm>
          <a:off x="5094514" y="1132115"/>
          <a:ext cx="4657249" cy="174172"/>
        </p:xfrm>
        <a:graphic>
          <a:graphicData uri="http://schemas.openxmlformats.org/drawingml/2006/table">
            <a:tbl>
              <a:tblPr>
                <a:tableStyleId>{5C22544A-7EE6-4342-B048-85BDC9FD1C3A}</a:tableStyleId>
              </a:tblPr>
              <a:tblGrid>
                <a:gridCol w="4657249">
                  <a:extLst>
                    <a:ext uri="{9D8B030D-6E8A-4147-A177-3AD203B41FA5}">
                      <a16:colId xmlns:a16="http://schemas.microsoft.com/office/drawing/2014/main" val="20000"/>
                    </a:ext>
                  </a:extLst>
                </a:gridCol>
              </a:tblGrid>
              <a:tr h="174172">
                <a:tc>
                  <a:txBody>
                    <a:bodyPr/>
                    <a:lstStyle/>
                    <a:p>
                      <a:pPr algn="l" fontAlgn="ctr"/>
                      <a:r>
                        <a:rPr lang="en-GB" sz="1050" u="none" strike="noStrike" dirty="0">
                          <a:effectLst/>
                        </a:rPr>
                        <a:t>Meetings: Tuesdays 6:30pm, Including Guest Night, At the AQUA SPORT HOTEL</a:t>
                      </a:r>
                      <a:endParaRPr lang="en-GB" sz="1050" b="1" i="0" u="none" strike="noStrike" dirty="0">
                        <a:solidFill>
                          <a:srgbClr val="000000"/>
                        </a:solidFill>
                        <a:effectLst/>
                        <a:latin typeface="Calibri" panose="020F0502020204030204" pitchFamily="34" charset="0"/>
                      </a:endParaRPr>
                    </a:p>
                  </a:txBody>
                  <a:tcPr marL="85725" marR="9525" marT="9525" marB="0" anchor="ctr">
                    <a:noFill/>
                  </a:tcPr>
                </a:tc>
                <a:extLst>
                  <a:ext uri="{0D108BD9-81ED-4DB2-BD59-A6C34878D82A}">
                    <a16:rowId xmlns:a16="http://schemas.microsoft.com/office/drawing/2014/main" val="10000"/>
                  </a:ext>
                </a:extLst>
              </a:tr>
            </a:tbl>
          </a:graphicData>
        </a:graphic>
      </p:graphicFrame>
      <p:sp>
        <p:nvSpPr>
          <p:cNvPr id="14" name="Rectangle 13"/>
          <p:cNvSpPr/>
          <p:nvPr/>
        </p:nvSpPr>
        <p:spPr>
          <a:xfrm>
            <a:off x="5123543" y="899887"/>
            <a:ext cx="4571999" cy="508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4" cstate="print"/>
          <a:srcRect l="3370" t="3344" r="3370" b="4150"/>
          <a:stretch/>
        </p:blipFill>
        <p:spPr>
          <a:xfrm>
            <a:off x="4985466" y="136660"/>
            <a:ext cx="747654" cy="747654"/>
          </a:xfrm>
          <a:prstGeom prst="rect">
            <a:avLst/>
          </a:prstGeom>
          <a:ln w="19050">
            <a:solidFill>
              <a:schemeClr val="tx1"/>
            </a:solidFill>
          </a:ln>
        </p:spPr>
      </p:pic>
      <p:cxnSp>
        <p:nvCxnSpPr>
          <p:cNvPr id="16" name="Straight Connector 15"/>
          <p:cNvCxnSpPr/>
          <p:nvPr/>
        </p:nvCxnSpPr>
        <p:spPr>
          <a:xfrm>
            <a:off x="4973354" y="894703"/>
            <a:ext cx="47905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descr="C:\Users\bigmac\Documents\Ian's Folder\Rotary\PORTHOLE\July Stuff\P1010398.JPG"/>
          <p:cNvPicPr>
            <a:picLocks noChangeAspect="1" noChangeArrowheads="1"/>
          </p:cNvPicPr>
          <p:nvPr/>
        </p:nvPicPr>
        <p:blipFill>
          <a:blip r:embed="rId5" cstate="print"/>
          <a:srcRect/>
          <a:stretch>
            <a:fillRect/>
          </a:stretch>
        </p:blipFill>
        <p:spPr bwMode="auto">
          <a:xfrm>
            <a:off x="-7145458" y="-2553419"/>
            <a:ext cx="3600000" cy="2153481"/>
          </a:xfrm>
          <a:prstGeom prst="rect">
            <a:avLst/>
          </a:prstGeom>
          <a:noFill/>
        </p:spPr>
      </p:pic>
      <p:sp>
        <p:nvSpPr>
          <p:cNvPr id="11265" name="Rectangle 1"/>
          <p:cNvSpPr>
            <a:spLocks noChangeArrowheads="1"/>
          </p:cNvSpPr>
          <p:nvPr/>
        </p:nvSpPr>
        <p:spPr bwMode="auto">
          <a:xfrm>
            <a:off x="5153025" y="5585249"/>
            <a:ext cx="253365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accent5">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accent5">
                  <a:lumMod val="50000"/>
                </a:schemeClr>
              </a:solidFill>
              <a:effectLst/>
              <a:latin typeface="Arial" pitchFamily="34" charset="0"/>
              <a:cs typeface="Arial" pitchFamily="34" charset="0"/>
            </a:endParaRPr>
          </a:p>
        </p:txBody>
      </p:sp>
      <p:sp>
        <p:nvSpPr>
          <p:cNvPr id="27" name="TextBox 26"/>
          <p:cNvSpPr txBox="1"/>
          <p:nvPr/>
        </p:nvSpPr>
        <p:spPr>
          <a:xfrm>
            <a:off x="5105400" y="3438527"/>
            <a:ext cx="2847975" cy="1231106"/>
          </a:xfrm>
          <a:prstGeom prst="rect">
            <a:avLst/>
          </a:prstGeom>
          <a:noFill/>
        </p:spPr>
        <p:txBody>
          <a:bodyPr wrap="square" rtlCol="0">
            <a:spAutoFit/>
          </a:bodyPr>
          <a:lstStyle/>
          <a:p>
            <a:pPr algn="ctr"/>
            <a:endParaRPr lang="en-GB" sz="1600" dirty="0">
              <a:solidFill>
                <a:srgbClr val="002060"/>
              </a:solidFill>
            </a:endParaRPr>
          </a:p>
          <a:p>
            <a:pPr algn="ctr"/>
            <a:endParaRPr lang="en-GB" sz="2000" dirty="0">
              <a:solidFill>
                <a:srgbClr val="002060"/>
              </a:solidFill>
            </a:endParaRPr>
          </a:p>
          <a:p>
            <a:pPr algn="ctr"/>
            <a:endParaRPr lang="en-GB" sz="2000" dirty="0">
              <a:solidFill>
                <a:srgbClr val="002060"/>
              </a:solidFill>
            </a:endParaRPr>
          </a:p>
          <a:p>
            <a:pPr algn="ctr"/>
            <a:endParaRPr lang="en-GB" dirty="0"/>
          </a:p>
        </p:txBody>
      </p:sp>
      <p:sp>
        <p:nvSpPr>
          <p:cNvPr id="30" name="Rectangle 29"/>
          <p:cNvSpPr/>
          <p:nvPr/>
        </p:nvSpPr>
        <p:spPr>
          <a:xfrm>
            <a:off x="228600" y="5981700"/>
            <a:ext cx="4572000" cy="584775"/>
          </a:xfrm>
          <a:prstGeom prst="rect">
            <a:avLst/>
          </a:prstGeom>
        </p:spPr>
        <p:txBody>
          <a:bodyPr wrap="square">
            <a:spAutoFit/>
          </a:bodyPr>
          <a:lstStyle/>
          <a:p>
            <a:pPr>
              <a:spcBef>
                <a:spcPts val="400"/>
              </a:spcBef>
            </a:pPr>
            <a:r>
              <a:rPr lang="en-GB" sz="1600" b="1" i="1" dirty="0">
                <a:solidFill>
                  <a:srgbClr val="004F8A"/>
                </a:solidFill>
              </a:rPr>
              <a:t>Contact Margaret Thomas to book your meal. Or, order from the bar at the Aqua as early as possible</a:t>
            </a:r>
          </a:p>
        </p:txBody>
      </p:sp>
      <p:sp>
        <p:nvSpPr>
          <p:cNvPr id="1028" name="Rectangle 4"/>
          <p:cNvSpPr>
            <a:spLocks noChangeArrowheads="1"/>
          </p:cNvSpPr>
          <p:nvPr/>
        </p:nvSpPr>
        <p:spPr bwMode="auto">
          <a:xfrm rot="10800000" flipV="1">
            <a:off x="5152571" y="5224548"/>
            <a:ext cx="4281716"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rgbClr val="000000"/>
              </a:solidFill>
              <a:effectLst/>
              <a:latin typeface="Helvetica"/>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20" name="Picture 19" descr="http://www.rotary-ribi.org/upimages/PageMainPics/DSC_0152_1.jpg"/>
          <p:cNvPicPr/>
          <p:nvPr/>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043487" y="1898735"/>
            <a:ext cx="4619625" cy="3079579"/>
          </a:xfrm>
          <a:prstGeom prst="rect">
            <a:avLst/>
          </a:prstGeom>
          <a:noFill/>
          <a:ln>
            <a:noFill/>
          </a:ln>
        </p:spPr>
      </p:pic>
      <p:sp>
        <p:nvSpPr>
          <p:cNvPr id="3" name="Rectangle 1"/>
          <p:cNvSpPr>
            <a:spLocks noChangeArrowheads="1"/>
          </p:cNvSpPr>
          <p:nvPr/>
        </p:nvSpPr>
        <p:spPr bwMode="auto">
          <a:xfrm>
            <a:off x="5086350" y="5328374"/>
            <a:ext cx="4533899" cy="110799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Roboto"/>
                <a:ea typeface="Times New Roman" pitchFamily="18" charset="0"/>
                <a:cs typeface="Arial" pitchFamily="34" charset="0"/>
              </a:rPr>
              <a:t>Members of Rotary throughout D1200 were able to visit the new Radiotherapy Centre at DCH. With the aid of a Global Grant Rotary was able to make a significant contribution to clinical equipment for the consulting rooms</a:t>
            </a:r>
            <a:endParaRPr kumimoji="0" lang="en-GB" sz="1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716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cxnSp>
        <p:nvCxnSpPr>
          <p:cNvPr id="17" name="Straight Connector 16"/>
          <p:cNvCxnSpPr/>
          <p:nvPr/>
        </p:nvCxnSpPr>
        <p:spPr>
          <a:xfrm flipH="1">
            <a:off x="9734593" y="4276708"/>
            <a:ext cx="15043" cy="23553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5141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 name="Rectangle 25"/>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78213" y="900529"/>
            <a:ext cx="4852314" cy="2345352"/>
          </a:xfrm>
          <a:prstGeom prst="rect">
            <a:avLst/>
          </a:prstGeom>
        </p:spPr>
        <p:txBody>
          <a:bodyPr wrap="square" numCol="2" spcCol="90000">
            <a:noAutofit/>
          </a:bodyPr>
          <a:lstStyle/>
          <a:p>
            <a:pPr defTabSz="144000">
              <a:lnSpc>
                <a:spcPts val="1200"/>
              </a:lnSpc>
            </a:pPr>
            <a:r>
              <a:rPr lang="en-GB" sz="1200" b="1" dirty="0">
                <a:solidFill>
                  <a:srgbClr val="0070C0"/>
                </a:solidFill>
                <a:latin typeface="Calibri" panose="020F0502020204030204" pitchFamily="34" charset="0"/>
              </a:rPr>
              <a:t>	</a:t>
            </a:r>
            <a:endParaRPr lang="en-GB" sz="1200" b="1" dirty="0">
              <a:solidFill>
                <a:srgbClr val="FF0000"/>
              </a:solidFill>
              <a:latin typeface="Calibri" panose="020F0502020204030204" pitchFamily="34" charset="0"/>
            </a:endParaRPr>
          </a:p>
        </p:txBody>
      </p:sp>
      <p:sp>
        <p:nvSpPr>
          <p:cNvPr id="21" name="TextBox 20"/>
          <p:cNvSpPr txBox="1"/>
          <p:nvPr/>
        </p:nvSpPr>
        <p:spPr>
          <a:xfrm>
            <a:off x="4021849" y="534214"/>
            <a:ext cx="1144961" cy="491481"/>
          </a:xfrm>
          <a:prstGeom prst="rect">
            <a:avLst/>
          </a:prstGeom>
          <a:noFill/>
        </p:spPr>
        <p:txBody>
          <a:bodyPr wrap="square" rtlCol="0">
            <a:spAutoFit/>
          </a:bodyPr>
          <a:lstStyle/>
          <a:p>
            <a:pPr algn="ctr">
              <a:lnSpc>
                <a:spcPts val="3000"/>
              </a:lnSpc>
            </a:pPr>
            <a:r>
              <a:rPr lang="en-GB" sz="3600" dirty="0">
                <a:solidFill>
                  <a:srgbClr val="0070C0"/>
                </a:solidFill>
                <a:latin typeface="Cooper Black" panose="0208090404030B020404" pitchFamily="18" charset="0"/>
              </a:rPr>
              <a:t> </a:t>
            </a:r>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a:solidFill>
                  <a:schemeClr val="bg1"/>
                </a:solidFill>
              </a:rPr>
              <a:t>Elizabeth giving the good news after the Treasure Hunt</a:t>
            </a:r>
          </a:p>
        </p:txBody>
      </p:sp>
      <p:sp>
        <p:nvSpPr>
          <p:cNvPr id="35" name="Rectangle 34"/>
          <p:cNvSpPr/>
          <p:nvPr/>
        </p:nvSpPr>
        <p:spPr>
          <a:xfrm>
            <a:off x="142876" y="933451"/>
            <a:ext cx="4724400" cy="646331"/>
          </a:xfrm>
          <a:prstGeom prst="rect">
            <a:avLst/>
          </a:prstGeom>
        </p:spPr>
        <p:txBody>
          <a:bodyPr wrap="square">
            <a:spAutoFit/>
          </a:bodyPr>
          <a:lstStyle/>
          <a:p>
            <a:br>
              <a:rPr lang="en-GB" dirty="0"/>
            </a:br>
            <a:endParaRPr lang="en-GB" dirty="0"/>
          </a:p>
        </p:txBody>
      </p:sp>
      <p:pic>
        <p:nvPicPr>
          <p:cNvPr id="32" name="irc_mi" descr="http://www.harrowrotary.org.uk/images/rotary-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5376" y="305852"/>
            <a:ext cx="409575" cy="412750"/>
          </a:xfrm>
          <a:prstGeom prst="ellipse">
            <a:avLst/>
          </a:prstGeom>
          <a:noFill/>
          <a:ln>
            <a:noFill/>
          </a:ln>
        </p:spPr>
      </p:pic>
      <p:sp>
        <p:nvSpPr>
          <p:cNvPr id="9217" name="Rectangle 1"/>
          <p:cNvSpPr>
            <a:spLocks noChangeArrowheads="1"/>
          </p:cNvSpPr>
          <p:nvPr/>
        </p:nvSpPr>
        <p:spPr bwMode="auto">
          <a:xfrm>
            <a:off x="219074" y="138499"/>
            <a:ext cx="4562475"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Portland Museum</a:t>
            </a:r>
            <a:r>
              <a:rPr kumimoji="0" lang="en-GB" sz="1400" b="1" i="0" u="none" strike="noStrike" cap="none" normalizeH="0" baseline="0" dirty="0">
                <a:ln>
                  <a:noFill/>
                </a:ln>
                <a:solidFill>
                  <a:schemeClr val="tx1"/>
                </a:solidFill>
                <a:effectLst/>
                <a:latin typeface="Calibri"/>
                <a:ea typeface="Times New Roman" pitchFamily="18" charset="0"/>
                <a:cs typeface="Arial" pitchFamily="34" charset="0"/>
              </a:rPr>
              <a:t>’</a:t>
            </a:r>
            <a:r>
              <a:rPr kumimoji="0" lang="en-GB"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s Monthly Article for June 19 </a:t>
            </a:r>
            <a:endParaRPr kumimoji="0" lang="en-GB" sz="1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Saturday May 11th saw the first of the museum's Island Heritage Days and the public viewing of the commemorative Reeve Staff presented to Queen Victoria by the Court </a:t>
            </a:r>
            <a:r>
              <a:rPr kumimoji="0" lang="en-GB" sz="11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Leet</a:t>
            </a: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 It was a tremendously successful day with a great number of visitors. We were lucky enough to have Philip George from the Court </a:t>
            </a:r>
            <a:r>
              <a:rPr kumimoji="0" lang="en-GB" sz="11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Leet</a:t>
            </a: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 available to answer questions about the Reeve Staff, </a:t>
            </a:r>
            <a:r>
              <a:rPr kumimoji="0" lang="en-GB" sz="1100" b="0" i="0" u="none" strike="noStrike" cap="none" normalizeH="0" baseline="0" dirty="0">
                <a:ln>
                  <a:noFill/>
                </a:ln>
                <a:solidFill>
                  <a:srgbClr val="313131"/>
                </a:solidFill>
                <a:effectLst/>
                <a:latin typeface="Arial" pitchFamily="34" charset="0"/>
                <a:ea typeface="Times New Roman" pitchFamily="18" charset="0"/>
                <a:cs typeface="Arial" pitchFamily="34" charset="0"/>
              </a:rPr>
              <a:t>and boy, was he busy! Arriving at just after 11:00 am to view the staff and perhaps take some photos, I had to join a queue of people just to talk to Philip who was fielding enquiries on a whole host of subjects relating to the history and company of the Court </a:t>
            </a:r>
            <a:r>
              <a:rPr kumimoji="0" lang="en-GB" sz="1100" b="0" i="0" u="none" strike="noStrike" cap="none" normalizeH="0" baseline="0" dirty="0" err="1">
                <a:ln>
                  <a:noFill/>
                </a:ln>
                <a:solidFill>
                  <a:srgbClr val="313131"/>
                </a:solidFill>
                <a:effectLst/>
                <a:latin typeface="Arial" pitchFamily="34" charset="0"/>
                <a:ea typeface="Times New Roman" pitchFamily="18" charset="0"/>
                <a:cs typeface="Arial" pitchFamily="34" charset="0"/>
              </a:rPr>
              <a:t>Leet</a:t>
            </a:r>
            <a:r>
              <a:rPr kumimoji="0" lang="en-GB" sz="1100" b="0" i="0" u="none" strike="noStrike" cap="none" normalizeH="0" baseline="0" dirty="0">
                <a:ln>
                  <a:noFill/>
                </a:ln>
                <a:solidFill>
                  <a:srgbClr val="313131"/>
                </a:solidFill>
                <a:effectLst/>
                <a:latin typeface="Arial" pitchFamily="34" charset="0"/>
                <a:ea typeface="Times New Roman" pitchFamily="18" charset="0"/>
                <a:cs typeface="Arial" pitchFamily="34" charset="0"/>
              </a:rPr>
              <a:t>.</a:t>
            </a: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 </a:t>
            </a:r>
            <a:endParaRPr kumimoji="0" lang="en-GB" sz="105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The Reeve Staff itself looked exquisite and our photos probably don't do it justice (all the more reason to come in for a viewing when it's next on display on Saturday June 8</a:t>
            </a:r>
            <a:r>
              <a:rPr kumimoji="0" lang="en-GB" sz="1100" b="0" i="0" u="none" strike="noStrike" cap="none" normalizeH="0" baseline="30000" dirty="0">
                <a:ln>
                  <a:noFill/>
                </a:ln>
                <a:solidFill>
                  <a:srgbClr val="222222"/>
                </a:solidFill>
                <a:effectLst/>
                <a:latin typeface="Arial" pitchFamily="34" charset="0"/>
                <a:ea typeface="Times New Roman" pitchFamily="18" charset="0"/>
                <a:cs typeface="Arial" pitchFamily="34" charset="0"/>
              </a:rPr>
              <a:t>th</a:t>
            </a: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 Again, we will have a member of the Court </a:t>
            </a:r>
            <a:r>
              <a:rPr kumimoji="0" lang="en-GB" sz="11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Leet</a:t>
            </a: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 available to answer questions about the staff and the role of the court on the island. We hope that the combined team of museum volunteers, trustees and the Court </a:t>
            </a:r>
            <a:r>
              <a:rPr kumimoji="0" lang="en-GB" sz="11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Leet</a:t>
            </a: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 make a welcome contribution to placing Portland Museum where it aspires to be: embedded in the heart of the community.</a:t>
            </a:r>
            <a:endParaRPr kumimoji="0" lang="en-GB" sz="105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Another successful evening took place at The Girt Hall earlier in the month where local railway enthusiast and historian Brian Jackson presented his talk, ‘The Weymouth and Portland Railway 1865 to 1965 - A Reappraisal’. Once more, the hall was packed to the rafters as Brian educated and entertained the audience with his knowledge of a subject that never fails to stir memories and capture the imaginations of people on the island.  </a:t>
            </a:r>
            <a:endParaRPr kumimoji="0" lang="en-GB" sz="105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For those of you interested in Portland Museum's founder Dr Marie </a:t>
            </a:r>
            <a:r>
              <a:rPr kumimoji="0" lang="en-GB" sz="11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Stopes</a:t>
            </a: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 it's worth pointing out that we are exhibiting a new display featuring artefacts not, perhaps surprisingly, related to </a:t>
            </a:r>
            <a:r>
              <a:rPr kumimoji="0" lang="en-GB" sz="11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Stopes'</a:t>
            </a: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 better known (and enduringly controversial) role as birth control pioneer, but that of her lesser known role of </a:t>
            </a:r>
            <a:r>
              <a:rPr kumimoji="0" lang="en-GB" sz="11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palaeobotanist</a:t>
            </a: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 </a:t>
            </a:r>
            <a:r>
              <a:rPr kumimoji="0" lang="en-GB" sz="11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Stopes'</a:t>
            </a: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 interest and study of </a:t>
            </a:r>
            <a:r>
              <a:rPr kumimoji="0" lang="en-GB" sz="11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palaeobotany</a:t>
            </a: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 was behind her original move to Portland and the new display highlights some fascinating pieces from her original collection as well as showing an excellent timeline of her life and achievements. The display was brought about by a collaborative project between Portland Museum Trust and </a:t>
            </a:r>
            <a:r>
              <a:rPr kumimoji="0" lang="en-GB" sz="11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AsOne</a:t>
            </a: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 Theatre Company to research and present a new play and bring a living legacy of Marie </a:t>
            </a:r>
            <a:r>
              <a:rPr kumimoji="0" lang="en-GB" sz="11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Stopes</a:t>
            </a: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 to a wider audience.</a:t>
            </a:r>
            <a:endParaRPr kumimoji="0" lang="en-GB" sz="1400" b="0" i="0" u="none" strike="noStrike" cap="none" normalizeH="0" baseline="0" dirty="0">
              <a:ln>
                <a:noFill/>
              </a:ln>
              <a:solidFill>
                <a:schemeClr val="tx1"/>
              </a:solidFill>
              <a:effectLst/>
              <a:latin typeface="Arial" pitchFamily="34" charset="0"/>
              <a:cs typeface="Arial" pitchFamily="34" charset="0"/>
            </a:endParaRPr>
          </a:p>
        </p:txBody>
      </p:sp>
      <p:sp>
        <p:nvSpPr>
          <p:cNvPr id="18" name="TextBox 17"/>
          <p:cNvSpPr txBox="1"/>
          <p:nvPr/>
        </p:nvSpPr>
        <p:spPr>
          <a:xfrm>
            <a:off x="5121373" y="5692149"/>
            <a:ext cx="4515729" cy="923330"/>
          </a:xfrm>
          <a:prstGeom prst="rect">
            <a:avLst/>
          </a:prstGeom>
          <a:noFill/>
          <a:ln>
            <a:solidFill>
              <a:schemeClr val="tx1"/>
            </a:solidFill>
          </a:ln>
        </p:spPr>
        <p:txBody>
          <a:bodyPr wrap="square" rtlCol="0">
            <a:spAutoFit/>
          </a:bodyPr>
          <a:lstStyle/>
          <a:p>
            <a:pPr algn="ctr"/>
            <a:r>
              <a:rPr lang="en-GB" dirty="0"/>
              <a:t>EDITOR’S NOTE</a:t>
            </a:r>
          </a:p>
          <a:p>
            <a:pPr algn="ctr"/>
            <a:r>
              <a:rPr lang="en-GB" sz="1400" dirty="0">
                <a:hlinkClick r:id="rId6"/>
              </a:rPr>
              <a:t>ianmcpheat@aol.com</a:t>
            </a:r>
            <a:r>
              <a:rPr lang="en-GB" sz="1400" dirty="0"/>
              <a:t>.</a:t>
            </a:r>
            <a:r>
              <a:rPr lang="en-GB" dirty="0"/>
              <a:t> Pictures need to be in jpg format if possible.</a:t>
            </a:r>
          </a:p>
        </p:txBody>
      </p:sp>
      <p:pic>
        <p:nvPicPr>
          <p:cNvPr id="9218" name="Picture 2" descr="C:\Users\bigmac\Documents\Ian's Folder\Rotary\PORTHOLE\JUNE EDITION\Too many cooks\IMG_1653.JPG"/>
          <p:cNvPicPr>
            <a:picLocks noChangeAspect="1" noChangeArrowheads="1"/>
          </p:cNvPicPr>
          <p:nvPr/>
        </p:nvPicPr>
        <p:blipFill>
          <a:blip r:embed="rId7" cstate="print">
            <a:lum bright="20000" contrast="20000"/>
          </a:blip>
          <a:srcRect/>
          <a:stretch>
            <a:fillRect/>
          </a:stretch>
        </p:blipFill>
        <p:spPr bwMode="auto">
          <a:xfrm rot="16200000">
            <a:off x="4666921" y="925574"/>
            <a:ext cx="5377924" cy="4033443"/>
          </a:xfrm>
          <a:prstGeom prst="rect">
            <a:avLst/>
          </a:prstGeom>
          <a:noFill/>
        </p:spPr>
      </p:pic>
      <p:sp>
        <p:nvSpPr>
          <p:cNvPr id="20" name="Rectangle 19"/>
          <p:cNvSpPr/>
          <p:nvPr/>
        </p:nvSpPr>
        <p:spPr>
          <a:xfrm>
            <a:off x="5516307" y="358259"/>
            <a:ext cx="3743782" cy="400110"/>
          </a:xfrm>
          <a:prstGeom prst="rect">
            <a:avLst/>
          </a:prstGeom>
        </p:spPr>
        <p:txBody>
          <a:bodyPr wrap="none">
            <a:spAutoFit/>
          </a:bodyPr>
          <a:lstStyle/>
          <a:p>
            <a:r>
              <a:rPr lang="en-GB" sz="2000" dirty="0"/>
              <a:t>Girlie trip to the forest in Cornwall</a:t>
            </a:r>
          </a:p>
        </p:txBody>
      </p:sp>
    </p:spTree>
    <p:extLst>
      <p:ext uri="{BB962C8B-B14F-4D97-AF65-F5344CB8AC3E}">
        <p14:creationId xmlns:p14="http://schemas.microsoft.com/office/powerpoint/2010/main" val="120909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0" y="0"/>
            <a:ext cx="4812807" cy="6858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irc_mi" descr="http://www.harrowrotary.org.uk/images/rotary-logo.jpg">
            <a:extLst>
              <a:ext uri="{FF2B5EF4-FFF2-40B4-BE49-F238E27FC236}">
                <a16:creationId xmlns:a16="http://schemas.microsoft.com/office/drawing/2014/main" id="{CB9E225A-0FC3-49D6-9AA4-257A2FA1D91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9026" y="0"/>
            <a:ext cx="409575" cy="412750"/>
          </a:xfrm>
          <a:prstGeom prst="ellipse">
            <a:avLst/>
          </a:prstGeom>
          <a:noFill/>
          <a:ln>
            <a:noFill/>
          </a:ln>
        </p:spPr>
      </p:pic>
      <p:sp>
        <p:nvSpPr>
          <p:cNvPr id="23" name="Rectangle 22"/>
          <p:cNvSpPr/>
          <p:nvPr/>
        </p:nvSpPr>
        <p:spPr>
          <a:xfrm>
            <a:off x="5052040" y="3588378"/>
            <a:ext cx="4762670" cy="261354"/>
          </a:xfrm>
          <a:prstGeom prst="rect">
            <a:avLst/>
          </a:prstGeom>
        </p:spPr>
        <p:txBody>
          <a:bodyPr wrap="square">
            <a:spAutoFit/>
          </a:bodyPr>
          <a:lstStyle/>
          <a:p>
            <a:pPr>
              <a:lnSpc>
                <a:spcPts val="1300"/>
              </a:lnSpc>
              <a:spcAft>
                <a:spcPts val="400"/>
              </a:spcAft>
            </a:pPr>
            <a:r>
              <a:rPr lang="en-GB" sz="1300" dirty="0">
                <a:solidFill>
                  <a:srgbClr val="DC28A9"/>
                </a:solidFill>
                <a:latin typeface="Calibri" panose="020F0502020204030204" pitchFamily="34" charset="0"/>
                <a:cs typeface="Calibri" panose="020F0502020204030204" pitchFamily="34" charset="0"/>
              </a:rPr>
              <a:t>  </a:t>
            </a:r>
            <a:endParaRPr lang="en-GB" sz="1300" dirty="0">
              <a:solidFill>
                <a:srgbClr val="DC28A9"/>
              </a:solidFill>
            </a:endParaRPr>
          </a:p>
        </p:txBody>
      </p:sp>
      <p:sp>
        <p:nvSpPr>
          <p:cNvPr id="10" name="Rectangle 9"/>
          <p:cNvSpPr/>
          <p:nvPr/>
        </p:nvSpPr>
        <p:spPr>
          <a:xfrm>
            <a:off x="5057774" y="2657474"/>
            <a:ext cx="4581525" cy="369332"/>
          </a:xfrm>
          <a:prstGeom prst="rect">
            <a:avLst/>
          </a:prstGeom>
        </p:spPr>
        <p:txBody>
          <a:bodyPr wrap="square">
            <a:spAutoFit/>
          </a:bodyPr>
          <a:lstStyle/>
          <a:p>
            <a:r>
              <a:rPr lang="en-GB" dirty="0"/>
              <a:t> </a:t>
            </a:r>
          </a:p>
        </p:txBody>
      </p:sp>
      <p:sp>
        <p:nvSpPr>
          <p:cNvPr id="17" name="Rectangle 16"/>
          <p:cNvSpPr/>
          <p:nvPr/>
        </p:nvSpPr>
        <p:spPr>
          <a:xfrm rot="10800000" flipV="1">
            <a:off x="5105400" y="6133070"/>
            <a:ext cx="4552950" cy="461665"/>
          </a:xfrm>
          <a:prstGeom prst="rect">
            <a:avLst/>
          </a:prstGeom>
        </p:spPr>
        <p:txBody>
          <a:bodyPr wrap="square">
            <a:spAutoFit/>
          </a:bodyPr>
          <a:lstStyle/>
          <a:p>
            <a:br>
              <a:rPr lang="en-GB" sz="1200" dirty="0"/>
            </a:br>
            <a:endParaRPr lang="en-GB" sz="1200" dirty="0"/>
          </a:p>
        </p:txBody>
      </p:sp>
      <p:pic>
        <p:nvPicPr>
          <p:cNvPr id="7169" name="Picture 1" descr="C:\Users\bigmac\Documents\Ian's Folder\Rotary\PORTHOLE\JUNE EDITION\KBJ Polio\IMG_1300.JPG"/>
          <p:cNvPicPr>
            <a:picLocks noChangeAspect="1" noChangeArrowheads="1"/>
          </p:cNvPicPr>
          <p:nvPr/>
        </p:nvPicPr>
        <p:blipFill>
          <a:blip r:embed="rId3" cstate="print">
            <a:lum bright="20000" contrast="20000"/>
          </a:blip>
          <a:srcRect/>
          <a:stretch>
            <a:fillRect/>
          </a:stretch>
        </p:blipFill>
        <p:spPr bwMode="auto">
          <a:xfrm rot="5400000">
            <a:off x="4791181" y="750138"/>
            <a:ext cx="3028947" cy="2271626"/>
          </a:xfrm>
          <a:prstGeom prst="rect">
            <a:avLst/>
          </a:prstGeom>
          <a:noFill/>
        </p:spPr>
      </p:pic>
      <p:sp>
        <p:nvSpPr>
          <p:cNvPr id="7170" name="Rectangle 2"/>
          <p:cNvSpPr>
            <a:spLocks noChangeArrowheads="1"/>
          </p:cNvSpPr>
          <p:nvPr/>
        </p:nvSpPr>
        <p:spPr bwMode="auto">
          <a:xfrm>
            <a:off x="4962525" y="3451473"/>
            <a:ext cx="4676775"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sng" strike="noStrike" cap="none" normalizeH="0" baseline="0" dirty="0">
                <a:ln>
                  <a:noFill/>
                </a:ln>
                <a:solidFill>
                  <a:srgbClr val="000000"/>
                </a:solidFill>
                <a:effectLst/>
                <a:latin typeface="Calibri" pitchFamily="34" charset="0"/>
                <a:ea typeface="Times New Roman" pitchFamily="18" charset="0"/>
                <a:cs typeface="Calibri" pitchFamily="34" charset="0"/>
              </a:rPr>
              <a:t>Polio Eradication</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I have been asked about the award that was presented to me at the district Assembly.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Each year the International Polio Plus Committee, as part of the GPEI – Global Polio Eradication Initiative – presents a number of international awards to people who, in their opinion, have done something to help fight polio.</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I actually sat on the Awards Committee when I was a member of the IPPC for six years.  I have since moved on to another Committee designed to oversee the final phases of the fight to eradicate polio.</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I don’t normally like showing off awards, but I was asked about this one and we do need to keep putting over the twin messages of Polio still exists and Polio is only a plane-fire away.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It only needs one child incubating the disease to travel to a country or community where the immunisation levels are low (and there are lots of them) and, bingo, a polio epidemic exists.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Happy viewing.    Keith</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7172" name="Picture 4" descr="C:\Users\bigmac\AppData\Local\Microsoft\Windows\INetCache\IE\8PD7KYAQ\Congratulations[1].gif"/>
          <p:cNvPicPr>
            <a:picLocks noChangeAspect="1" noChangeArrowheads="1" noCrop="1"/>
          </p:cNvPicPr>
          <p:nvPr/>
        </p:nvPicPr>
        <p:blipFill>
          <a:blip r:embed="rId4" cstate="print"/>
          <a:srcRect/>
          <a:stretch>
            <a:fillRect/>
          </a:stretch>
        </p:blipFill>
        <p:spPr bwMode="auto">
          <a:xfrm>
            <a:off x="7477124" y="704849"/>
            <a:ext cx="2200275" cy="2200275"/>
          </a:xfrm>
          <a:prstGeom prst="rect">
            <a:avLst/>
          </a:prstGeom>
          <a:noFill/>
        </p:spPr>
      </p:pic>
      <p:sp>
        <p:nvSpPr>
          <p:cNvPr id="7173" name="Rectangle 5"/>
          <p:cNvSpPr>
            <a:spLocks noChangeArrowheads="1"/>
          </p:cNvSpPr>
          <p:nvPr/>
        </p:nvSpPr>
        <p:spPr bwMode="auto">
          <a:xfrm>
            <a:off x="200024" y="0"/>
            <a:ext cx="4562475" cy="6732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sng" strike="noStrike" cap="none" normalizeH="0" baseline="0" dirty="0">
                <a:ln>
                  <a:noFill/>
                </a:ln>
                <a:solidFill>
                  <a:schemeClr val="tx1"/>
                </a:solidFill>
                <a:effectLst/>
                <a:latin typeface="Arial" pitchFamily="34" charset="0"/>
                <a:ea typeface="Calibri" pitchFamily="34" charset="0"/>
                <a:cs typeface="Times New Roman" pitchFamily="18" charset="0"/>
              </a:rPr>
              <a:t>Life on the </a:t>
            </a:r>
            <a:r>
              <a:rPr kumimoji="0" lang="en-GB" sz="1100" b="1" i="0" u="sng" strike="noStrike" cap="none" normalizeH="0" baseline="0" dirty="0" err="1">
                <a:ln>
                  <a:noFill/>
                </a:ln>
                <a:solidFill>
                  <a:schemeClr val="tx1"/>
                </a:solidFill>
                <a:effectLst/>
                <a:latin typeface="Arial" pitchFamily="34" charset="0"/>
                <a:ea typeface="Calibri" pitchFamily="34" charset="0"/>
                <a:cs typeface="Times New Roman" pitchFamily="18" charset="0"/>
              </a:rPr>
              <a:t>Cresta</a:t>
            </a:r>
            <a:r>
              <a:rPr kumimoji="0" lang="en-GB" sz="1100" b="1" i="0" u="sng" strike="noStrike" cap="none" normalizeH="0" baseline="0" dirty="0">
                <a:ln>
                  <a:noFill/>
                </a:ln>
                <a:solidFill>
                  <a:schemeClr val="tx1"/>
                </a:solidFill>
                <a:effectLst/>
                <a:latin typeface="Arial" pitchFamily="34" charset="0"/>
                <a:ea typeface="Calibri" pitchFamily="34" charset="0"/>
                <a:cs typeface="Times New Roman" pitchFamily="18" charset="0"/>
              </a:rPr>
              <a:t> Run</a:t>
            </a:r>
            <a:endParaRPr kumimoji="0" lang="en-GB" sz="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As you all know we have now acquired a down-sized Scottie.</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As you also know we have now acquired some wild goats on Old Hill to keep down the undergrowth - all safely tucked up behind a fence where they can chew away to their hearts’ content every day.</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That is until a down-sized Scottie decides that she can get under the gate to play with the goats.</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This morning she went under the gate and down the slope like a toboggan down the </a:t>
            </a:r>
            <a:r>
              <a:rPr kumimoji="0" lang="en-GB" sz="105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Cresta</a:t>
            </a:r>
            <a:r>
              <a:rPr kumimoji="0" lang="en-GB"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 Run – as did the goats in front of her.  And disappeared.   No amount of calling had any effect.</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Half an hour passed with nothing happening so home I went and changed into old clothes somehow managed to clamber over the gate and headed down the slippery slope calling for the dog.  Oh yes, I forgot to say that it was raining as well which added to the danger of the ice fall as well as to my general discomfort.</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Some of the goats eventually came back, quite contentedly and were chewing the leaves and saying hello to me.  Having got to the bottom of the slope by hanging on like grim death to the wire netting, the dog then appeared, playing happily with the other goats and looking very pleased with herself.   Eventually, after much slipping and sliding I got hold of her.  But trying to drag something like four and a half stones of super-charged hound up the </a:t>
            </a:r>
            <a:r>
              <a:rPr kumimoji="0" lang="en-GB" sz="105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Cresta</a:t>
            </a:r>
            <a:r>
              <a:rPr kumimoji="0" lang="en-GB"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 Run when all she wanted to do was to go down to the bottom again was a nightmare.</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It was at this stage that I heard the police sirens and feared the worst – I had been reported to the police. So I put my pacemaker into overdrive and plugged on up the muddy path.  The dog wanted to play with her new-found friends and was having none of it.  I pulled so hard that her collar shot off and so there I was, flat on my back in the mud, with the dog loose again, police sirens going and a useless lead and collar in my hand.  It was at this stage that one of the goats decided to head-butt me – not once, but many times.  It is difficult to attach a collar and lead to a recalcitrant pooch when a hircine maniac is determined to push me back down the path.</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Eventually, after almost an hour, I managed to climb Everest, with said canine juvenile delinquent in tow and managed to push her under the gate onto the path, much, I think, to the disappointment of dog and goats one, of which helped me up and over with another jab from the horns.   Luckily the sirens had stopped, there were no police around.  I had got away with it!</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We are now looking for a cat to do a part-exchange with.   Any offers?</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Calibri" pitchFamily="34" charset="0"/>
                <a:cs typeface="Times New Roman" pitchFamily="18" charset="0"/>
              </a:rPr>
              <a:t>Keith</a:t>
            </a:r>
            <a:endParaRPr kumimoji="0" lang="en-GB" sz="1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6619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2" descr="Image result for CHRISTMAS S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Rectangle 20"/>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145" name="Picture 1" descr="C:\Users\bigmac\Documents\Ian's Folder\Rotary\PORTHOLE\JUNE EDITION\Liz\P1000330_(2).jpg"/>
          <p:cNvPicPr>
            <a:picLocks noChangeAspect="1" noChangeArrowheads="1"/>
          </p:cNvPicPr>
          <p:nvPr/>
        </p:nvPicPr>
        <p:blipFill>
          <a:blip r:embed="rId3" cstate="print">
            <a:lum bright="20000" contrast="20000"/>
          </a:blip>
          <a:srcRect/>
          <a:stretch>
            <a:fillRect/>
          </a:stretch>
        </p:blipFill>
        <p:spPr bwMode="auto">
          <a:xfrm>
            <a:off x="180975" y="185738"/>
            <a:ext cx="952500" cy="1209675"/>
          </a:xfrm>
          <a:prstGeom prst="rect">
            <a:avLst/>
          </a:prstGeom>
          <a:noFill/>
        </p:spPr>
      </p:pic>
      <p:sp>
        <p:nvSpPr>
          <p:cNvPr id="6146" name="Rectangle 2"/>
          <p:cNvSpPr>
            <a:spLocks noChangeArrowheads="1"/>
          </p:cNvSpPr>
          <p:nvPr/>
        </p:nvSpPr>
        <p:spPr bwMode="auto">
          <a:xfrm>
            <a:off x="1190625" y="189011"/>
            <a:ext cx="363855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81325" algn="l"/>
              </a:tabLst>
            </a:pPr>
            <a:r>
              <a:rPr kumimoji="0" lang="en-GB" sz="1400" b="1" i="1" u="none" strike="noStrike" cap="none" normalizeH="0" baseline="0" dirty="0">
                <a:ln>
                  <a:noFill/>
                </a:ln>
                <a:solidFill>
                  <a:srgbClr val="FF0000"/>
                </a:solidFill>
                <a:effectLst/>
                <a:latin typeface="Calibri" pitchFamily="34" charset="0"/>
                <a:ea typeface="Calibri" pitchFamily="34" charset="0"/>
                <a:cs typeface="Times New Roman" pitchFamily="18" charset="0"/>
              </a:rPr>
              <a:t>GETTING TO KNOW – Liz Clarke</a:t>
            </a:r>
            <a:endParaRPr kumimoji="0" lang="en-GB" sz="1800" b="0" i="0" u="none" strike="noStrike" cap="none" normalizeH="0" baseline="0" dirty="0">
              <a:ln>
                <a:noFill/>
              </a:ln>
              <a:solidFill>
                <a:srgbClr val="FF0000"/>
              </a:solidFill>
              <a:effectLst/>
              <a:latin typeface="Arial" pitchFamily="34" charset="0"/>
              <a:cs typeface="Arial" pitchFamily="34" charset="0"/>
            </a:endParaRPr>
          </a:p>
        </p:txBody>
      </p:sp>
      <p:sp>
        <p:nvSpPr>
          <p:cNvPr id="6147" name="Rectangle 3"/>
          <p:cNvSpPr>
            <a:spLocks noChangeArrowheads="1"/>
          </p:cNvSpPr>
          <p:nvPr/>
        </p:nvSpPr>
        <p:spPr bwMode="auto">
          <a:xfrm>
            <a:off x="1162049" y="606207"/>
            <a:ext cx="3705225"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Calibri" pitchFamily="34" charset="0"/>
                <a:ea typeface="Calibri" pitchFamily="34" charset="0"/>
                <a:cs typeface="Calibri" pitchFamily="34" charset="0"/>
              </a:rPr>
              <a:t>Liz and I met at my house after she had finished her morning shift at the Health Centre. Her first words to me were “this won’t take long, I’m so boring”. As it turned out she was anything but:</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161925" y="1434227"/>
            <a:ext cx="46482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Calibri" pitchFamily="34" charset="0"/>
                <a:ea typeface="Calibri" pitchFamily="34" charset="0"/>
                <a:cs typeface="Calibri" pitchFamily="34" charset="0"/>
              </a:rPr>
              <a:t>What is your earliest memory and do you have any siblings?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Calibri" pitchFamily="34" charset="0"/>
                <a:ea typeface="Calibri" pitchFamily="34" charset="0"/>
                <a:cs typeface="Calibri" pitchFamily="34" charset="0"/>
              </a:rPr>
              <a:t> </a:t>
            </a:r>
            <a:r>
              <a:rPr kumimoji="0" lang="en-GB" sz="1100" b="0" i="1" u="none" strike="noStrike" cap="none" normalizeH="0" baseline="0" dirty="0">
                <a:ln>
                  <a:noFill/>
                </a:ln>
                <a:solidFill>
                  <a:schemeClr val="tx1"/>
                </a:solidFill>
                <a:effectLst/>
                <a:latin typeface="Calibri" pitchFamily="34" charset="0"/>
                <a:ea typeface="Calibri" pitchFamily="34" charset="0"/>
                <a:cs typeface="Calibri" pitchFamily="34" charset="0"/>
              </a:rPr>
              <a:t>I can remember sat in my pram in a hop field in Hereford and it was in the Hospital in Hereford I did my nursing training and later my midwifery training in Worcester. I have an older brother and a younger brother with me in the middle. I still keep in touch with them, my older brother is in Devon, he’s ex-navy, and my younger brother is still in Hereford. We all get on well, sad when families don’t get on well isn’t it?</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Calibri" pitchFamily="34" charset="0"/>
                <a:ea typeface="Calibri" pitchFamily="34" charset="0"/>
                <a:cs typeface="Calibri" pitchFamily="34" charset="0"/>
              </a:rPr>
              <a:t>What are your hobbies and what do you like to do?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Calibri" pitchFamily="34" charset="0"/>
                <a:ea typeface="Calibri" pitchFamily="34" charset="0"/>
                <a:cs typeface="Calibri" pitchFamily="34" charset="0"/>
              </a:rPr>
              <a:t>I love going to the theatre. I’m a keen walker. I read and like eating out at my favourite places L&amp;Os and the Crab House. Very fond of fish especially lobster </a:t>
            </a:r>
            <a:r>
              <a:rPr kumimoji="0" lang="en-GB" sz="1100" b="0" i="1" u="none" strike="noStrike" cap="none" normalizeH="0" baseline="0" dirty="0" err="1">
                <a:ln>
                  <a:noFill/>
                </a:ln>
                <a:solidFill>
                  <a:schemeClr val="tx1"/>
                </a:solidFill>
                <a:effectLst/>
                <a:latin typeface="Calibri" pitchFamily="34" charset="0"/>
                <a:ea typeface="Calibri" pitchFamily="34" charset="0"/>
                <a:cs typeface="Calibri" pitchFamily="34" charset="0"/>
              </a:rPr>
              <a:t>thermadour</a:t>
            </a:r>
            <a:r>
              <a:rPr kumimoji="0" lang="en-GB" sz="1100" b="0" i="1" u="none" strike="noStrike" cap="none" normalizeH="0" baseline="0" dirty="0">
                <a:ln>
                  <a:noFill/>
                </a:ln>
                <a:solidFill>
                  <a:schemeClr val="tx1"/>
                </a:solidFill>
                <a:effectLst/>
                <a:latin typeface="Calibri" pitchFamily="34" charset="0"/>
                <a:ea typeface="Calibri" pitchFamily="34" charset="0"/>
                <a:cs typeface="Calibri" pitchFamily="34" charset="0"/>
              </a:rPr>
              <a:t> </a:t>
            </a:r>
            <a:r>
              <a:rPr kumimoji="0" lang="en-GB" sz="1100" b="0" i="1" u="none" strike="noStrike" cap="none" normalizeH="0" baseline="0" dirty="0" err="1">
                <a:ln>
                  <a:noFill/>
                </a:ln>
                <a:solidFill>
                  <a:schemeClr val="tx1"/>
                </a:solidFill>
                <a:effectLst/>
                <a:latin typeface="Calibri" pitchFamily="34" charset="0"/>
                <a:ea typeface="Calibri" pitchFamily="34" charset="0"/>
                <a:cs typeface="Calibri" pitchFamily="34" charset="0"/>
              </a:rPr>
              <a:t>ooo</a:t>
            </a:r>
            <a:r>
              <a:rPr kumimoji="0" lang="en-GB" sz="1100" b="0" i="1" u="none" strike="noStrike" cap="none" normalizeH="0" baseline="0" dirty="0">
                <a:ln>
                  <a:noFill/>
                </a:ln>
                <a:solidFill>
                  <a:schemeClr val="tx1"/>
                </a:solidFill>
                <a:effectLst/>
                <a:latin typeface="Calibri" pitchFamily="34" charset="0"/>
                <a:ea typeface="Calibri" pitchFamily="34" charset="0"/>
                <a:cs typeface="Calibri" pitchFamily="34" charset="0"/>
              </a:rPr>
              <a:t> love it! And a crab sandwich.</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Calibri" pitchFamily="34" charset="0"/>
                <a:ea typeface="Calibri" pitchFamily="34" charset="0"/>
                <a:cs typeface="Calibri" pitchFamily="34" charset="0"/>
              </a:rPr>
              <a:t>Favourite book/magazines?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Calibri" pitchFamily="34" charset="0"/>
                <a:ea typeface="Calibri" pitchFamily="34" charset="0"/>
                <a:cs typeface="Calibri" pitchFamily="34" charset="0"/>
              </a:rPr>
              <a:t>I read trashy stuff, not Mills &amp; Booth, not that Trashy.  My favourite author is Jody </a:t>
            </a:r>
            <a:r>
              <a:rPr kumimoji="0" lang="en-GB" sz="1100" b="0" i="1" u="none" strike="noStrike" cap="none" normalizeH="0" baseline="0" dirty="0" err="1">
                <a:ln>
                  <a:noFill/>
                </a:ln>
                <a:solidFill>
                  <a:schemeClr val="tx1"/>
                </a:solidFill>
                <a:effectLst/>
                <a:latin typeface="Calibri" pitchFamily="34" charset="0"/>
                <a:ea typeface="Calibri" pitchFamily="34" charset="0"/>
                <a:cs typeface="Calibri" pitchFamily="34" charset="0"/>
              </a:rPr>
              <a:t>Picoult</a:t>
            </a:r>
            <a:r>
              <a:rPr kumimoji="0" lang="en-GB" sz="1100" b="0" i="1" u="none" strike="noStrike" cap="none" normalizeH="0" baseline="0" dirty="0">
                <a:ln>
                  <a:noFill/>
                </a:ln>
                <a:solidFill>
                  <a:schemeClr val="tx1"/>
                </a:solidFill>
                <a:effectLst/>
                <a:latin typeface="Calibri" pitchFamily="34" charset="0"/>
                <a:ea typeface="Calibri" pitchFamily="34" charset="0"/>
                <a:cs typeface="Calibri" pitchFamily="34" charset="0"/>
              </a:rPr>
              <a:t>.</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Calibri" pitchFamily="34" charset="0"/>
                <a:ea typeface="Calibri" pitchFamily="34" charset="0"/>
                <a:cs typeface="Calibri" pitchFamily="34" charset="0"/>
              </a:rPr>
              <a:t>(Editor’s Note</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Calibri" pitchFamily="34" charset="0"/>
                <a:ea typeface="Calibri" pitchFamily="34" charset="0"/>
                <a:cs typeface="Calibri" pitchFamily="34" charset="0"/>
              </a:rPr>
              <a:t>Jodi Lynn </a:t>
            </a:r>
            <a:r>
              <a:rPr kumimoji="0" lang="en-GB" sz="1100" b="0" i="1" u="none" strike="noStrike" cap="none" normalizeH="0" baseline="0" dirty="0" err="1">
                <a:ln>
                  <a:noFill/>
                </a:ln>
                <a:solidFill>
                  <a:srgbClr val="FF0000"/>
                </a:solidFill>
                <a:effectLst/>
                <a:latin typeface="Calibri" pitchFamily="34" charset="0"/>
                <a:ea typeface="Calibri" pitchFamily="34" charset="0"/>
                <a:cs typeface="Calibri" pitchFamily="34" charset="0"/>
              </a:rPr>
              <a:t>Picoult</a:t>
            </a:r>
            <a:r>
              <a:rPr kumimoji="0" lang="en-GB" sz="1100" b="0" i="1" u="none" strike="noStrike" cap="none" normalizeH="0" baseline="0" dirty="0">
                <a:ln>
                  <a:noFill/>
                </a:ln>
                <a:solidFill>
                  <a:srgbClr val="FF0000"/>
                </a:solidFill>
                <a:effectLst/>
                <a:latin typeface="Calibri" pitchFamily="34" charset="0"/>
                <a:ea typeface="Calibri" pitchFamily="34" charset="0"/>
                <a:cs typeface="Calibri" pitchFamily="34" charset="0"/>
              </a:rPr>
              <a:t> is an American writer. She was awarded the New England Bookseller Award for fiction in 2003. Currently approximately 14 million copies of her books are in print worldwide, translated into 34 languages. She writes about family, relationships, love &amp; more)</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Calibri" pitchFamily="34" charset="0"/>
                <a:ea typeface="Calibri" pitchFamily="34" charset="0"/>
                <a:cs typeface="Calibri" pitchFamily="34" charset="0"/>
              </a:rPr>
              <a:t>Magazines?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Calibri" pitchFamily="34" charset="0"/>
                <a:ea typeface="Calibri" pitchFamily="34" charset="0"/>
                <a:cs typeface="Calibri" pitchFamily="34" charset="0"/>
              </a:rPr>
              <a:t>Don’t like the trashy ones.  I like to glossy ones which we have in the Doctor’s Surgery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Calibri" pitchFamily="34" charset="0"/>
                <a:ea typeface="Calibri" pitchFamily="34" charset="0"/>
                <a:cs typeface="Calibri" pitchFamily="34" charset="0"/>
              </a:rPr>
              <a:t>Favourite movie/TV?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Calibri" pitchFamily="34" charset="0"/>
                <a:ea typeface="Calibri" pitchFamily="34" charset="0"/>
                <a:cs typeface="Calibri" pitchFamily="34" charset="0"/>
              </a:rPr>
              <a:t>The Sound of Music, went to the </a:t>
            </a:r>
            <a:r>
              <a:rPr kumimoji="0" lang="en-GB" sz="1100" b="0" i="1" u="none" strike="noStrike" cap="none" normalizeH="0" baseline="0" dirty="0" err="1">
                <a:ln>
                  <a:noFill/>
                </a:ln>
                <a:solidFill>
                  <a:schemeClr val="tx1"/>
                </a:solidFill>
                <a:effectLst/>
                <a:latin typeface="Calibri" pitchFamily="34" charset="0"/>
                <a:ea typeface="Calibri" pitchFamily="34" charset="0"/>
                <a:cs typeface="Calibri" pitchFamily="34" charset="0"/>
              </a:rPr>
              <a:t>singalong</a:t>
            </a:r>
            <a:r>
              <a:rPr kumimoji="0" lang="en-GB" sz="1100" b="0" i="1" u="none" strike="noStrike" cap="none" normalizeH="0" baseline="0" dirty="0">
                <a:ln>
                  <a:noFill/>
                </a:ln>
                <a:solidFill>
                  <a:schemeClr val="tx1"/>
                </a:solidFill>
                <a:effectLst/>
                <a:latin typeface="Calibri" pitchFamily="34" charset="0"/>
                <a:ea typeface="Calibri" pitchFamily="34" charset="0"/>
                <a:cs typeface="Calibri" pitchFamily="34" charset="0"/>
              </a:rPr>
              <a:t> at the Royal Manor Theatre. Went with Steve and found out that he had never seen it, can you believe that? Sitting next to me was maybe not a good idea as I love singing but I can’t sing a note.</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Calibri" pitchFamily="34" charset="0"/>
                <a:ea typeface="Calibri" pitchFamily="34" charset="0"/>
                <a:cs typeface="Calibri" pitchFamily="34" charset="0"/>
              </a:rPr>
              <a:t>For TV I like watching interesting documentaries  as you can always learn something. I like Coronation Street and Real Housewives with anyone you like! I like The Chase, I sometimes get it right but not often.</a:t>
            </a:r>
            <a:endParaRPr kumimoji="0" lang="en-GB" sz="900" b="0" i="0" u="none" strike="noStrike" cap="none" normalizeH="0" baseline="0" dirty="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5057775" y="66675"/>
            <a:ext cx="4572000"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Down at the Museum: </a:t>
            </a:r>
            <a:endParaRPr kumimoji="0" lang="en-GB" sz="2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Sponsored by Portland Rotary Club</a:t>
            </a:r>
            <a:endParaRPr kumimoji="0" lang="en-GB" sz="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July and August are going to be lively months here at the museum with a great variety of events planned for everyone. Once again, our annual </a:t>
            </a: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Dino Day</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is coming up on the </a:t>
            </a: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7</a:t>
            </a:r>
            <a:r>
              <a:rPr kumimoji="0" lang="en-GB" sz="1000" b="1" i="0" u="none" strike="noStrike" cap="none" normalizeH="0" baseline="30000" dirty="0">
                <a:ln>
                  <a:noFill/>
                </a:ln>
                <a:solidFill>
                  <a:schemeClr val="tx1"/>
                </a:solidFill>
                <a:effectLst/>
                <a:latin typeface="Arial" pitchFamily="34" charset="0"/>
                <a:ea typeface="Gill Sans MT"/>
                <a:cs typeface="Arial" pitchFamily="34" charset="0"/>
              </a:rPr>
              <a:t>th</a:t>
            </a: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 August.</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There will be a fantastic array of dinosaur themed crafts for children to get involved in and for those of you who remember how busy we were last year (and those of you who don</a:t>
            </a:r>
            <a:r>
              <a:rPr kumimoji="0" lang="en-GB" sz="1000" b="0" i="0" u="none" strike="noStrike" cap="none" normalizeH="0" baseline="0" dirty="0">
                <a:ln>
                  <a:noFill/>
                </a:ln>
                <a:solidFill>
                  <a:schemeClr val="tx1"/>
                </a:solidFill>
                <a:effectLst/>
                <a:latin typeface="Gill Sans MT"/>
                <a:ea typeface="Gill Sans MT"/>
                <a:cs typeface="Arial" pitchFamily="34" charset="0"/>
              </a:rPr>
              <a:t>’</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t) we are asking everyone to give us a call just to let us know how many of you are coming. The prices will be the same - </a:t>
            </a:r>
            <a:r>
              <a:rPr kumimoji="0" lang="en-GB" sz="1000" b="0" i="0" u="none" strike="noStrike" cap="none" normalizeH="0" baseline="0" dirty="0">
                <a:ln>
                  <a:noFill/>
                </a:ln>
                <a:solidFill>
                  <a:schemeClr val="tx1"/>
                </a:solidFill>
                <a:effectLst/>
                <a:latin typeface="Gill Sans MT"/>
                <a:ea typeface="Gill Sans MT"/>
                <a:cs typeface="Arial" pitchFamily="34" charset="0"/>
              </a:rPr>
              <a:t>£</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4.00 per child, adults free, and the day will run from 10:30 am </a:t>
            </a:r>
            <a:r>
              <a:rPr kumimoji="0" lang="en-GB" sz="1000" b="0" i="0" u="none" strike="noStrike" cap="none" normalizeH="0" baseline="0" dirty="0">
                <a:ln>
                  <a:noFill/>
                </a:ln>
                <a:solidFill>
                  <a:schemeClr val="tx1"/>
                </a:solidFill>
                <a:effectLst/>
                <a:latin typeface="Gill Sans MT"/>
                <a:ea typeface="Gill Sans MT"/>
                <a:cs typeface="Arial" pitchFamily="34" charset="0"/>
              </a:rPr>
              <a:t>–</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4:00 pm.</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The museum is excited to announce a unique project from </a:t>
            </a: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Tuesday 9</a:t>
            </a:r>
            <a:r>
              <a:rPr kumimoji="0" lang="en-GB" sz="1000" b="1" i="0" u="none" strike="noStrike" cap="none" normalizeH="0" baseline="30000" dirty="0">
                <a:ln>
                  <a:noFill/>
                </a:ln>
                <a:solidFill>
                  <a:schemeClr val="tx1"/>
                </a:solidFill>
                <a:effectLst/>
                <a:latin typeface="Arial" pitchFamily="34" charset="0"/>
                <a:ea typeface="Gill Sans MT"/>
                <a:cs typeface="Arial" pitchFamily="34" charset="0"/>
              </a:rPr>
              <a:t>th</a:t>
            </a: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 July:</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a:t>
            </a: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Heart of Stone: A Writing Residency at Portland Museum. </a:t>
            </a:r>
            <a:r>
              <a:rPr kumimoji="0" lang="en-GB" sz="1000" b="0" i="0" u="none" strike="noStrike" cap="none" normalizeH="0" baseline="0" dirty="0">
                <a:ln>
                  <a:noFill/>
                </a:ln>
                <a:solidFill>
                  <a:srgbClr val="000000"/>
                </a:solidFill>
                <a:effectLst/>
                <a:latin typeface="Arial" pitchFamily="34" charset="0"/>
                <a:ea typeface="Times New Roman" pitchFamily="18" charset="0"/>
                <a:cs typeface="Arial" pitchFamily="34" charset="0"/>
              </a:rPr>
              <a:t>The museum is working with poet, writer and creative facilitator, Sarah Acton, to bring to life the heritage of Portland</a:t>
            </a:r>
            <a:r>
              <a:rPr kumimoji="0" lang="en-GB" sz="1000" b="0" i="0" u="none" strike="noStrike" cap="none" normalizeH="0" baseline="0" dirty="0">
                <a:ln>
                  <a:noFill/>
                </a:ln>
                <a:solidFill>
                  <a:srgbClr val="000000"/>
                </a:solidFill>
                <a:effectLst/>
                <a:latin typeface="Gill Sans MT"/>
                <a:ea typeface="Times New Roman" pitchFamily="18" charset="0"/>
                <a:cs typeface="Arial" pitchFamily="34" charset="0"/>
              </a:rPr>
              <a:t>’</a:t>
            </a:r>
            <a:r>
              <a:rPr kumimoji="0" lang="en-GB" sz="1000" b="0" i="0" u="none" strike="noStrike" cap="none" normalizeH="0" baseline="0" dirty="0">
                <a:ln>
                  <a:noFill/>
                </a:ln>
                <a:solidFill>
                  <a:srgbClr val="000000"/>
                </a:solidFill>
                <a:effectLst/>
                <a:latin typeface="Arial" pitchFamily="34" charset="0"/>
                <a:ea typeface="Times New Roman" pitchFamily="18" charset="0"/>
                <a:cs typeface="Arial" pitchFamily="34" charset="0"/>
              </a:rPr>
              <a:t>s stone quarries, including real and imagined lives shaped by Portland Stone past, present and future, through creative writing, poetry and performance.</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pitchFamily="34" charset="0"/>
                <a:ea typeface="Times New Roman" pitchFamily="18" charset="0"/>
                <a:cs typeface="Arial" pitchFamily="34" charset="0"/>
              </a:rPr>
              <a:t>The project, in partnership with Jurassic Coast Trust Volunteer Network, takes inspiration from Portland</a:t>
            </a:r>
            <a:r>
              <a:rPr kumimoji="0" lang="en-GB" sz="1000" b="0" i="0" u="none" strike="noStrike" cap="none" normalizeH="0" baseline="0" dirty="0">
                <a:ln>
                  <a:noFill/>
                </a:ln>
                <a:solidFill>
                  <a:srgbClr val="000000"/>
                </a:solidFill>
                <a:effectLst/>
                <a:latin typeface="Gill Sans MT"/>
                <a:ea typeface="Times New Roman" pitchFamily="18" charset="0"/>
                <a:cs typeface="Arial" pitchFamily="34" charset="0"/>
              </a:rPr>
              <a:t>’</a:t>
            </a:r>
            <a:r>
              <a:rPr kumimoji="0" lang="en-GB" sz="1000" b="0" i="0" u="none" strike="noStrike" cap="none" normalizeH="0" baseline="0" dirty="0">
                <a:ln>
                  <a:noFill/>
                </a:ln>
                <a:solidFill>
                  <a:srgbClr val="000000"/>
                </a:solidFill>
                <a:effectLst/>
                <a:latin typeface="Arial" pitchFamily="34" charset="0"/>
                <a:ea typeface="Times New Roman" pitchFamily="18" charset="0"/>
                <a:cs typeface="Arial" pitchFamily="34" charset="0"/>
              </a:rPr>
              <a:t>s local poet and stone mason, Cecil </a:t>
            </a:r>
            <a:r>
              <a:rPr kumimoji="0" lang="en-GB" sz="1000" b="0" i="0" u="none" strike="noStrike" cap="none" normalizeH="0" baseline="0" dirty="0">
                <a:ln>
                  <a:noFill/>
                </a:ln>
                <a:solidFill>
                  <a:srgbClr val="000000"/>
                </a:solidFill>
                <a:effectLst/>
                <a:latin typeface="Gill Sans MT"/>
                <a:ea typeface="Times New Roman" pitchFamily="18" charset="0"/>
                <a:cs typeface="Arial" pitchFamily="34" charset="0"/>
              </a:rPr>
              <a:t>‘</a:t>
            </a:r>
            <a:r>
              <a:rPr kumimoji="0" lang="en-GB" sz="1000" b="0" i="0" u="none" strike="noStrike" cap="none" normalizeH="0" baseline="0" dirty="0">
                <a:ln>
                  <a:noFill/>
                </a:ln>
                <a:solidFill>
                  <a:srgbClr val="000000"/>
                </a:solidFill>
                <a:effectLst/>
                <a:latin typeface="Arial" pitchFamily="34" charset="0"/>
                <a:ea typeface="Times New Roman" pitchFamily="18" charset="0"/>
                <a:cs typeface="Arial" pitchFamily="34" charset="0"/>
              </a:rPr>
              <a:t>Skylark</a:t>
            </a:r>
            <a:r>
              <a:rPr kumimoji="0" lang="en-GB" sz="1000" b="0" i="0" u="none" strike="noStrike" cap="none" normalizeH="0" baseline="0" dirty="0">
                <a:ln>
                  <a:noFill/>
                </a:ln>
                <a:solidFill>
                  <a:srgbClr val="000000"/>
                </a:solidFill>
                <a:effectLst/>
                <a:latin typeface="Gill Sans MT"/>
                <a:ea typeface="Times New Roman" pitchFamily="18" charset="0"/>
                <a:cs typeface="Arial" pitchFamily="34" charset="0"/>
              </a:rPr>
              <a:t>’</a:t>
            </a:r>
            <a:r>
              <a:rPr kumimoji="0" lang="en-GB" sz="10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GB" sz="10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Durston</a:t>
            </a:r>
            <a:r>
              <a:rPr kumimoji="0" lang="en-GB" sz="10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and his observational poems about working the stone, and life on the Island before mechanisation of the quarries. </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The first discussion will be </a:t>
            </a: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Tuesday 9</a:t>
            </a:r>
            <a:r>
              <a:rPr kumimoji="0" lang="en-GB" sz="1000" b="1" i="0" u="none" strike="noStrike" cap="none" normalizeH="0" baseline="30000" dirty="0">
                <a:ln>
                  <a:noFill/>
                </a:ln>
                <a:solidFill>
                  <a:schemeClr val="tx1"/>
                </a:solidFill>
                <a:effectLst/>
                <a:latin typeface="Arial" pitchFamily="34" charset="0"/>
                <a:ea typeface="Gill Sans MT"/>
                <a:cs typeface="Arial" pitchFamily="34" charset="0"/>
              </a:rPr>
              <a:t>th</a:t>
            </a: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 July,</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11:00 am </a:t>
            </a:r>
            <a:r>
              <a:rPr kumimoji="0" lang="en-GB" sz="1000" b="0" i="0" u="none" strike="noStrike" cap="none" normalizeH="0" baseline="0" dirty="0">
                <a:ln>
                  <a:noFill/>
                </a:ln>
                <a:solidFill>
                  <a:schemeClr val="tx1"/>
                </a:solidFill>
                <a:effectLst/>
                <a:latin typeface="Gill Sans MT"/>
                <a:ea typeface="Gill Sans MT"/>
                <a:cs typeface="Arial" pitchFamily="34" charset="0"/>
              </a:rPr>
              <a:t>–</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12:00 pm and the first poetry garden </a:t>
            </a: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Friday 19</a:t>
            </a:r>
            <a:r>
              <a:rPr kumimoji="0" lang="en-GB" sz="1000" b="1" i="0" u="none" strike="noStrike" cap="none" normalizeH="0" baseline="30000" dirty="0">
                <a:ln>
                  <a:noFill/>
                </a:ln>
                <a:solidFill>
                  <a:schemeClr val="tx1"/>
                </a:solidFill>
                <a:effectLst/>
                <a:latin typeface="Arial" pitchFamily="34" charset="0"/>
                <a:ea typeface="Gill Sans MT"/>
                <a:cs typeface="Arial" pitchFamily="34" charset="0"/>
              </a:rPr>
              <a:t>th</a:t>
            </a: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 July</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2:00 pm </a:t>
            </a:r>
            <a:r>
              <a:rPr kumimoji="0" lang="en-GB" sz="1000" b="0" i="0" u="none" strike="noStrike" cap="none" normalizeH="0" baseline="0" dirty="0">
                <a:ln>
                  <a:noFill/>
                </a:ln>
                <a:solidFill>
                  <a:schemeClr val="tx1"/>
                </a:solidFill>
                <a:effectLst/>
                <a:latin typeface="Gill Sans MT"/>
                <a:ea typeface="Gill Sans MT"/>
                <a:cs typeface="Arial" pitchFamily="34" charset="0"/>
              </a:rPr>
              <a:t>–</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4:00 pm. For further details of all the dates when Sarah is in residence, please give us a call or check our website and/or social media for regular updates. </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Early in June, we learned, with sadness, that </a:t>
            </a: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Mary </a:t>
            </a:r>
            <a:r>
              <a:rPr kumimoji="0" lang="en-GB" sz="1000" b="1" i="0" u="none" strike="noStrike" cap="none" normalizeH="0" baseline="0" dirty="0" err="1">
                <a:ln>
                  <a:noFill/>
                </a:ln>
                <a:solidFill>
                  <a:schemeClr val="tx1"/>
                </a:solidFill>
                <a:effectLst/>
                <a:latin typeface="Arial" pitchFamily="34" charset="0"/>
                <a:ea typeface="Gill Sans MT"/>
                <a:cs typeface="Arial" pitchFamily="34" charset="0"/>
              </a:rPr>
              <a:t>Stopes</a:t>
            </a: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-Roe</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had passed away.  Mary had the distinction of being connected to two icons of the 20</a:t>
            </a:r>
            <a:r>
              <a:rPr kumimoji="0" lang="en-GB" sz="1000" b="0" i="0" u="none" strike="noStrike" cap="none" normalizeH="0" baseline="30000" dirty="0">
                <a:ln>
                  <a:noFill/>
                </a:ln>
                <a:solidFill>
                  <a:schemeClr val="tx1"/>
                </a:solidFill>
                <a:effectLst/>
                <a:latin typeface="Arial" pitchFamily="34" charset="0"/>
                <a:ea typeface="Gill Sans MT"/>
                <a:cs typeface="Arial" pitchFamily="34" charset="0"/>
              </a:rPr>
              <a:t>th</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century </a:t>
            </a:r>
            <a:r>
              <a:rPr kumimoji="0" lang="en-GB" sz="1000" b="0" i="0" u="none" strike="noStrike" cap="none" normalizeH="0" baseline="0" dirty="0">
                <a:ln>
                  <a:noFill/>
                </a:ln>
                <a:solidFill>
                  <a:schemeClr val="tx1"/>
                </a:solidFill>
                <a:effectLst/>
                <a:latin typeface="Gill Sans MT"/>
                <a:ea typeface="Gill Sans MT"/>
                <a:cs typeface="Arial" pitchFamily="34" charset="0"/>
              </a:rPr>
              <a:t>–</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Barnes Wallis and Marie </a:t>
            </a:r>
            <a:r>
              <a:rPr kumimoji="0" lang="en-GB" sz="1000" b="0" i="0" u="none" strike="noStrike" cap="none" normalizeH="0" baseline="0" dirty="0" err="1">
                <a:ln>
                  <a:noFill/>
                </a:ln>
                <a:solidFill>
                  <a:schemeClr val="tx1"/>
                </a:solidFill>
                <a:effectLst/>
                <a:latin typeface="Arial" pitchFamily="34" charset="0"/>
                <a:ea typeface="Gill Sans MT"/>
                <a:cs typeface="Arial" pitchFamily="34" charset="0"/>
              </a:rPr>
              <a:t>Stopes</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Barnes Wallis was Mary</a:t>
            </a:r>
            <a:r>
              <a:rPr kumimoji="0" lang="en-GB" sz="1000" b="0" i="0" u="none" strike="noStrike" cap="none" normalizeH="0" baseline="0" dirty="0">
                <a:ln>
                  <a:noFill/>
                </a:ln>
                <a:solidFill>
                  <a:schemeClr val="tx1"/>
                </a:solidFill>
                <a:effectLst/>
                <a:latin typeface="Gill Sans MT"/>
                <a:ea typeface="Gill Sans MT"/>
                <a:cs typeface="Arial" pitchFamily="34" charset="0"/>
              </a:rPr>
              <a:t>’</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s father. He invented the bouncing bomb, destroying the </a:t>
            </a:r>
            <a:r>
              <a:rPr kumimoji="0" lang="en-GB" sz="1000" b="0" i="0" u="none" strike="noStrike" cap="none" normalizeH="0" baseline="0" dirty="0" err="1">
                <a:ln>
                  <a:noFill/>
                </a:ln>
                <a:solidFill>
                  <a:schemeClr val="tx1"/>
                </a:solidFill>
                <a:effectLst/>
                <a:latin typeface="Arial" pitchFamily="34" charset="0"/>
                <a:ea typeface="Gill Sans MT"/>
                <a:cs typeface="Arial" pitchFamily="34" charset="0"/>
              </a:rPr>
              <a:t>Mohne</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Dam during the </a:t>
            </a:r>
            <a:r>
              <a:rPr kumimoji="0" lang="en-GB" sz="1000" b="0" i="0" u="none" strike="noStrike" cap="none" normalizeH="0" baseline="0" dirty="0" err="1">
                <a:ln>
                  <a:noFill/>
                </a:ln>
                <a:solidFill>
                  <a:schemeClr val="tx1"/>
                </a:solidFill>
                <a:effectLst/>
                <a:latin typeface="Arial" pitchFamily="34" charset="0"/>
                <a:ea typeface="Gill Sans MT"/>
                <a:cs typeface="Arial" pitchFamily="34" charset="0"/>
              </a:rPr>
              <a:t>Dambusters</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raid.  Mary</a:t>
            </a:r>
            <a:r>
              <a:rPr kumimoji="0" lang="en-GB" sz="1000" b="0" i="0" u="none" strike="noStrike" cap="none" normalizeH="0" baseline="0" dirty="0">
                <a:ln>
                  <a:noFill/>
                </a:ln>
                <a:solidFill>
                  <a:schemeClr val="tx1"/>
                </a:solidFill>
                <a:effectLst/>
                <a:latin typeface="Gill Sans MT"/>
                <a:ea typeface="Gill Sans MT"/>
                <a:cs typeface="Arial" pitchFamily="34" charset="0"/>
              </a:rPr>
              <a:t>’</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s other famous connection was with Marie </a:t>
            </a:r>
            <a:r>
              <a:rPr kumimoji="0" lang="en-GB" sz="1000" b="0" i="0" u="none" strike="noStrike" cap="none" normalizeH="0" baseline="0" dirty="0" err="1">
                <a:ln>
                  <a:noFill/>
                </a:ln>
                <a:solidFill>
                  <a:schemeClr val="tx1"/>
                </a:solidFill>
                <a:effectLst/>
                <a:latin typeface="Arial" pitchFamily="34" charset="0"/>
                <a:ea typeface="Gill Sans MT"/>
                <a:cs typeface="Arial" pitchFamily="34" charset="0"/>
              </a:rPr>
              <a:t>Stopes</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the founder of Portland Museum.  Mary married Marie </a:t>
            </a:r>
            <a:r>
              <a:rPr kumimoji="0" lang="en-GB" sz="1000" b="0" i="0" u="none" strike="noStrike" cap="none" normalizeH="0" baseline="0" dirty="0" err="1">
                <a:ln>
                  <a:noFill/>
                </a:ln>
                <a:solidFill>
                  <a:schemeClr val="tx1"/>
                </a:solidFill>
                <a:effectLst/>
                <a:latin typeface="Arial" pitchFamily="34" charset="0"/>
                <a:ea typeface="Gill Sans MT"/>
                <a:cs typeface="Arial" pitchFamily="34" charset="0"/>
              </a:rPr>
              <a:t>Stopes</a:t>
            </a:r>
            <a:r>
              <a:rPr kumimoji="0" lang="en-GB" sz="1000" b="0" i="0" u="none" strike="noStrike" cap="none" normalizeH="0" baseline="0" dirty="0" err="1">
                <a:ln>
                  <a:noFill/>
                </a:ln>
                <a:solidFill>
                  <a:schemeClr val="tx1"/>
                </a:solidFill>
                <a:effectLst/>
                <a:latin typeface="Gill Sans MT"/>
                <a:ea typeface="Gill Sans MT"/>
                <a:cs typeface="Arial" pitchFamily="34" charset="0"/>
              </a:rPr>
              <a:t>’</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only child, Harry </a:t>
            </a:r>
            <a:r>
              <a:rPr kumimoji="0" lang="en-GB" sz="1000" b="0" i="0" u="none" strike="noStrike" cap="none" normalizeH="0" baseline="0" dirty="0" err="1">
                <a:ln>
                  <a:noFill/>
                </a:ln>
                <a:solidFill>
                  <a:schemeClr val="tx1"/>
                </a:solidFill>
                <a:effectLst/>
                <a:latin typeface="Arial" pitchFamily="34" charset="0"/>
                <a:ea typeface="Gill Sans MT"/>
                <a:cs typeface="Arial" pitchFamily="34" charset="0"/>
              </a:rPr>
              <a:t>Stopes</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-Roe, a union that was disowned by Marie </a:t>
            </a:r>
            <a:r>
              <a:rPr kumimoji="0" lang="en-GB" sz="1000" b="0" i="0" u="none" strike="noStrike" cap="none" normalizeH="0" baseline="0" dirty="0" err="1">
                <a:ln>
                  <a:noFill/>
                </a:ln>
                <a:solidFill>
                  <a:schemeClr val="tx1"/>
                </a:solidFill>
                <a:effectLst/>
                <a:latin typeface="Arial" pitchFamily="34" charset="0"/>
                <a:ea typeface="Gill Sans MT"/>
                <a:cs typeface="Arial" pitchFamily="34" charset="0"/>
              </a:rPr>
              <a:t>Stopes</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who disapproved of Mary because she was myopic and wore glasses!  Marie</a:t>
            </a:r>
            <a:r>
              <a:rPr kumimoji="0" lang="en-GB" sz="1000" b="0" i="0" u="none" strike="noStrike" cap="none" normalizeH="0" baseline="0" dirty="0">
                <a:ln>
                  <a:noFill/>
                </a:ln>
                <a:solidFill>
                  <a:schemeClr val="tx1"/>
                </a:solidFill>
                <a:effectLst/>
                <a:latin typeface="Gill Sans MT"/>
                <a:ea typeface="Gill Sans MT"/>
                <a:cs typeface="Arial" pitchFamily="34" charset="0"/>
              </a:rPr>
              <a:t>’</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s son, Harry, was written out of her will. </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On </a:t>
            </a: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Friday 5</a:t>
            </a:r>
            <a:r>
              <a:rPr kumimoji="0" lang="en-GB" sz="1000" b="1" i="0" u="none" strike="noStrike" cap="none" normalizeH="0" baseline="30000" dirty="0">
                <a:ln>
                  <a:noFill/>
                </a:ln>
                <a:solidFill>
                  <a:schemeClr val="tx1"/>
                </a:solidFill>
                <a:effectLst/>
                <a:latin typeface="Arial" pitchFamily="34" charset="0"/>
                <a:ea typeface="Gill Sans MT"/>
                <a:cs typeface="Arial" pitchFamily="34" charset="0"/>
              </a:rPr>
              <a:t>th</a:t>
            </a: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 July,</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Friends of Portland Museum invite you to another event at the museum: </a:t>
            </a: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An Illustrated Talk on the </a:t>
            </a:r>
            <a:r>
              <a:rPr kumimoji="0" lang="en-GB" sz="1000" b="1" i="0" u="none" strike="noStrike" cap="none" normalizeH="0" baseline="0" dirty="0" err="1">
                <a:ln>
                  <a:noFill/>
                </a:ln>
                <a:solidFill>
                  <a:schemeClr val="tx1"/>
                </a:solidFill>
                <a:effectLst/>
                <a:latin typeface="Arial" pitchFamily="34" charset="0"/>
                <a:ea typeface="Gill Sans MT"/>
                <a:cs typeface="Arial" pitchFamily="34" charset="0"/>
              </a:rPr>
              <a:t>Nothe</a:t>
            </a:r>
            <a:r>
              <a:rPr kumimoji="0" lang="en-GB" sz="1000" b="1" i="0" u="none" strike="noStrike" cap="none" normalizeH="0" baseline="0" dirty="0">
                <a:ln>
                  <a:noFill/>
                </a:ln>
                <a:solidFill>
                  <a:schemeClr val="tx1"/>
                </a:solidFill>
                <a:effectLst/>
                <a:latin typeface="Arial" pitchFamily="34" charset="0"/>
                <a:ea typeface="Gill Sans MT"/>
                <a:cs typeface="Arial" pitchFamily="34" charset="0"/>
              </a:rPr>
              <a:t> Fort by Ian Brooke</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Doors open at 6:30 pm for a 7:00 pm start. Tickets are available on the door only and are </a:t>
            </a:r>
            <a:r>
              <a:rPr kumimoji="0" lang="en-GB" sz="1000" b="0" i="0" u="none" strike="noStrike" cap="none" normalizeH="0" baseline="0" dirty="0">
                <a:ln>
                  <a:noFill/>
                </a:ln>
                <a:solidFill>
                  <a:schemeClr val="tx1"/>
                </a:solidFill>
                <a:effectLst/>
                <a:latin typeface="Gill Sans MT"/>
                <a:ea typeface="Gill Sans MT"/>
                <a:cs typeface="Arial" pitchFamily="34" charset="0"/>
              </a:rPr>
              <a:t>£</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3.00 for </a:t>
            </a:r>
            <a:r>
              <a:rPr kumimoji="0" lang="en-GB" sz="1000" b="0" i="0" u="none" strike="noStrike" cap="none" normalizeH="0" baseline="0" dirty="0" err="1">
                <a:ln>
                  <a:noFill/>
                </a:ln>
                <a:solidFill>
                  <a:schemeClr val="tx1"/>
                </a:solidFill>
                <a:effectLst/>
                <a:latin typeface="Arial" pitchFamily="34" charset="0"/>
                <a:ea typeface="Gill Sans MT"/>
                <a:cs typeface="Arial" pitchFamily="34" charset="0"/>
              </a:rPr>
              <a:t>FoPM</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members and </a:t>
            </a:r>
            <a:r>
              <a:rPr kumimoji="0" lang="en-GB" sz="1000" b="0" i="0" u="none" strike="noStrike" cap="none" normalizeH="0" baseline="0" dirty="0">
                <a:ln>
                  <a:noFill/>
                </a:ln>
                <a:solidFill>
                  <a:schemeClr val="tx1"/>
                </a:solidFill>
                <a:effectLst/>
                <a:latin typeface="Gill Sans MT"/>
                <a:ea typeface="Gill Sans MT"/>
                <a:cs typeface="Arial" pitchFamily="34" charset="0"/>
              </a:rPr>
              <a:t>£</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4.00 for non-members (this includes light refreshments). If you enjoy military history then please come along and enjoy this wonderful presentation.   </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For further information on all these events and other posts relating to local history, please check our website: portlandmuseum.co.uk; our </a:t>
            </a:r>
            <a:r>
              <a:rPr kumimoji="0" lang="en-GB" sz="1000" b="0" i="0" u="none" strike="noStrike" cap="none" normalizeH="0" baseline="0" dirty="0" err="1">
                <a:ln>
                  <a:noFill/>
                </a:ln>
                <a:solidFill>
                  <a:schemeClr val="tx1"/>
                </a:solidFill>
                <a:effectLst/>
                <a:latin typeface="Arial" pitchFamily="34" charset="0"/>
                <a:ea typeface="Gill Sans MT"/>
                <a:cs typeface="Arial" pitchFamily="34" charset="0"/>
              </a:rPr>
              <a:t>facebook</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page: facebook.com/</a:t>
            </a:r>
            <a:r>
              <a:rPr kumimoji="0" lang="en-GB" sz="1000" b="0" i="0" u="none" strike="noStrike" cap="none" normalizeH="0" baseline="0" dirty="0" err="1">
                <a:ln>
                  <a:noFill/>
                </a:ln>
                <a:solidFill>
                  <a:schemeClr val="tx1"/>
                </a:solidFill>
                <a:effectLst/>
                <a:latin typeface="Arial" pitchFamily="34" charset="0"/>
                <a:ea typeface="Gill Sans MT"/>
                <a:cs typeface="Arial" pitchFamily="34" charset="0"/>
              </a:rPr>
              <a:t>PortlandMuseum</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and our Twitter site: @PortlandMuseum1</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Lucy Watson </a:t>
            </a:r>
            <a:r>
              <a:rPr kumimoji="0" lang="en-GB" sz="1000" b="0" i="0" u="none" strike="noStrike" cap="none" normalizeH="0" baseline="0" dirty="0">
                <a:ln>
                  <a:noFill/>
                </a:ln>
                <a:solidFill>
                  <a:schemeClr val="tx1"/>
                </a:solidFill>
                <a:effectLst/>
                <a:latin typeface="Gill Sans MT"/>
                <a:ea typeface="Gill Sans MT"/>
                <a:cs typeface="Arial" pitchFamily="34" charset="0"/>
              </a:rPr>
              <a:t>–</a:t>
            </a:r>
            <a:r>
              <a:rPr kumimoji="0" lang="en-GB" sz="1000" b="0" i="0" u="none" strike="noStrike" cap="none" normalizeH="0" baseline="0" dirty="0">
                <a:ln>
                  <a:noFill/>
                </a:ln>
                <a:solidFill>
                  <a:schemeClr val="tx1"/>
                </a:solidFill>
                <a:effectLst/>
                <a:latin typeface="Arial" pitchFamily="34" charset="0"/>
                <a:ea typeface="Gill Sans MT"/>
                <a:cs typeface="Arial" pitchFamily="34" charset="0"/>
              </a:rPr>
              <a:t> Museum Manager</a:t>
            </a:r>
            <a:endParaRPr kumimoji="0" lang="en-GB" sz="12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653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15125" y="6643687"/>
            <a:ext cx="180975" cy="8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7865568" y="4937538"/>
            <a:ext cx="1875174" cy="248401"/>
          </a:xfrm>
          <a:prstGeom prst="rect">
            <a:avLst/>
          </a:prstGeom>
        </p:spPr>
        <p:txBody>
          <a:bodyPr wrap="square">
            <a:spAutoFit/>
          </a:bodyPr>
          <a:lstStyle/>
          <a:p>
            <a:pPr>
              <a:lnSpc>
                <a:spcPts val="1200"/>
              </a:lnSpc>
              <a:spcBef>
                <a:spcPts val="500"/>
              </a:spcBef>
              <a:spcAft>
                <a:spcPts val="300"/>
              </a:spcAft>
            </a:pPr>
            <a:r>
              <a:rPr lang="en-GB" sz="1200"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6" name="Rectangle 5"/>
          <p:cNvSpPr/>
          <p:nvPr/>
        </p:nvSpPr>
        <p:spPr>
          <a:xfrm>
            <a:off x="5105400" y="183446"/>
            <a:ext cx="4600575" cy="2800767"/>
          </a:xfrm>
          <a:prstGeom prst="rect">
            <a:avLst/>
          </a:prstGeom>
        </p:spPr>
        <p:txBody>
          <a:bodyPr wrap="square">
            <a:spAutoFit/>
          </a:bodyPr>
          <a:lstStyle/>
          <a:p>
            <a:pPr lvl="0" eaLnBrk="0" fontAlgn="base" hangingPunct="0">
              <a:spcBef>
                <a:spcPct val="0"/>
              </a:spcBef>
              <a:spcAft>
                <a:spcPct val="0"/>
              </a:spcAft>
              <a:tabLst>
                <a:tab pos="2981325" algn="l"/>
              </a:tabLst>
            </a:pPr>
            <a:r>
              <a:rPr lang="en-GB" sz="1100" i="1" dirty="0">
                <a:solidFill>
                  <a:srgbClr val="FF0000"/>
                </a:solidFill>
                <a:ea typeface="Calibri" pitchFamily="34" charset="0"/>
                <a:cs typeface="Calibri" pitchFamily="34" charset="0"/>
              </a:rPr>
              <a:t>Favourite music and musicals? </a:t>
            </a:r>
            <a:endParaRPr lang="en-GB" sz="1100" dirty="0">
              <a:cs typeface="Arial" pitchFamily="34" charset="0"/>
            </a:endParaRPr>
          </a:p>
          <a:p>
            <a:pPr lvl="0" eaLnBrk="0" fontAlgn="base" hangingPunct="0">
              <a:spcBef>
                <a:spcPct val="0"/>
              </a:spcBef>
              <a:spcAft>
                <a:spcPct val="0"/>
              </a:spcAft>
              <a:tabLst>
                <a:tab pos="2981325" algn="l"/>
              </a:tabLst>
            </a:pPr>
            <a:r>
              <a:rPr lang="en-GB" sz="1100" i="1" dirty="0">
                <a:ea typeface="Calibri" pitchFamily="34" charset="0"/>
                <a:cs typeface="Calibri" pitchFamily="34" charset="0"/>
              </a:rPr>
              <a:t>Les </a:t>
            </a:r>
            <a:r>
              <a:rPr lang="en-GB" sz="1100" i="1" dirty="0" err="1">
                <a:ea typeface="Calibri" pitchFamily="34" charset="0"/>
                <a:cs typeface="Calibri" pitchFamily="34" charset="0"/>
              </a:rPr>
              <a:t>Miserables</a:t>
            </a:r>
            <a:r>
              <a:rPr lang="en-GB" sz="1100" i="1" dirty="0">
                <a:ea typeface="Calibri" pitchFamily="34" charset="0"/>
                <a:cs typeface="Calibri" pitchFamily="34" charset="0"/>
              </a:rPr>
              <a:t>. I’ve seen it half a dozen times in the theatre but  would suggest  seeing the film first as I understood the musical more having watched it.</a:t>
            </a:r>
            <a:endParaRPr lang="en-GB" sz="1100" dirty="0">
              <a:cs typeface="Arial" pitchFamily="34" charset="0"/>
            </a:endParaRPr>
          </a:p>
          <a:p>
            <a:pPr lvl="0" eaLnBrk="0" fontAlgn="base" hangingPunct="0">
              <a:spcBef>
                <a:spcPct val="0"/>
              </a:spcBef>
              <a:spcAft>
                <a:spcPct val="0"/>
              </a:spcAft>
              <a:tabLst>
                <a:tab pos="2981325" algn="l"/>
              </a:tabLst>
            </a:pPr>
            <a:r>
              <a:rPr lang="en-GB" sz="1100" i="1" dirty="0">
                <a:solidFill>
                  <a:srgbClr val="FF0000"/>
                </a:solidFill>
                <a:ea typeface="Calibri" pitchFamily="34" charset="0"/>
                <a:cs typeface="Calibri" pitchFamily="34" charset="0"/>
              </a:rPr>
              <a:t>What sports do you enjoy? </a:t>
            </a:r>
            <a:endParaRPr lang="en-GB" sz="1100" dirty="0">
              <a:cs typeface="Arial" pitchFamily="34" charset="0"/>
            </a:endParaRPr>
          </a:p>
          <a:p>
            <a:pPr lvl="0" eaLnBrk="0" fontAlgn="base" hangingPunct="0">
              <a:spcBef>
                <a:spcPct val="0"/>
              </a:spcBef>
              <a:spcAft>
                <a:spcPct val="0"/>
              </a:spcAft>
              <a:tabLst>
                <a:tab pos="2981325" algn="l"/>
              </a:tabLst>
            </a:pPr>
            <a:r>
              <a:rPr lang="en-GB" sz="1100" i="1" dirty="0">
                <a:ea typeface="Calibri" pitchFamily="34" charset="0"/>
                <a:cs typeface="Calibri" pitchFamily="34" charset="0"/>
              </a:rPr>
              <a:t>At school I quite liked </a:t>
            </a:r>
            <a:r>
              <a:rPr lang="en-GB" sz="1100" i="1" dirty="0" err="1">
                <a:ea typeface="Calibri" pitchFamily="34" charset="0"/>
                <a:cs typeface="Calibri" pitchFamily="34" charset="0"/>
              </a:rPr>
              <a:t>rounders</a:t>
            </a:r>
            <a:r>
              <a:rPr lang="en-GB" sz="1100" i="1" dirty="0">
                <a:ea typeface="Calibri" pitchFamily="34" charset="0"/>
                <a:cs typeface="Calibri" pitchFamily="34" charset="0"/>
              </a:rPr>
              <a:t> and net ball although I wasn’t very good. I like running. I can do 5K but you could probably walk faster than I can run. I try to run most weeks and I have done the Park Run in Weymouth.</a:t>
            </a:r>
            <a:endParaRPr lang="en-GB" sz="1100" dirty="0">
              <a:cs typeface="Arial" pitchFamily="34" charset="0"/>
            </a:endParaRPr>
          </a:p>
          <a:p>
            <a:pPr lvl="0" eaLnBrk="0" fontAlgn="base" hangingPunct="0">
              <a:spcBef>
                <a:spcPct val="0"/>
              </a:spcBef>
              <a:spcAft>
                <a:spcPct val="0"/>
              </a:spcAft>
              <a:tabLst>
                <a:tab pos="2981325" algn="l"/>
              </a:tabLst>
            </a:pPr>
            <a:r>
              <a:rPr lang="en-GB" sz="1100" i="1" dirty="0">
                <a:solidFill>
                  <a:srgbClr val="FF0000"/>
                </a:solidFill>
                <a:ea typeface="Calibri" pitchFamily="34" charset="0"/>
                <a:cs typeface="Calibri" pitchFamily="34" charset="0"/>
              </a:rPr>
              <a:t>Why Rotary? </a:t>
            </a:r>
            <a:endParaRPr lang="en-GB" sz="1100" dirty="0">
              <a:cs typeface="Arial" pitchFamily="34" charset="0"/>
            </a:endParaRPr>
          </a:p>
          <a:p>
            <a:pPr lvl="0" eaLnBrk="0" fontAlgn="base" hangingPunct="0">
              <a:spcBef>
                <a:spcPct val="0"/>
              </a:spcBef>
              <a:spcAft>
                <a:spcPct val="0"/>
              </a:spcAft>
              <a:tabLst>
                <a:tab pos="2981325" algn="l"/>
              </a:tabLst>
            </a:pPr>
            <a:r>
              <a:rPr lang="en-GB" sz="1100" i="1" dirty="0">
                <a:ea typeface="Calibri" pitchFamily="34" charset="0"/>
                <a:cs typeface="Calibri" pitchFamily="34" charset="0"/>
              </a:rPr>
              <a:t>We moved in next door to Chrissie Wilkinson and she made every difference to how we settled in here and she invited us to a couple of Rotary things. Steve became a member for a little while but it wasn’t for him but I didn’t want to lose being part of the community. I like to help with anything but I can’t take charge of anything. I have been to Nepal twice and will be going again. Was an experience to see other people, how the live etc. The countryside is beautiful and the group we were with were friendly and nice.</a:t>
            </a:r>
            <a:endParaRPr lang="en-GB" sz="1100" dirty="0">
              <a:cs typeface="Arial" pitchFamily="34" charset="0"/>
            </a:endParaRPr>
          </a:p>
        </p:txBody>
      </p:sp>
      <p:pic>
        <p:nvPicPr>
          <p:cNvPr id="4097" name="Picture 1" descr="C:\Users\bigmac\Documents\Ian's Folder\Rotary\PORTHOLE\JUNE EDITION\Liz\Walking Group.jpg"/>
          <p:cNvPicPr>
            <a:picLocks noChangeAspect="1" noChangeArrowheads="1"/>
          </p:cNvPicPr>
          <p:nvPr/>
        </p:nvPicPr>
        <p:blipFill>
          <a:blip r:embed="rId3" cstate="print">
            <a:lum bright="20000" contrast="20000"/>
          </a:blip>
          <a:srcRect/>
          <a:stretch>
            <a:fillRect/>
          </a:stretch>
        </p:blipFill>
        <p:spPr bwMode="auto">
          <a:xfrm>
            <a:off x="5866223" y="2952749"/>
            <a:ext cx="2740659" cy="2057399"/>
          </a:xfrm>
          <a:prstGeom prst="rect">
            <a:avLst/>
          </a:prstGeom>
          <a:noFill/>
        </p:spPr>
      </p:pic>
      <p:sp>
        <p:nvSpPr>
          <p:cNvPr id="8" name="Rectangle 7"/>
          <p:cNvSpPr/>
          <p:nvPr/>
        </p:nvSpPr>
        <p:spPr>
          <a:xfrm>
            <a:off x="5114924" y="5076587"/>
            <a:ext cx="4524375" cy="1600438"/>
          </a:xfrm>
          <a:prstGeom prst="rect">
            <a:avLst/>
          </a:prstGeom>
        </p:spPr>
        <p:txBody>
          <a:bodyPr wrap="square">
            <a:spAutoFit/>
          </a:bodyPr>
          <a:lstStyle/>
          <a:p>
            <a:r>
              <a:rPr lang="en-GB" sz="1400" dirty="0">
                <a:solidFill>
                  <a:srgbClr val="FF0000"/>
                </a:solidFill>
              </a:rPr>
              <a:t>Liz helps to lead a WALKING FOR HEALTH group on Portland (attended by some Rotary Members).</a:t>
            </a:r>
          </a:p>
          <a:p>
            <a:r>
              <a:rPr lang="en-GB" sz="1400" dirty="0">
                <a:solidFill>
                  <a:srgbClr val="FF0000"/>
                </a:solidFill>
              </a:rPr>
              <a:t>They meet in Easton Gardens every Monday. It is to encourage people to be active in a safe environment, and to enjoy a social coffee and chat afterwards.</a:t>
            </a:r>
          </a:p>
          <a:p>
            <a:r>
              <a:rPr lang="en-GB" sz="1400" dirty="0">
                <a:solidFill>
                  <a:srgbClr val="FF0000"/>
                </a:solidFill>
              </a:rPr>
              <a:t>Anyone interested or want more details please have a chat with Liz.</a:t>
            </a:r>
          </a:p>
        </p:txBody>
      </p:sp>
      <p:pic>
        <p:nvPicPr>
          <p:cNvPr id="4098" name="Picture 2" descr="C:\Users\bigmac\Documents\Ian's Folder\Rotary\PORTHOLE\JUNE EDITION\Sue Leach\bright for sight.jpg"/>
          <p:cNvPicPr>
            <a:picLocks noChangeAspect="1" noChangeArrowheads="1"/>
          </p:cNvPicPr>
          <p:nvPr/>
        </p:nvPicPr>
        <p:blipFill>
          <a:blip r:embed="rId4" cstate="print">
            <a:lum bright="20000"/>
          </a:blip>
          <a:srcRect/>
          <a:stretch>
            <a:fillRect/>
          </a:stretch>
        </p:blipFill>
        <p:spPr bwMode="auto">
          <a:xfrm>
            <a:off x="695328" y="190500"/>
            <a:ext cx="3640661" cy="2047872"/>
          </a:xfrm>
          <a:prstGeom prst="rect">
            <a:avLst/>
          </a:prstGeom>
          <a:noFill/>
        </p:spPr>
      </p:pic>
      <p:pic>
        <p:nvPicPr>
          <p:cNvPr id="10" name="irc_mi" descr="http://www.harrowrotary.org.uk/images/rotary-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607" y="891038"/>
            <a:ext cx="424434" cy="427724"/>
          </a:xfrm>
          <a:prstGeom prst="ellipse">
            <a:avLst/>
          </a:prstGeom>
          <a:noFill/>
          <a:ln>
            <a:noFill/>
          </a:ln>
        </p:spPr>
      </p:pic>
      <p:pic>
        <p:nvPicPr>
          <p:cNvPr id="11" name="irc_mi" descr="http://www.harrowrotary.org.uk/images/rotary-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2807" y="852938"/>
            <a:ext cx="424434" cy="427724"/>
          </a:xfrm>
          <a:prstGeom prst="ellipse">
            <a:avLst/>
          </a:prstGeom>
          <a:noFill/>
          <a:ln>
            <a:noFill/>
          </a:ln>
        </p:spPr>
      </p:pic>
      <p:sp>
        <p:nvSpPr>
          <p:cNvPr id="4099" name="Rectangle 3"/>
          <p:cNvSpPr>
            <a:spLocks noChangeArrowheads="1"/>
          </p:cNvSpPr>
          <p:nvPr/>
        </p:nvSpPr>
        <p:spPr bwMode="auto">
          <a:xfrm>
            <a:off x="142875" y="2333566"/>
            <a:ext cx="47244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Elizabeth, Liz and I ran 5K along the Esplanade in aid of Bright for Sight. It was a very cold and dingy evening, but we brightened the place up with our smiles and face paints and we were soon warm.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Helvetica"/>
                <a:ea typeface="Times New Roman" pitchFamily="18" charset="0"/>
                <a:cs typeface="Times New Roman" pitchFamily="18" charset="0"/>
              </a:rPr>
              <a:t>Medals were well deserved by all.</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4100" name="Picture 4" descr="C:\Users\bigmac\Documents\Ian's Folder\Rotary\PORTHOLE\JUNE EDITION\Margarets banner\IMG_0498.JPG"/>
          <p:cNvPicPr>
            <a:picLocks noChangeAspect="1" noChangeArrowheads="1"/>
          </p:cNvPicPr>
          <p:nvPr/>
        </p:nvPicPr>
        <p:blipFill>
          <a:blip r:embed="rId6" cstate="print">
            <a:lum bright="20000" contrast="20000"/>
          </a:blip>
          <a:srcRect/>
          <a:stretch>
            <a:fillRect/>
          </a:stretch>
        </p:blipFill>
        <p:spPr bwMode="auto">
          <a:xfrm rot="5400000">
            <a:off x="1971478" y="3847903"/>
            <a:ext cx="3198812" cy="2399109"/>
          </a:xfrm>
          <a:prstGeom prst="rect">
            <a:avLst/>
          </a:prstGeom>
          <a:noFill/>
        </p:spPr>
      </p:pic>
      <p:pic>
        <p:nvPicPr>
          <p:cNvPr id="4101" name="Picture 5" descr="C:\Users\bigmac\Documents\Ian's Folder\Rotary\PORTHOLE\JUNE EDITION\Elizabeth Holiday\thumbnail.jpg"/>
          <p:cNvPicPr>
            <a:picLocks noChangeAspect="1" noChangeArrowheads="1"/>
          </p:cNvPicPr>
          <p:nvPr/>
        </p:nvPicPr>
        <p:blipFill>
          <a:blip r:embed="rId7" cstate="print"/>
          <a:srcRect/>
          <a:stretch>
            <a:fillRect/>
          </a:stretch>
        </p:blipFill>
        <p:spPr bwMode="auto">
          <a:xfrm>
            <a:off x="209550" y="3524250"/>
            <a:ext cx="2033428" cy="1357313"/>
          </a:xfrm>
          <a:prstGeom prst="rect">
            <a:avLst/>
          </a:prstGeom>
          <a:noFill/>
        </p:spPr>
      </p:pic>
      <p:sp>
        <p:nvSpPr>
          <p:cNvPr id="16" name="TextBox 15"/>
          <p:cNvSpPr txBox="1"/>
          <p:nvPr/>
        </p:nvSpPr>
        <p:spPr>
          <a:xfrm>
            <a:off x="238125" y="4857750"/>
            <a:ext cx="1990725" cy="1815882"/>
          </a:xfrm>
          <a:prstGeom prst="rect">
            <a:avLst/>
          </a:prstGeom>
          <a:noFill/>
        </p:spPr>
        <p:txBody>
          <a:bodyPr wrap="square" rtlCol="0">
            <a:spAutoFit/>
          </a:bodyPr>
          <a:lstStyle/>
          <a:p>
            <a:r>
              <a:rPr lang="en-GB" sz="1600" dirty="0"/>
              <a:t>Margaret handing over a banner from her holiday trip to Thailand.</a:t>
            </a:r>
          </a:p>
          <a:p>
            <a:r>
              <a:rPr lang="en-GB" sz="1600" dirty="0"/>
              <a:t>Can anyone guess who </a:t>
            </a:r>
            <a:r>
              <a:rPr lang="en-GB" sz="1600"/>
              <a:t>is in the </a:t>
            </a:r>
            <a:r>
              <a:rPr lang="en-GB" sz="1600" dirty="0"/>
              <a:t>holiday snap above?</a:t>
            </a:r>
          </a:p>
        </p:txBody>
      </p:sp>
      <p:pic>
        <p:nvPicPr>
          <p:cNvPr id="4104" name="Picture 8" descr="C:\Users\bigmac\AppData\Local\Microsoft\Windows\INetCache\IE\8PD7KYAQ\flourish-31609_640[1].png"/>
          <p:cNvPicPr>
            <a:picLocks noChangeAspect="1" noChangeArrowheads="1"/>
          </p:cNvPicPr>
          <p:nvPr/>
        </p:nvPicPr>
        <p:blipFill>
          <a:blip r:embed="rId8" cstate="print"/>
          <a:srcRect/>
          <a:stretch>
            <a:fillRect/>
          </a:stretch>
        </p:blipFill>
        <p:spPr bwMode="auto">
          <a:xfrm>
            <a:off x="533400" y="2238375"/>
            <a:ext cx="3924300" cy="1962150"/>
          </a:xfrm>
          <a:prstGeom prst="rect">
            <a:avLst/>
          </a:prstGeom>
          <a:noFill/>
        </p:spPr>
      </p:pic>
    </p:spTree>
    <p:extLst>
      <p:ext uri="{BB962C8B-B14F-4D97-AF65-F5344CB8AC3E}">
        <p14:creationId xmlns:p14="http://schemas.microsoft.com/office/powerpoint/2010/main" val="753152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15125" y="6643687"/>
            <a:ext cx="180975" cy="8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5015361"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42875" y="133350"/>
            <a:ext cx="4669932" cy="66103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114925" y="161924"/>
            <a:ext cx="4676775" cy="338554"/>
          </a:xfrm>
          <a:prstGeom prst="rect">
            <a:avLst/>
          </a:prstGeom>
        </p:spPr>
        <p:txBody>
          <a:bodyPr wrap="square">
            <a:spAutoFit/>
          </a:bodyPr>
          <a:lstStyle/>
          <a:p>
            <a:pPr lvl="0" eaLnBrk="0" fontAlgn="base" hangingPunct="0">
              <a:spcBef>
                <a:spcPct val="0"/>
              </a:spcBef>
              <a:spcAft>
                <a:spcPct val="0"/>
              </a:spcAft>
            </a:pPr>
            <a:r>
              <a:rPr lang="en-US" sz="1600" dirty="0">
                <a:solidFill>
                  <a:srgbClr val="000000"/>
                </a:solidFill>
                <a:ea typeface="Times New Roman" pitchFamily="18" charset="0"/>
                <a:cs typeface="Times New Roman" pitchFamily="18" charset="0"/>
              </a:rPr>
              <a:t> </a:t>
            </a:r>
          </a:p>
        </p:txBody>
      </p:sp>
      <p:sp>
        <p:nvSpPr>
          <p:cNvPr id="2053" name="Rectangle 5"/>
          <p:cNvSpPr>
            <a:spLocks noChangeArrowheads="1"/>
          </p:cNvSpPr>
          <p:nvPr/>
        </p:nvSpPr>
        <p:spPr bwMode="auto">
          <a:xfrm>
            <a:off x="0" y="45720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GB" sz="900" b="0" i="0" u="none" strike="noStrike" cap="none" normalizeH="0" baseline="0">
                <a:ln>
                  <a:noFill/>
                </a:ln>
                <a:solidFill>
                  <a:schemeClr val="tx1"/>
                </a:solidFill>
                <a:effectLst/>
                <a:latin typeface="Arial" pitchFamily="34" charset="0"/>
                <a:cs typeface="Arial" pitchFamily="34" charset="0"/>
              </a:rPr>
            </a:br>
            <a:endParaRPr kumimoji="0" lang="en-GB"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200026" y="871644"/>
            <a:ext cx="4581524"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49" name="Rectangle 1"/>
          <p:cNvSpPr>
            <a:spLocks noChangeArrowheads="1"/>
          </p:cNvSpPr>
          <p:nvPr/>
        </p:nvSpPr>
        <p:spPr bwMode="auto">
          <a:xfrm>
            <a:off x="5143500" y="2128868"/>
            <a:ext cx="459105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sng" strike="noStrike" cap="none" normalizeH="0" baseline="0" dirty="0">
                <a:ln>
                  <a:noFill/>
                </a:ln>
                <a:solidFill>
                  <a:srgbClr val="000000"/>
                </a:solidFill>
                <a:effectLst/>
                <a:latin typeface="Calibri" pitchFamily="34" charset="0"/>
                <a:ea typeface="Times New Roman" pitchFamily="18" charset="0"/>
                <a:cs typeface="Times New Roman" pitchFamily="18" charset="0"/>
              </a:rPr>
              <a:t>R.N.L.I.</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I had planned on writing something about Kids Out but I got waylaid.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The </a:t>
            </a:r>
            <a:r>
              <a:rPr kumimoji="0" lang="en-GB" sz="1200" b="0"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Casterbridge</a:t>
            </a:r>
            <a:r>
              <a:rPr kumimoji="0" lang="en-GB"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Club had a trip planned to the R.N.L.I. HQ at Poole Quay and, as their numbers were down and they had committed to a minimum number, I was volunteered to attend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If you have not been there, it is well worth a trip and the Club might like to consider making this an official visit.</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a:ln>
                  <a:noFill/>
                </a:ln>
                <a:solidFill>
                  <a:srgbClr val="000000"/>
                </a:solidFill>
                <a:effectLst/>
                <a:latin typeface="Calibri" pitchFamily="34" charset="0"/>
                <a:ea typeface="Times New Roman" pitchFamily="18" charset="0"/>
                <a:cs typeface="Times New Roman" pitchFamily="18" charset="0"/>
              </a:rPr>
              <a:t>ALL</a:t>
            </a:r>
            <a:r>
              <a:rPr kumimoji="0" lang="en-GB"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the new lifeboats are now built in-house – for all the R.N.L.I. stations around the UK.</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Moreover all the major repairs and up-</a:t>
            </a:r>
            <a:r>
              <a:rPr kumimoji="0" lang="en-GB" sz="1200" b="0"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gradings</a:t>
            </a:r>
            <a:r>
              <a:rPr kumimoji="0" lang="en-GB"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of existing vessels now take place at Poole so there are masses of lifeboats of all shapes and sizes to be seen in various stages of building and repair.</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I last went there a few years ago but now the set-up is massive covering many acres.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From memory we took an hour and a half to wander round it with the expert attention of a volunteer guide who was able to answer al our many questions.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I thought, in my usual naive way, that the ladies might not have been as interested as the men would.   How wrong I was!  The questions and comments kept coming.</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I am sure that those of you who have been there </a:t>
            </a:r>
            <a:r>
              <a:rPr kumimoji="0" lang="en-GB" sz="1200" b="0"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recentlywill</a:t>
            </a:r>
            <a:r>
              <a:rPr kumimoji="0" lang="en-GB"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agree wit my comments and my enthusiasm.</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If you haven’t, and want to go, I am sure something could be arranged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Keith</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2050" name="Picture 2" descr="C:\Users\bigmac\AppData\Local\Microsoft\Windows\INetCache\IE\3IVINW4X\RNLI_lifeboats_Eric_and_Susan_Hiscock_Wanderer_during_Yarmouth_Old_Gaffers_Festival_2011[1].jpg"/>
          <p:cNvPicPr>
            <a:picLocks noChangeAspect="1" noChangeArrowheads="1"/>
          </p:cNvPicPr>
          <p:nvPr/>
        </p:nvPicPr>
        <p:blipFill>
          <a:blip r:embed="rId3" cstate="print">
            <a:lum bright="20000"/>
          </a:blip>
          <a:srcRect/>
          <a:stretch>
            <a:fillRect/>
          </a:stretch>
        </p:blipFill>
        <p:spPr bwMode="auto">
          <a:xfrm>
            <a:off x="5981700" y="197642"/>
            <a:ext cx="2809875" cy="2107407"/>
          </a:xfrm>
          <a:prstGeom prst="rect">
            <a:avLst/>
          </a:prstGeom>
          <a:noFill/>
        </p:spPr>
      </p:pic>
      <p:pic>
        <p:nvPicPr>
          <p:cNvPr id="11" name="Picture 10" descr="http://www.rotary-ribi.org/upimages/clubpics/P1020798_1.jpg"/>
          <p:cNvPicPr/>
          <p:nvPr/>
        </p:nvPicPr>
        <p:blipFill>
          <a:blip r:embed="rId4" cstate="print">
            <a:lum bright="20000" contrast="20000"/>
            <a:extLst>
              <a:ext uri="{28A0092B-C50C-407E-A947-70E740481C1C}">
                <a14:useLocalDpi xmlns:a14="http://schemas.microsoft.com/office/drawing/2010/main" val="0"/>
              </a:ext>
            </a:extLst>
          </a:blip>
          <a:srcRect/>
          <a:stretch>
            <a:fillRect/>
          </a:stretch>
        </p:blipFill>
        <p:spPr bwMode="auto">
          <a:xfrm>
            <a:off x="314325" y="981575"/>
            <a:ext cx="4267200" cy="3199400"/>
          </a:xfrm>
          <a:prstGeom prst="rect">
            <a:avLst/>
          </a:prstGeom>
          <a:noFill/>
          <a:ln>
            <a:noFill/>
          </a:ln>
        </p:spPr>
      </p:pic>
      <p:sp>
        <p:nvSpPr>
          <p:cNvPr id="2051" name="Rectangle 3"/>
          <p:cNvSpPr>
            <a:spLocks noChangeArrowheads="1"/>
          </p:cNvSpPr>
          <p:nvPr/>
        </p:nvSpPr>
        <p:spPr bwMode="auto">
          <a:xfrm>
            <a:off x="228600" y="156002"/>
            <a:ext cx="4286250"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2F5496"/>
                </a:solidFill>
                <a:effectLst/>
                <a:latin typeface="Roboto"/>
                <a:ea typeface="Times New Roman" pitchFamily="18" charset="0"/>
                <a:cs typeface="Times New Roman" pitchFamily="18" charset="0"/>
              </a:rPr>
              <a:t>Dr Paul Mason gave an excellent talk on his charity bike ride form Gibraltar to Portland to support Osprey. Rotary gave a donation to buy equipment for the Osprey Leisure Centre. Presented to John, the manager</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200025" y="4359443"/>
            <a:ext cx="4533900" cy="2308324"/>
          </a:xfrm>
          <a:prstGeom prst="rect">
            <a:avLst/>
          </a:prstGeom>
          <a:solidFill>
            <a:srgbClr val="FFFFFF"/>
          </a:solidFill>
          <a:ln w="38100">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dirty="0">
                <a:ln>
                  <a:noFill/>
                </a:ln>
                <a:solidFill>
                  <a:srgbClr val="800000"/>
                </a:solidFill>
                <a:effectLst/>
                <a:latin typeface="Arial" pitchFamily="34" charset="0"/>
                <a:ea typeface="Times New Roman" pitchFamily="18" charset="0"/>
                <a:cs typeface="Arial" pitchFamily="34" charset="0"/>
              </a:rPr>
              <a:t>Attending a wedding for the first time, a little girl whispered to her mother, </a:t>
            </a:r>
          </a:p>
          <a:p>
            <a:pPr marL="0" marR="0" lvl="0" indent="0"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dirty="0">
                <a:ln>
                  <a:noFill/>
                </a:ln>
                <a:solidFill>
                  <a:srgbClr val="800000"/>
                </a:solidFill>
                <a:effectLst/>
                <a:latin typeface="Arial" pitchFamily="34" charset="0"/>
                <a:ea typeface="Times New Roman" pitchFamily="18" charset="0"/>
                <a:cs typeface="Arial" pitchFamily="34" charset="0"/>
              </a:rPr>
              <a:t>'Why is the bride dressed in white?'‘</a:t>
            </a:r>
            <a:endParaRPr lang="en-GB" sz="1600" dirty="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dirty="0">
                <a:ln>
                  <a:noFill/>
                </a:ln>
                <a:solidFill>
                  <a:srgbClr val="800000"/>
                </a:solidFill>
                <a:effectLst/>
                <a:latin typeface="Arial" pitchFamily="34" charset="0"/>
                <a:ea typeface="Times New Roman" pitchFamily="18" charset="0"/>
                <a:cs typeface="Arial" pitchFamily="34" charset="0"/>
              </a:rPr>
              <a:t>The mother replied, 'Because white is the colour of happiness, and today is the happiest day of her life.‘</a:t>
            </a:r>
            <a:endParaRPr lang="en-GB" sz="1600" dirty="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dirty="0">
                <a:ln>
                  <a:noFill/>
                </a:ln>
                <a:solidFill>
                  <a:srgbClr val="800000"/>
                </a:solidFill>
                <a:effectLst/>
                <a:latin typeface="Arial" pitchFamily="34" charset="0"/>
                <a:ea typeface="Times New Roman" pitchFamily="18" charset="0"/>
                <a:cs typeface="Arial" pitchFamily="34" charset="0"/>
              </a:rPr>
              <a:t>The child thought about this for a moment then said,</a:t>
            </a:r>
            <a:endParaRPr kumimoji="0" lang="en-GB" sz="1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1" u="none" strike="noStrike" cap="none" normalizeH="0" baseline="0" dirty="0">
                <a:ln>
                  <a:noFill/>
                </a:ln>
                <a:solidFill>
                  <a:srgbClr val="800000"/>
                </a:solidFill>
                <a:effectLst/>
                <a:latin typeface="Arial" pitchFamily="34" charset="0"/>
                <a:ea typeface="Times New Roman" pitchFamily="18" charset="0"/>
                <a:cs typeface="Arial" pitchFamily="34" charset="0"/>
              </a:rPr>
              <a:t>'So why is the groom wearing black?'</a:t>
            </a:r>
            <a:endParaRPr kumimoji="0" lang="en-GB" sz="1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815238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10021</TotalTime>
  <Words>2630</Words>
  <Application>Microsoft Office PowerPoint</Application>
  <PresentationFormat>A4 Paper (210x297 mm)</PresentationFormat>
  <Paragraphs>143</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Cooper Black</vt:lpstr>
      <vt:lpstr>Gill Sans MT</vt:lpstr>
      <vt:lpstr>Helvetica</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dunford</dc:creator>
  <cp:lastModifiedBy>Mark Townsend</cp:lastModifiedBy>
  <cp:revision>1252</cp:revision>
  <cp:lastPrinted>2018-06-29T20:35:07Z</cp:lastPrinted>
  <dcterms:created xsi:type="dcterms:W3CDTF">2016-01-17T17:30:24Z</dcterms:created>
  <dcterms:modified xsi:type="dcterms:W3CDTF">2019-07-02T07:52:34Z</dcterms:modified>
</cp:coreProperties>
</file>