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8"/>
  </p:notesMasterIdLst>
  <p:sldIdLst>
    <p:sldId id="256" r:id="rId2"/>
    <p:sldId id="274" r:id="rId3"/>
    <p:sldId id="273" r:id="rId4"/>
    <p:sldId id="265" r:id="rId5"/>
    <p:sldId id="271" r:id="rId6"/>
    <p:sldId id="277" r:id="rId7"/>
  </p:sldIdLst>
  <p:sldSz cx="9906000" cy="6858000" type="A4"/>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7434"/>
    <a:srgbClr val="DC28A9"/>
    <a:srgbClr val="0070C0"/>
    <a:srgbClr val="3D996F"/>
    <a:srgbClr val="66FF33"/>
    <a:srgbClr val="E77619"/>
    <a:srgbClr val="E6E6E6"/>
    <a:srgbClr val="7F7F7F"/>
    <a:srgbClr val="F6F6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907" autoAdjust="0"/>
  </p:normalViewPr>
  <p:slideViewPr>
    <p:cSldViewPr snapToGrid="0">
      <p:cViewPr varScale="1">
        <p:scale>
          <a:sx n="68" d="100"/>
          <a:sy n="68" d="100"/>
        </p:scale>
        <p:origin x="-1308"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84500"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076" y="4"/>
            <a:ext cx="2984500"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15/05/2019</a:t>
            </a:fld>
            <a:endParaRPr lang="en-GB" dirty="0"/>
          </a:p>
        </p:txBody>
      </p:sp>
      <p:sp>
        <p:nvSpPr>
          <p:cNvPr id="4" name="Slide Image Placeholder 3"/>
          <p:cNvSpPr>
            <a:spLocks noGrp="1" noRot="1" noChangeAspect="1"/>
          </p:cNvSpPr>
          <p:nvPr>
            <p:ph type="sldImg" idx="2"/>
          </p:nvPr>
        </p:nvSpPr>
        <p:spPr>
          <a:xfrm>
            <a:off x="1001713" y="1252538"/>
            <a:ext cx="4884737"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8982" y="4822062"/>
            <a:ext cx="551021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1"/>
            <a:ext cx="2984500"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076" y="9518731"/>
            <a:ext cx="2984500"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xmlns=""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xmlns=""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xmlns="" val="9377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xmlns="" val="15717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xmlns="" val="92337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15/05/2019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15/05/2019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ianmcpheat@aol.com"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04850" y="232229"/>
            <a:ext cx="2676525" cy="1107996"/>
          </a:xfrm>
          <a:prstGeom prst="rect">
            <a:avLst/>
          </a:prstGeom>
          <a:noFill/>
        </p:spPr>
        <p:txBody>
          <a:bodyPr wrap="square" rtlCol="0">
            <a:spAutoFit/>
          </a:bodyPr>
          <a:lstStyle/>
          <a:p>
            <a:pPr algn="ctr"/>
            <a:endParaRPr lang="en-GB" sz="1600" b="1" dirty="0" smtClean="0"/>
          </a:p>
          <a:p>
            <a:pPr algn="ctr"/>
            <a:r>
              <a:rPr lang="en-GB" b="1" dirty="0" smtClean="0"/>
              <a:t>CLUB DIARY for JUNE</a:t>
            </a:r>
          </a:p>
          <a:p>
            <a:pPr algn="ctr"/>
            <a:endParaRPr lang="en-GB" sz="1600" b="1" dirty="0" smtClean="0"/>
          </a:p>
          <a:p>
            <a:pPr algn="ctr"/>
            <a:endParaRPr lang="en-GB" sz="1600" b="1" dirty="0" smtClean="0"/>
          </a:p>
        </p:txBody>
      </p:sp>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606878" y="-251278"/>
            <a:ext cx="2857500" cy="2019300"/>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xmlns="" val="2816232077"/>
              </p:ext>
            </p:extLst>
          </p:nvPr>
        </p:nvGraphicFramePr>
        <p:xfrm>
          <a:off x="5239657" y="917608"/>
          <a:ext cx="4571288" cy="169545"/>
        </p:xfrm>
        <a:graphic>
          <a:graphicData uri="http://schemas.openxmlformats.org/drawingml/2006/table">
            <a:tbl>
              <a:tblPr>
                <a:tableStyleId>{5C22544A-7EE6-4342-B048-85BDC9FD1C3A}</a:tableStyleId>
              </a:tblPr>
              <a:tblGrid>
                <a:gridCol w="4571288">
                  <a:extLst>
                    <a:ext uri="{9D8B030D-6E8A-4147-A177-3AD203B41FA5}">
                      <a16:colId xmlns="" xmlns:a16="http://schemas.microsoft.com/office/drawing/2014/main" val="20000"/>
                    </a:ext>
                  </a:extLst>
                </a:gridCol>
              </a:tblGrid>
              <a:tr h="0">
                <a:tc>
                  <a:txBody>
                    <a:bodyPr/>
                    <a:lstStyle/>
                    <a:p>
                      <a:pPr algn="l" fontAlgn="ctr"/>
                      <a:r>
                        <a:rPr lang="en-GB" sz="1050" u="none" strike="noStrike" dirty="0">
                          <a:effectLst/>
                        </a:rPr>
                        <a:t>President: Garry </a:t>
                      </a:r>
                      <a:r>
                        <a:rPr lang="en-GB" sz="1050" u="none" strike="noStrike" dirty="0" err="1" smtClean="0">
                          <a:effectLst/>
                        </a:rPr>
                        <a:t>Urwin</a:t>
                      </a:r>
                      <a:r>
                        <a:rPr lang="en-GB" sz="1050" u="none" strike="noStrike" dirty="0" smtClean="0">
                          <a:effectLst/>
                        </a:rPr>
                        <a:t> Vice </a:t>
                      </a:r>
                      <a:r>
                        <a:rPr lang="en-GB" sz="1050" u="none" strike="noStrike" dirty="0">
                          <a:effectLst/>
                        </a:rPr>
                        <a:t>Pres: Elizabeth </a:t>
                      </a:r>
                      <a:r>
                        <a:rPr lang="en-GB" sz="1050" u="none" strike="noStrike" dirty="0" smtClean="0">
                          <a:effectLst/>
                        </a:rPr>
                        <a:t>Hardy Secretary</a:t>
                      </a:r>
                      <a:r>
                        <a:rPr lang="en-GB" sz="1050" u="none" strike="noStrike" dirty="0">
                          <a:effectLst/>
                        </a:rPr>
                        <a:t>: Peter Burrows</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a:t>
            </a:r>
            <a:r>
              <a:rPr lang="en-GB" sz="2400" dirty="0" smtClean="0">
                <a:latin typeface="Cooper Black" panose="0208090404030B020404" pitchFamily="18" charset="0"/>
              </a:rPr>
              <a:t>492</a:t>
            </a:r>
            <a:endParaRPr lang="en-GB" sz="2400" dirty="0">
              <a:latin typeface="Cooper Black" panose="0208090404030B020404" pitchFamily="18" charset="0"/>
            </a:endParaRP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smtClean="0">
                <a:latin typeface="Cooper Black" panose="0208090404030B020404" pitchFamily="18" charset="0"/>
              </a:rPr>
              <a:t>MAY</a:t>
            </a:r>
            <a:endParaRPr lang="en-GB" sz="1050" dirty="0">
              <a:latin typeface="Cooper Black" panose="0208090404030B020404" pitchFamily="18" charset="0"/>
            </a:endParaRPr>
          </a:p>
          <a:p>
            <a:pPr algn="r"/>
            <a:r>
              <a:rPr lang="en-GB" sz="1050" dirty="0" smtClean="0">
                <a:latin typeface="Cooper Black" panose="0208090404030B020404" pitchFamily="18" charset="0"/>
              </a:rPr>
              <a:t>2019</a:t>
            </a:r>
            <a:endParaRPr lang="en-GB" sz="1050" dirty="0">
              <a:latin typeface="Cooper Black" panose="0208090404030B020404" pitchFamily="18" charset="0"/>
            </a:endParaRP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xmlns=""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 xmlns:a16="http://schemas.microsoft.com/office/drawing/2014/main" val="20000"/>
                    </a:ext>
                  </a:extLst>
                </a:gridCol>
              </a:tblGrid>
              <a:tr h="174172">
                <a:tc>
                  <a:txBody>
                    <a:bodyPr/>
                    <a:lstStyle/>
                    <a:p>
                      <a:pPr algn="l" fontAlgn="ctr"/>
                      <a:r>
                        <a:rPr lang="en-GB" sz="1050" u="none" strike="noStrike" dirty="0">
                          <a:effectLst/>
                        </a:rPr>
                        <a:t>Meetings: Tuesdays 6:30pm, Including Guest Night, At the </a:t>
                      </a:r>
                      <a:r>
                        <a:rPr lang="en-GB" sz="1050" u="none" strike="noStrike" dirty="0" smtClean="0">
                          <a:effectLst/>
                        </a:rPr>
                        <a:t>AQUA SPORT </a:t>
                      </a:r>
                      <a:r>
                        <a:rPr lang="en-GB" sz="1050" u="none" strike="noStrike" dirty="0">
                          <a:effectLst/>
                        </a:rPr>
                        <a:t>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smtClean="0">
              <a:solidFill>
                <a:srgbClr val="002060"/>
              </a:solidFill>
            </a:endParaRPr>
          </a:p>
          <a:p>
            <a:pPr algn="ctr"/>
            <a:endParaRPr lang="en-GB" sz="2000" dirty="0" smtClean="0">
              <a:solidFill>
                <a:srgbClr val="002060"/>
              </a:solidFill>
            </a:endParaRPr>
          </a:p>
          <a:p>
            <a:pPr algn="ctr"/>
            <a:endParaRPr lang="en-GB" sz="2000" dirty="0" smtClean="0">
              <a:solidFill>
                <a:srgbClr val="002060"/>
              </a:solidFill>
            </a:endParaRPr>
          </a:p>
          <a:p>
            <a:pPr algn="ctr"/>
            <a:endParaRPr lang="en-GB" dirty="0"/>
          </a:p>
        </p:txBody>
      </p:sp>
      <p:sp>
        <p:nvSpPr>
          <p:cNvPr id="30" name="Rectangle 29"/>
          <p:cNvSpPr/>
          <p:nvPr/>
        </p:nvSpPr>
        <p:spPr>
          <a:xfrm>
            <a:off x="257175" y="5920085"/>
            <a:ext cx="4572000" cy="584775"/>
          </a:xfrm>
          <a:prstGeom prst="rect">
            <a:avLst/>
          </a:prstGeom>
        </p:spPr>
        <p:txBody>
          <a:bodyPr wrap="square">
            <a:spAutoFit/>
          </a:bodyPr>
          <a:lstStyle/>
          <a:p>
            <a:pPr>
              <a:spcBef>
                <a:spcPts val="400"/>
              </a:spcBef>
            </a:pPr>
            <a:r>
              <a:rPr lang="en-GB" sz="1600" b="1" i="1" dirty="0" smtClean="0">
                <a:solidFill>
                  <a:srgbClr val="004F8A"/>
                </a:solidFill>
              </a:rPr>
              <a:t>Contact Margaret Thomas to book your meal. Or, order from the bar at the Aqua as early as possible</a:t>
            </a:r>
            <a:endParaRPr lang="en-GB" sz="1600" b="1" i="1" dirty="0">
              <a:solidFill>
                <a:srgbClr val="004F8A"/>
              </a:solidFill>
            </a:endParaRPr>
          </a:p>
        </p:txBody>
      </p:sp>
      <p:sp>
        <p:nvSpPr>
          <p:cNvPr id="11267" name="Rectangle 3"/>
          <p:cNvSpPr>
            <a:spLocks noChangeArrowheads="1"/>
          </p:cNvSpPr>
          <p:nvPr/>
        </p:nvSpPr>
        <p:spPr bwMode="auto">
          <a:xfrm>
            <a:off x="190500" y="1050769"/>
            <a:ext cx="470535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smtClean="0">
                <a:solidFill>
                  <a:srgbClr val="002060"/>
                </a:solidFill>
                <a:latin typeface="Arial" pitchFamily="34" charset="0"/>
                <a:ea typeface="Calibri" pitchFamily="34" charset="0"/>
                <a:cs typeface="Arial" pitchFamily="34" charset="0"/>
              </a:rPr>
              <a:t>4</a:t>
            </a: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th</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smtClean="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COMMITTEES &amp; COUNCIL</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2060"/>
                </a:solidFill>
                <a:latin typeface="Arial" pitchFamily="34" charset="0"/>
                <a:ea typeface="Calibri" pitchFamily="34" charset="0"/>
                <a:cs typeface="Arial" pitchFamily="34" charset="0"/>
              </a:rPr>
              <a:t>Pork Stroganoff, Rice &amp; Stir Fry </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Vegetables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GB" sz="1000" dirty="0" smtClean="0">
                <a:solidFill>
                  <a:srgbClr val="002060"/>
                </a:solidFill>
                <a:latin typeface="Arial" pitchFamily="34" charset="0"/>
                <a:cs typeface="Arial" pitchFamily="34" charset="0"/>
              </a:rPr>
              <a:t>Mushroom </a:t>
            </a:r>
            <a:r>
              <a:rPr lang="en-GB" sz="900" dirty="0" smtClean="0">
                <a:solidFill>
                  <a:srgbClr val="002060"/>
                </a:solidFill>
                <a:latin typeface="Arial" pitchFamily="34" charset="0"/>
                <a:ea typeface="Calibri" pitchFamily="34" charset="0"/>
                <a:cs typeface="Arial" pitchFamily="34" charset="0"/>
              </a:rPr>
              <a:t>Stroganoff, Rice &amp; Stir Fry Vegetables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Cherry</a:t>
            </a:r>
            <a:r>
              <a:rPr kumimoji="0" lang="en-GB" sz="1000" b="0" i="0" u="none" strike="noStrike" cap="none" normalizeH="0" dirty="0" smtClean="0">
                <a:ln>
                  <a:noFill/>
                </a:ln>
                <a:solidFill>
                  <a:srgbClr val="002060"/>
                </a:solidFill>
                <a:effectLst/>
                <a:latin typeface="Arial" pitchFamily="34" charset="0"/>
                <a:ea typeface="Calibri" pitchFamily="34" charset="0"/>
                <a:cs typeface="Arial" pitchFamily="34" charset="0"/>
              </a:rPr>
              <a:t> &amp; Vanilla </a:t>
            </a:r>
            <a:r>
              <a:rPr kumimoji="0" lang="en-GB" sz="1000" b="0" i="0" u="none" strike="noStrike" cap="none" normalizeH="0" dirty="0" err="1" smtClean="0">
                <a:ln>
                  <a:noFill/>
                </a:ln>
                <a:solidFill>
                  <a:srgbClr val="002060"/>
                </a:solidFill>
                <a:effectLst/>
                <a:latin typeface="Arial" pitchFamily="34" charset="0"/>
                <a:ea typeface="Calibri" pitchFamily="34" charset="0"/>
                <a:cs typeface="Arial" pitchFamily="34" charset="0"/>
              </a:rPr>
              <a:t>Clafoutis</a:t>
            </a:r>
            <a:r>
              <a:rPr kumimoji="0" lang="en-GB" sz="1000" b="0" i="0" u="none" strike="noStrike" cap="none" normalizeH="0" dirty="0" smtClean="0">
                <a:ln>
                  <a:noFill/>
                </a:ln>
                <a:solidFill>
                  <a:srgbClr val="002060"/>
                </a:solidFill>
                <a:effectLst/>
                <a:latin typeface="Arial" pitchFamily="34" charset="0"/>
                <a:ea typeface="Calibri" pitchFamily="34" charset="0"/>
                <a:cs typeface="Arial" pitchFamily="34" charset="0"/>
              </a:rPr>
              <a:t> </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or Fruit Salad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MARGARET THOMAS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ANDREW HARVEY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11th</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smtClean="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lang="en-GB" sz="1000" dirty="0" smtClean="0">
                <a:solidFill>
                  <a:srgbClr val="002060"/>
                </a:solidFill>
                <a:latin typeface="Arial" pitchFamily="34" charset="0"/>
                <a:ea typeface="Calibri" pitchFamily="34" charset="0"/>
                <a:cs typeface="Arial" pitchFamily="34" charset="0"/>
              </a:rPr>
              <a:t>BUSINESS MEETING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2060"/>
                </a:solidFill>
                <a:latin typeface="Arial" pitchFamily="34" charset="0"/>
                <a:cs typeface="Arial" pitchFamily="34" charset="0"/>
              </a:rPr>
              <a:t>Beef, Mushroom &amp; Cumin Pie, </a:t>
            </a:r>
            <a:r>
              <a:rPr lang="en-GB" sz="1000" dirty="0" err="1" smtClean="0">
                <a:solidFill>
                  <a:srgbClr val="002060"/>
                </a:solidFill>
                <a:latin typeface="Arial" pitchFamily="34" charset="0"/>
                <a:cs typeface="Arial" pitchFamily="34" charset="0"/>
              </a:rPr>
              <a:t>Pomme</a:t>
            </a:r>
            <a:r>
              <a:rPr lang="en-GB" sz="1000" dirty="0" smtClean="0">
                <a:solidFill>
                  <a:srgbClr val="002060"/>
                </a:solidFill>
                <a:latin typeface="Arial" pitchFamily="34" charset="0"/>
                <a:cs typeface="Arial" pitchFamily="34" charset="0"/>
              </a:rPr>
              <a:t> Anna Potatoes &amp; Vegetables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GB" sz="1000" dirty="0" smtClean="0">
                <a:solidFill>
                  <a:srgbClr val="002060"/>
                </a:solidFill>
                <a:latin typeface="Arial" pitchFamily="34" charset="0"/>
                <a:cs typeface="Arial" pitchFamily="34" charset="0"/>
              </a:rPr>
              <a:t>Vegetables </a:t>
            </a:r>
            <a:r>
              <a:rPr lang="en-GB" sz="1100" dirty="0" smtClean="0">
                <a:solidFill>
                  <a:srgbClr val="002060"/>
                </a:solidFill>
                <a:latin typeface="Arial" pitchFamily="34" charset="0"/>
                <a:cs typeface="Arial" pitchFamily="34" charset="0"/>
              </a:rPr>
              <a:t>&amp; Cumin Pie, </a:t>
            </a:r>
            <a:r>
              <a:rPr lang="en-GB" sz="1100" dirty="0" err="1" smtClean="0">
                <a:solidFill>
                  <a:srgbClr val="002060"/>
                </a:solidFill>
                <a:latin typeface="Arial" pitchFamily="34" charset="0"/>
                <a:cs typeface="Arial" pitchFamily="34" charset="0"/>
              </a:rPr>
              <a:t>Pomme</a:t>
            </a:r>
            <a:r>
              <a:rPr lang="en-GB" sz="1100" dirty="0" smtClean="0">
                <a:solidFill>
                  <a:srgbClr val="002060"/>
                </a:solidFill>
                <a:latin typeface="Arial" pitchFamily="34" charset="0"/>
                <a:cs typeface="Arial" pitchFamily="34" charset="0"/>
              </a:rPr>
              <a:t> Anna Potatoes &amp; Vegetables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2060"/>
                </a:solidFill>
                <a:latin typeface="Arial" pitchFamily="34" charset="0"/>
                <a:ea typeface="Calibri" pitchFamily="34" charset="0"/>
                <a:cs typeface="Arial" pitchFamily="34" charset="0"/>
              </a:rPr>
              <a:t>Salted Caramel &amp; Chocolate Pots</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or Fruit Salad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MARK TOWNSEND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CAROLYN HUPHREYS</a:t>
            </a: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smtClean="0">
                <a:latin typeface="Arial" pitchFamily="34" charset="0"/>
                <a:cs typeface="Arial" pitchFamily="34" charset="0"/>
              </a:rPr>
              <a:t>12</a:t>
            </a:r>
            <a:r>
              <a:rPr lang="en-GB" sz="1600" b="1" baseline="30000" dirty="0" smtClean="0">
                <a:latin typeface="Arial" pitchFamily="34" charset="0"/>
                <a:cs typeface="Arial" pitchFamily="34" charset="0"/>
              </a:rPr>
              <a:t>th</a:t>
            </a:r>
            <a:r>
              <a:rPr lang="en-GB" sz="1600" dirty="0" smtClean="0">
                <a:latin typeface="Arial" pitchFamily="34" charset="0"/>
                <a:cs typeface="Arial" pitchFamily="34" charset="0"/>
              </a:rPr>
              <a:t> </a:t>
            </a:r>
            <a:r>
              <a:rPr lang="en-GB" sz="1200" dirty="0" smtClean="0">
                <a:latin typeface="Arial" pitchFamily="34" charset="0"/>
                <a:cs typeface="Arial" pitchFamily="34" charset="0"/>
              </a:rPr>
              <a:t>KID’S OUT at </a:t>
            </a:r>
            <a:r>
              <a:rPr lang="en-GB" sz="1200" dirty="0" err="1" smtClean="0">
                <a:latin typeface="Arial" pitchFamily="34" charset="0"/>
                <a:cs typeface="Arial" pitchFamily="34" charset="0"/>
              </a:rPr>
              <a:t>Crealy</a:t>
            </a:r>
            <a:r>
              <a:rPr lang="en-GB" sz="1200" dirty="0" smtClean="0">
                <a:latin typeface="Arial" pitchFamily="34" charset="0"/>
                <a:cs typeface="Arial" pitchFamily="34" charset="0"/>
              </a:rPr>
              <a:t> 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Arial" pitchFamily="34" charset="0"/>
                <a:cs typeface="Arial" pitchFamily="34" charset="0"/>
              </a:rPr>
              <a:t>15</a:t>
            </a:r>
            <a:r>
              <a:rPr kumimoji="0" lang="en-GB" sz="1600" b="1" i="0" u="none" strike="noStrike" cap="none" normalizeH="0" baseline="30000" dirty="0" smtClean="0">
                <a:ln>
                  <a:noFill/>
                </a:ln>
                <a:effectLst/>
                <a:latin typeface="Arial" pitchFamily="34" charset="0"/>
                <a:cs typeface="Arial" pitchFamily="34" charset="0"/>
              </a:rPr>
              <a:t>th</a:t>
            </a:r>
            <a:r>
              <a:rPr kumimoji="0" lang="en-GB" sz="1600" b="0" i="0" u="none" strike="noStrike" cap="none" normalizeH="0" baseline="0" dirty="0" smtClean="0">
                <a:ln>
                  <a:noFill/>
                </a:ln>
                <a:effectLst/>
                <a:latin typeface="Arial" pitchFamily="34" charset="0"/>
                <a:cs typeface="Arial" pitchFamily="34" charset="0"/>
              </a:rPr>
              <a:t> </a:t>
            </a:r>
            <a:r>
              <a:rPr kumimoji="0" lang="en-GB" sz="1200" b="0" i="0" u="none" strike="noStrike" cap="none" normalizeH="0" baseline="0" dirty="0" smtClean="0">
                <a:ln>
                  <a:noFill/>
                </a:ln>
                <a:effectLst/>
                <a:latin typeface="Arial" pitchFamily="34" charset="0"/>
                <a:cs typeface="Arial" pitchFamily="34" charset="0"/>
              </a:rPr>
              <a:t>TABLE TOP SALE for</a:t>
            </a:r>
            <a:r>
              <a:rPr kumimoji="0" lang="en-GB" sz="1200" b="0" i="0" u="none" strike="noStrike" cap="none" normalizeH="0" dirty="0" smtClean="0">
                <a:ln>
                  <a:noFill/>
                </a:ln>
                <a:effectLst/>
                <a:latin typeface="Arial" pitchFamily="34" charset="0"/>
                <a:cs typeface="Arial" pitchFamily="34" charset="0"/>
              </a:rPr>
              <a:t> Portland St John Badger Unit</a:t>
            </a:r>
            <a:endParaRPr kumimoji="0" lang="en-GB"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18th</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NO</a:t>
            </a:r>
            <a:r>
              <a:rPr kumimoji="0" lang="en-GB" sz="1000" b="0" i="0" u="none" strike="noStrike" cap="none" normalizeH="0" dirty="0" smtClean="0">
                <a:ln>
                  <a:noFill/>
                </a:ln>
                <a:solidFill>
                  <a:srgbClr val="002060"/>
                </a:solidFill>
                <a:effectLst/>
                <a:latin typeface="Arial" pitchFamily="34" charset="0"/>
                <a:ea typeface="Calibri" pitchFamily="34" charset="0"/>
                <a:cs typeface="Arial" pitchFamily="34" charset="0"/>
              </a:rPr>
              <a:t> MEETING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Arial" pitchFamily="34" charset="0"/>
                <a:ea typeface="Calibri" pitchFamily="34" charset="0"/>
                <a:cs typeface="Arial" pitchFamily="34" charset="0"/>
              </a:rPr>
              <a:t>20</a:t>
            </a:r>
            <a:r>
              <a:rPr kumimoji="0" lang="en-GB" sz="1600" b="1" i="0" u="none" strike="noStrike" cap="none" normalizeH="0" baseline="30000" dirty="0" smtClean="0">
                <a:ln>
                  <a:noFill/>
                </a:ln>
                <a:effectLst/>
                <a:latin typeface="Arial" pitchFamily="34" charset="0"/>
                <a:ea typeface="Calibri" pitchFamily="34" charset="0"/>
                <a:cs typeface="Arial" pitchFamily="34" charset="0"/>
              </a:rPr>
              <a:t>th</a:t>
            </a:r>
            <a:r>
              <a:rPr kumimoji="0" lang="en-GB" sz="1600" b="1" i="0" u="none" strike="noStrike" cap="none" normalizeH="0" baseline="0" dirty="0" smtClean="0">
                <a:ln>
                  <a:noFill/>
                </a:ln>
                <a:effectLst/>
                <a:latin typeface="Arial" pitchFamily="34" charset="0"/>
                <a:ea typeface="Calibri" pitchFamily="34" charset="0"/>
                <a:cs typeface="Arial" pitchFamily="34" charset="0"/>
              </a:rPr>
              <a:t> </a:t>
            </a:r>
            <a:r>
              <a:rPr lang="en-GB" sz="1200" dirty="0" smtClean="0">
                <a:latin typeface="Arial" pitchFamily="34" charset="0"/>
                <a:ea typeface="Calibri" pitchFamily="34" charset="0"/>
                <a:cs typeface="Arial" pitchFamily="34" charset="0"/>
              </a:rPr>
              <a:t>EVENING GARDEN PARTY at Queen Anne House</a:t>
            </a:r>
            <a:endParaRPr kumimoji="0" lang="en-GB" sz="1600" b="1"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25th</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smtClean="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GUEST EVENIING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SPEAKER  - </a:t>
            </a:r>
            <a:r>
              <a:rPr lang="en-GB" sz="1000" dirty="0" smtClean="0">
                <a:solidFill>
                  <a:srgbClr val="002060"/>
                </a:solidFill>
                <a:latin typeface="Arial" pitchFamily="34" charset="0"/>
                <a:ea typeface="Calibri" pitchFamily="34" charset="0"/>
                <a:cs typeface="Arial" pitchFamily="34" charset="0"/>
              </a:rPr>
              <a:t> JOHN TWEED, </a:t>
            </a:r>
            <a:r>
              <a:rPr lang="en-GB" sz="1000" dirty="0" err="1" smtClean="0">
                <a:solidFill>
                  <a:srgbClr val="002060"/>
                </a:solidFill>
                <a:latin typeface="Arial" pitchFamily="34" charset="0"/>
                <a:ea typeface="Calibri" pitchFamily="34" charset="0"/>
                <a:cs typeface="Arial" pitchFamily="34" charset="0"/>
              </a:rPr>
              <a:t>Chesil</a:t>
            </a:r>
            <a:r>
              <a:rPr lang="en-GB" sz="1000" dirty="0" smtClean="0">
                <a:solidFill>
                  <a:srgbClr val="002060"/>
                </a:solidFill>
                <a:latin typeface="Arial" pitchFamily="34" charset="0"/>
                <a:ea typeface="Calibri" pitchFamily="34" charset="0"/>
                <a:cs typeface="Arial" pitchFamily="34" charset="0"/>
              </a:rPr>
              <a:t> Sailing Trust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2060"/>
                </a:solidFill>
                <a:latin typeface="Arial" pitchFamily="34" charset="0"/>
                <a:cs typeface="Arial" pitchFamily="34" charset="0"/>
              </a:rPr>
              <a:t>Roast Pork/Beef with Roast Potatoes &amp; Vegetables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GB" sz="1000" dirty="0" smtClean="0">
                <a:solidFill>
                  <a:srgbClr val="002060"/>
                </a:solidFill>
                <a:latin typeface="Arial" pitchFamily="34" charset="0"/>
                <a:cs typeface="Arial" pitchFamily="34" charset="0"/>
              </a:rPr>
              <a:t>Nut Roast </a:t>
            </a:r>
            <a:r>
              <a:rPr lang="en-GB" sz="900" dirty="0" smtClean="0">
                <a:solidFill>
                  <a:srgbClr val="002060"/>
                </a:solidFill>
                <a:latin typeface="Arial" pitchFamily="34" charset="0"/>
                <a:cs typeface="Arial" pitchFamily="34" charset="0"/>
              </a:rPr>
              <a:t>with Roast Potatoes &amp; Vegetables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2060"/>
                </a:solidFill>
                <a:latin typeface="Arial" pitchFamily="34" charset="0"/>
                <a:ea typeface="Calibri" pitchFamily="34" charset="0"/>
                <a:cs typeface="Arial" pitchFamily="34" charset="0"/>
              </a:rPr>
              <a:t>Trifle </a:t>
            </a:r>
            <a:r>
              <a:rPr kumimoji="0" lang="en-GB" sz="1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or Fruit Salad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JO WAY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smtClean="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lang="en-GB" sz="1000" dirty="0" smtClean="0">
                <a:solidFill>
                  <a:srgbClr val="C00000"/>
                </a:solidFill>
                <a:latin typeface="Arial" pitchFamily="34" charset="0"/>
                <a:ea typeface="Calibri" pitchFamily="34" charset="0"/>
                <a:cs typeface="Arial" pitchFamily="34" charset="0"/>
              </a:rPr>
              <a:t>STANLEY KNIGHT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8" name="Picture 4" descr="C:\Users\bigmac\AppData\Local\Microsoft\Windows\INetCache\IE\B3C0PC1Q\rotary_logo1[1].jpg"/>
          <p:cNvPicPr>
            <a:picLocks noChangeAspect="1" noChangeArrowheads="1"/>
          </p:cNvPicPr>
          <p:nvPr/>
        </p:nvPicPr>
        <p:blipFill>
          <a:blip r:embed="rId6" cstate="print"/>
          <a:srcRect/>
          <a:stretch>
            <a:fillRect/>
          </a:stretch>
        </p:blipFill>
        <p:spPr bwMode="auto">
          <a:xfrm>
            <a:off x="3733799" y="171450"/>
            <a:ext cx="1085851" cy="981075"/>
          </a:xfrm>
          <a:prstGeom prst="rect">
            <a:avLst/>
          </a:prstGeom>
          <a:noFill/>
        </p:spPr>
      </p:pic>
      <p:pic>
        <p:nvPicPr>
          <p:cNvPr id="1026" name="Picture 2" descr="C:\Program Files (x86)\Microsoft Office\MEDIA\OFFICE12\Lines\BD21313_.gif"/>
          <p:cNvPicPr>
            <a:picLocks noChangeAspect="1" noChangeArrowheads="1"/>
          </p:cNvPicPr>
          <p:nvPr/>
        </p:nvPicPr>
        <p:blipFill>
          <a:blip r:embed="rId7" cstate="print"/>
          <a:srcRect/>
          <a:stretch>
            <a:fillRect/>
          </a:stretch>
        </p:blipFill>
        <p:spPr bwMode="auto">
          <a:xfrm>
            <a:off x="214993" y="5472112"/>
            <a:ext cx="4686300" cy="180975"/>
          </a:xfrm>
          <a:prstGeom prst="rect">
            <a:avLst/>
          </a:prstGeom>
          <a:noFill/>
        </p:spPr>
      </p:pic>
      <p:pic>
        <p:nvPicPr>
          <p:cNvPr id="21" name="Picture 20" descr="thumbnail.jpg"/>
          <p:cNvPicPr>
            <a:picLocks noChangeAspect="1"/>
          </p:cNvPicPr>
          <p:nvPr/>
        </p:nvPicPr>
        <p:blipFill>
          <a:blip r:embed="rId8" cstate="print"/>
          <a:stretch>
            <a:fillRect/>
          </a:stretch>
        </p:blipFill>
        <p:spPr>
          <a:xfrm>
            <a:off x="5215294" y="1480457"/>
            <a:ext cx="4214325" cy="2950028"/>
          </a:xfrm>
          <a:prstGeom prst="rect">
            <a:avLst/>
          </a:prstGeom>
        </p:spPr>
      </p:pic>
      <p:sp>
        <p:nvSpPr>
          <p:cNvPr id="1028" name="Rectangle 4"/>
          <p:cNvSpPr>
            <a:spLocks noChangeArrowheads="1"/>
          </p:cNvSpPr>
          <p:nvPr/>
        </p:nvSpPr>
        <p:spPr bwMode="auto">
          <a:xfrm rot="10800000" flipV="1">
            <a:off x="5152571" y="4147330"/>
            <a:ext cx="428171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Well I survived Ladies Night - it turned out to be President</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s Night in reality although they seem to be very old fashioned having allowed women in only 3 years ago with Rose Bruce - who sends her very best wishes. There were a few Portlanders there too thankfully: Sarah and Brian, Jo Way and Carolyn.</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So best wishes from President Roger Fry and the Weymouth Club. </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They gave me a bunch of flowers at the end!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Table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Table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from back left: Kevin Brookes Vive President Weymouth and Portland Lions, Graham Morrison Vice President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Melcombe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Regis Rotary Club, President Roger Fry Weymouth, Stewart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Cursley</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District Governor, Joe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Swindell</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President Elect Weymouth</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Seated: Anne Brookes, Carol Morrison, EH, Maureen Fry, June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Cursley</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and Jane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Bincombe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Weymouth Town Council Town Clerk ( as the Mayor has not yet been appointed).</a:t>
            </a: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smtClean="0">
                <a:solidFill>
                  <a:srgbClr val="000000"/>
                </a:solidFill>
                <a:latin typeface="Helvetica"/>
                <a:cs typeface="Times New Roman" pitchFamily="18" charset="0"/>
              </a:rPr>
              <a:t>ELIZABETH</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5141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5" name="irc_mi" descr="http://www.harrowrotary.org.uk/images/rotary-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3276" y="201077"/>
            <a:ext cx="409575" cy="412750"/>
          </a:xfrm>
          <a:prstGeom prst="ellipse">
            <a:avLst/>
          </a:prstGeom>
          <a:noFill/>
          <a:ln>
            <a:noFill/>
          </a:ln>
        </p:spPr>
      </p:pic>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78213" y="900529"/>
            <a:ext cx="4852314" cy="2345352"/>
          </a:xfrm>
          <a:prstGeom prst="rect">
            <a:avLst/>
          </a:prstGeom>
        </p:spPr>
        <p:txBody>
          <a:bodyPr wrap="square" numCol="2" spcCol="90000">
            <a:noAutofit/>
          </a:bodyPr>
          <a:lstStyle/>
          <a:p>
            <a:pPr defTabSz="144000">
              <a:lnSpc>
                <a:spcPts val="1200"/>
              </a:lnSpc>
            </a:pPr>
            <a:r>
              <a:rPr lang="en-GB" sz="1200" b="1" dirty="0">
                <a:solidFill>
                  <a:srgbClr val="0070C0"/>
                </a:solidFill>
                <a:latin typeface="Calibri" panose="020F0502020204030204" pitchFamily="34" charset="0"/>
              </a:rPr>
              <a:t>	</a:t>
            </a:r>
            <a:endParaRPr lang="en-GB" sz="1200" b="1" dirty="0">
              <a:solidFill>
                <a:srgbClr val="FF0000"/>
              </a:solidFill>
              <a:latin typeface="Calibri" panose="020F0502020204030204" pitchFamily="34" charset="0"/>
            </a:endParaRPr>
          </a:p>
        </p:txBody>
      </p:sp>
      <p:sp>
        <p:nvSpPr>
          <p:cNvPr id="21" name="TextBox 20"/>
          <p:cNvSpPr txBox="1"/>
          <p:nvPr/>
        </p:nvSpPr>
        <p:spPr>
          <a:xfrm>
            <a:off x="4021849" y="534214"/>
            <a:ext cx="1144961" cy="491481"/>
          </a:xfrm>
          <a:prstGeom prst="rect">
            <a:avLst/>
          </a:prstGeom>
          <a:noFill/>
        </p:spPr>
        <p:txBody>
          <a:bodyPr wrap="square" rtlCol="0">
            <a:spAutoFit/>
          </a:bodyPr>
          <a:lstStyle/>
          <a:p>
            <a:pPr algn="ctr">
              <a:lnSpc>
                <a:spcPts val="3000"/>
              </a:lnSpc>
            </a:pPr>
            <a:r>
              <a:rPr lang="en-GB" sz="3600" dirty="0" smtClean="0">
                <a:solidFill>
                  <a:srgbClr val="0070C0"/>
                </a:solidFill>
                <a:latin typeface="Cooper Black" panose="0208090404030B020404" pitchFamily="18" charset="0"/>
              </a:rPr>
              <a:t> </a:t>
            </a:r>
            <a:endParaRPr lang="en-GB" sz="3600" dirty="0">
              <a:solidFill>
                <a:srgbClr val="0070C0"/>
              </a:solidFill>
              <a:latin typeface="Cooper Black" panose="0208090404030B020404" pitchFamily="18" charset="0"/>
            </a:endParaRPr>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smtClean="0">
                <a:solidFill>
                  <a:schemeClr val="bg1"/>
                </a:solidFill>
              </a:rPr>
              <a:t>Elizabeth giving the good news after the Treasure Hunt</a:t>
            </a:r>
            <a:endParaRPr lang="en-GB" dirty="0">
              <a:solidFill>
                <a:schemeClr val="bg1"/>
              </a:solidFill>
            </a:endParaRPr>
          </a:p>
        </p:txBody>
      </p:sp>
      <p:sp>
        <p:nvSpPr>
          <p:cNvPr id="35" name="Rectangle 34"/>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pic>
        <p:nvPicPr>
          <p:cNvPr id="32" name="irc_mi" descr="http://www.harrowrotary.org.uk/images/rotary-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92851" y="210602"/>
            <a:ext cx="409575" cy="412750"/>
          </a:xfrm>
          <a:prstGeom prst="ellipse">
            <a:avLst/>
          </a:prstGeom>
          <a:noFill/>
          <a:ln>
            <a:noFill/>
          </a:ln>
        </p:spPr>
      </p:pic>
      <p:sp>
        <p:nvSpPr>
          <p:cNvPr id="10241" name="Rectangle 1"/>
          <p:cNvSpPr>
            <a:spLocks noChangeArrowheads="1"/>
          </p:cNvSpPr>
          <p:nvPr/>
        </p:nvSpPr>
        <p:spPr bwMode="auto">
          <a:xfrm>
            <a:off x="203199" y="494719"/>
            <a:ext cx="4630057" cy="6170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Gill Sans MT"/>
                <a:ea typeface="Gill Sans MT"/>
                <a:cs typeface="Times New Roman" pitchFamily="18" charset="0"/>
              </a:rPr>
              <a:t>Rotarian Andrew keeps Queen Elizabeth’s Keys safe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If there were a set of keys that could open every door in Portland, what a formidable responsibility that would be! This idea is essentially what the “Ceremony of the Keys” is about, a symbolic annual event where the Mayor of Portland, for the Town Council hands over the Island’s keys to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as they have guarded the rights and privileges of the Island and Royal Manor since “time out of mind”.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Portland Rotary Club is invited to this annual event, and this year Charlie Flack, Mayor of Portland (recently “freed”, as it was pointed out, from mainland ties) handed over the keys to Rotarian Andrew, Foreman of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The ceremony, held at Easton Methodist Church was heralded by the Town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Cryer</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and a bugle solo. A messenger bringing the keys approaches the doors, the entrance is immediately slammed shut by the Guard at Arms, but once it is established the keys are “Queen Elizabeth’s Key’s”, the Guard at Arms escorts the Messenger to the Town Mayor, who accepts them and then hands them to the Foreman of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Andrew had four large keys presented to him on a beautifully embroidered cushion, flagged by the staff holding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Chief Constable.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Chatting to members of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afterwards, I discovered the ceremony was previously held at Portland Castle when the Navy were on the Island.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and Portland Museum are looking forward to the four Portland Heritage Days, when the unique Queen Victoria’s Reeve Staff will be on display in the Museum, on a special loan from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Members of the Court </a:t>
            </a:r>
            <a:r>
              <a:rPr kumimoji="0" lang="en-GB" sz="1200" b="0" i="0" u="none" strike="noStrike" cap="none" normalizeH="0" baseline="0" dirty="0" err="1" smtClean="0">
                <a:ln>
                  <a:noFill/>
                </a:ln>
                <a:solidFill>
                  <a:schemeClr val="tx1"/>
                </a:solidFill>
                <a:effectLst/>
                <a:latin typeface="Gill Sans MT"/>
                <a:ea typeface="Gill Sans MT"/>
                <a:cs typeface="Times New Roman" pitchFamily="18" charset="0"/>
              </a:rPr>
              <a:t>Leet</a:t>
            </a: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 will be at the Museum with the Reeve display.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2019 Portland Heritage Days at Portland Museum – Free Museum Entry days!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11</a:t>
            </a:r>
            <a:r>
              <a:rPr kumimoji="0" lang="en-GB" sz="1200" b="1" i="0" u="none" strike="noStrike" cap="none" normalizeH="0" baseline="30000" dirty="0" smtClean="0">
                <a:ln>
                  <a:noFill/>
                </a:ln>
                <a:solidFill>
                  <a:schemeClr val="tx1"/>
                </a:solidFill>
                <a:effectLst/>
                <a:latin typeface="Gill Sans MT"/>
                <a:ea typeface="Gill Sans MT"/>
                <a:cs typeface="Times New Roman" pitchFamily="18" charset="0"/>
              </a:rPr>
              <a:t>th</a:t>
            </a: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 May, 8</a:t>
            </a:r>
            <a:r>
              <a:rPr kumimoji="0" lang="en-GB" sz="1200" b="1" i="0" u="none" strike="noStrike" cap="none" normalizeH="0" baseline="30000" dirty="0" smtClean="0">
                <a:ln>
                  <a:noFill/>
                </a:ln>
                <a:solidFill>
                  <a:schemeClr val="tx1"/>
                </a:solidFill>
                <a:effectLst/>
                <a:latin typeface="Gill Sans MT"/>
                <a:ea typeface="Gill Sans MT"/>
                <a:cs typeface="Times New Roman" pitchFamily="18" charset="0"/>
              </a:rPr>
              <a:t>th</a:t>
            </a: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 June, 6</a:t>
            </a:r>
            <a:r>
              <a:rPr kumimoji="0" lang="en-GB" sz="1200" b="1" i="0" u="none" strike="noStrike" cap="none" normalizeH="0" baseline="30000" dirty="0" smtClean="0">
                <a:ln>
                  <a:noFill/>
                </a:ln>
                <a:solidFill>
                  <a:schemeClr val="tx1"/>
                </a:solidFill>
                <a:effectLst/>
                <a:latin typeface="Gill Sans MT"/>
                <a:ea typeface="Gill Sans MT"/>
                <a:cs typeface="Times New Roman" pitchFamily="18" charset="0"/>
              </a:rPr>
              <a:t>th</a:t>
            </a: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 July and 10</a:t>
            </a:r>
            <a:r>
              <a:rPr kumimoji="0" lang="en-GB" sz="1200" b="1" i="0" u="none" strike="noStrike" cap="none" normalizeH="0" baseline="30000" dirty="0" smtClean="0">
                <a:ln>
                  <a:noFill/>
                </a:ln>
                <a:solidFill>
                  <a:schemeClr val="tx1"/>
                </a:solidFill>
                <a:effectLst/>
                <a:latin typeface="Gill Sans MT"/>
                <a:ea typeface="Gill Sans MT"/>
                <a:cs typeface="Times New Roman" pitchFamily="18" charset="0"/>
              </a:rPr>
              <a:t>th</a:t>
            </a: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 August 2019 between 10.30 am and 4.00 pm</a:t>
            </a:r>
          </a:p>
        </p:txBody>
      </p:sp>
      <p:sp>
        <p:nvSpPr>
          <p:cNvPr id="10242" name="Rectangle 2"/>
          <p:cNvSpPr>
            <a:spLocks noChangeArrowheads="1"/>
          </p:cNvSpPr>
          <p:nvPr/>
        </p:nvSpPr>
        <p:spPr bwMode="auto">
          <a:xfrm>
            <a:off x="5123543" y="221697"/>
            <a:ext cx="44413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Helvetica"/>
                <a:ea typeface="Times New Roman" pitchFamily="18" charset="0"/>
                <a:cs typeface="Times New Roman" pitchFamily="18" charset="0"/>
              </a:rPr>
              <a:t>25 YEARS OF HOSPICECARE FOR DORSET</a:t>
            </a: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Hospicecare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is the largest independent charity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i</a:t>
            </a:r>
            <a:endPar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n Dorset, and we are all familiar with their work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provides end of life care for people living in our county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who need specialist support. Their compassionate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approach supports patients and their families, medically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and in other ways, in the community,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Trimar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Hospice,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or </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and at home.</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On Saturday 26th January a thanksgiving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service at Milton Abbey church marked the Silver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Anniversary of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Hospicecare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so I went along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representing Portland Rotary Club. The Abbey church was packed out with service organisations and benefactors. </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The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Community Choir sang </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You Raise me up</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and during the service 25 candles were lighted in commemoration. </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The Bishop of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Sherborne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The Right Reverend Karen Gorham reflected on the founder of the modern hospice movement, Dame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Cisely</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Saunders and what makes a good death. Dame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Cisely</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was born in</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1918, trained as a nurse, a medical social worker and finally as a physician, she pioneered palliative care through her research of pain killers. Originally the three charities,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CancerCare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Dorset (formerly West Dorset Macmillan Service), Joseph Weld Hospice and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Trimar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Hospice merged between 2003-2004 to form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Hospicecare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Trust. The NHS contributes 25% towards the costs of running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Hospicecare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leaving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to fund the rest to provide their free of charge services for the people of Dorset. Most conspicuously fundraising is through the chain of twenty-six charity shops,</a:t>
            </a:r>
            <a:r>
              <a:rPr kumimoji="0" lang="en-GB"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but funds also come from legacies and local fundraising activities with the Friends of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Hospicecare</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In the future </a:t>
            </a:r>
            <a:r>
              <a:rPr kumimoji="0" lang="en-GB" sz="1000" b="0" i="0" u="none" strike="noStrike" cap="none" normalizeH="0" baseline="0" dirty="0" err="1" smtClean="0">
                <a:ln>
                  <a:noFill/>
                </a:ln>
                <a:solidFill>
                  <a:srgbClr val="000000"/>
                </a:solidFill>
                <a:effectLst/>
                <a:latin typeface="Helvetica"/>
                <a:ea typeface="Times New Roman" pitchFamily="18" charset="0"/>
                <a:cs typeface="Times New Roman" pitchFamily="18" charset="0"/>
              </a:rPr>
              <a:t>Weldmar</a:t>
            </a: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aims to provide more home visiting community nurses and extend day services at their centres.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Elizabeth</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3" name="Picture 3" descr="C:\Users\bigmac\AppData\Local\Microsoft\Windows\INetCache\IE\3IVINW4X\depositphotos49007361-stock-photo-nurse-hugging-woman-compressor[1].jpg"/>
          <p:cNvPicPr>
            <a:picLocks noChangeAspect="1" noChangeArrowheads="1"/>
          </p:cNvPicPr>
          <p:nvPr/>
        </p:nvPicPr>
        <p:blipFill>
          <a:blip r:embed="rId6" cstate="print"/>
          <a:srcRect/>
          <a:stretch>
            <a:fillRect/>
          </a:stretch>
        </p:blipFill>
        <p:spPr bwMode="auto">
          <a:xfrm>
            <a:off x="8548914" y="200692"/>
            <a:ext cx="1114991" cy="1671651"/>
          </a:xfrm>
          <a:prstGeom prst="rect">
            <a:avLst/>
          </a:prstGeom>
          <a:noFill/>
        </p:spPr>
      </p:pic>
      <p:sp>
        <p:nvSpPr>
          <p:cNvPr id="10244" name="Rectangle 4"/>
          <p:cNvSpPr>
            <a:spLocks noChangeArrowheads="1"/>
          </p:cNvSpPr>
          <p:nvPr/>
        </p:nvSpPr>
        <p:spPr bwMode="auto">
          <a:xfrm>
            <a:off x="5050972" y="4874281"/>
            <a:ext cx="4354285"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Here is photo of Elizabeth Jo Celia Ruth Chris.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Jane from </a:t>
            </a:r>
            <a:r>
              <a:rPr kumimoji="0" lang="en-GB" sz="1000" b="0" i="0" u="none" strike="noStrike" cap="none" normalizeH="0" baseline="0" dirty="0" err="1" smtClean="0">
                <a:ln>
                  <a:noFill/>
                </a:ln>
                <a:solidFill>
                  <a:srgbClr val="0070C0"/>
                </a:solidFill>
                <a:effectLst/>
                <a:latin typeface="Helvetica"/>
                <a:ea typeface="Times New Roman" pitchFamily="18" charset="0"/>
                <a:cs typeface="Times New Roman" pitchFamily="18" charset="0"/>
              </a:rPr>
              <a:t>Poundbury</a:t>
            </a: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 Rotary joined us for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 the first half of the walk but had to return home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after </a:t>
            </a:r>
            <a:r>
              <a:rPr kumimoji="0" lang="en-GB" sz="1000" b="0" i="0" u="none" strike="noStrike" cap="none" normalizeH="0" baseline="0" err="1" smtClean="0">
                <a:ln>
                  <a:noFill/>
                </a:ln>
                <a:solidFill>
                  <a:srgbClr val="0070C0"/>
                </a:solidFill>
                <a:effectLst/>
                <a:latin typeface="Helvetica"/>
                <a:ea typeface="Times New Roman" pitchFamily="18" charset="0"/>
                <a:cs typeface="Times New Roman" pitchFamily="18" charset="0"/>
              </a:rPr>
              <a:t>lunch</a:t>
            </a:r>
            <a:r>
              <a:rPr kumimoji="0" lang="en-GB" sz="1000" b="0" i="0" u="none" strike="noStrike" cap="none" normalizeH="0" baseline="0" smtClean="0">
                <a:ln>
                  <a:noFill/>
                </a:ln>
                <a:solidFill>
                  <a:srgbClr val="0070C0"/>
                </a:solidFill>
                <a:effectLst/>
                <a:latin typeface="Helvetica"/>
                <a:ea typeface="Times New Roman" pitchFamily="18" charset="0"/>
                <a:cs typeface="Times New Roman" pitchFamily="18" charset="0"/>
              </a:rPr>
              <a:t>. We </a:t>
            </a: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walked from Winterbourne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rgbClr val="0070C0"/>
                </a:solidFill>
                <a:effectLst/>
                <a:latin typeface="Helvetica"/>
                <a:ea typeface="Times New Roman" pitchFamily="18" charset="0"/>
                <a:cs typeface="Times New Roman" pitchFamily="18" charset="0"/>
              </a:rPr>
              <a:t>Abbas</a:t>
            </a: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 cross country to Frampton seeing  many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snowdrops, and several deer. The weather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prediction was to be gale force winds and rain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but clearing by ten. And it did! Sunny cloudy for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the rest of the day. After a pleasant lunch at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Saxon Arms it was a short return to the cars,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70C0"/>
                </a:solidFill>
                <a:effectLst/>
                <a:latin typeface="Helvetica"/>
                <a:ea typeface="Times New Roman" pitchFamily="18" charset="0"/>
                <a:cs typeface="Times New Roman" pitchFamily="18" charset="0"/>
              </a:rPr>
              <a:t>clocking up nearly 10 miles</a:t>
            </a:r>
            <a:r>
              <a:rPr lang="en-GB" sz="1000" dirty="0" smtClean="0">
                <a:solidFill>
                  <a:srgbClr val="0070C0"/>
                </a:solidFill>
                <a:latin typeface="Helvetica"/>
                <a:ea typeface="Times New Roman" pitchFamily="18" charset="0"/>
                <a:cs typeface="Times New Roman" pitchFamily="18" charset="0"/>
              </a:rPr>
              <a:t>. Mark</a:t>
            </a:r>
            <a:endParaRPr kumimoji="0" lang="en-GB" sz="18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23" name="Picture 22" descr="Stratton Walk.JPG"/>
          <p:cNvPicPr>
            <a:picLocks noChangeAspect="1"/>
          </p:cNvPicPr>
          <p:nvPr/>
        </p:nvPicPr>
        <p:blipFill>
          <a:blip r:embed="rId7" cstate="print"/>
          <a:stretch>
            <a:fillRect/>
          </a:stretch>
        </p:blipFill>
        <p:spPr>
          <a:xfrm>
            <a:off x="7881256" y="5099048"/>
            <a:ext cx="1803400" cy="1352550"/>
          </a:xfrm>
          <a:prstGeom prst="rect">
            <a:avLst/>
          </a:prstGeom>
        </p:spPr>
      </p:pic>
    </p:spTree>
    <p:extLst>
      <p:ext uri="{BB962C8B-B14F-4D97-AF65-F5344CB8AC3E}">
        <p14:creationId xmlns:p14="http://schemas.microsoft.com/office/powerpoint/2010/main" xmlns=""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0"/>
            <a:ext cx="4812807"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irc_mi" descr="http://www.harrowrotary.org.uk/images/rotary-logo.jpg">
            <a:extLst>
              <a:ext uri="{FF2B5EF4-FFF2-40B4-BE49-F238E27FC236}">
                <a16:creationId xmlns="" xmlns:a16="http://schemas.microsoft.com/office/drawing/2014/main" id="{CB9E225A-0FC3-49D6-9AA4-257A2FA1D91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0476" y="191552"/>
            <a:ext cx="409575" cy="412750"/>
          </a:xfrm>
          <a:prstGeom prst="ellipse">
            <a:avLst/>
          </a:prstGeom>
          <a:noFill/>
          <a:ln>
            <a:noFill/>
          </a:ln>
        </p:spPr>
      </p:pic>
      <p:sp>
        <p:nvSpPr>
          <p:cNvPr id="23" name="Rectangle 22"/>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smtClean="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sp>
        <p:nvSpPr>
          <p:cNvPr id="10" name="Rectangle 9"/>
          <p:cNvSpPr/>
          <p:nvPr/>
        </p:nvSpPr>
        <p:spPr>
          <a:xfrm>
            <a:off x="5057774" y="2657474"/>
            <a:ext cx="4581525" cy="369332"/>
          </a:xfrm>
          <a:prstGeom prst="rect">
            <a:avLst/>
          </a:prstGeom>
        </p:spPr>
        <p:txBody>
          <a:bodyPr wrap="square">
            <a:spAutoFit/>
          </a:bodyPr>
          <a:lstStyle/>
          <a:p>
            <a:r>
              <a:rPr lang="en-GB" dirty="0" smtClean="0"/>
              <a:t> </a:t>
            </a:r>
            <a:endParaRPr lang="en-GB" dirty="0"/>
          </a:p>
        </p:txBody>
      </p:sp>
      <p:sp>
        <p:nvSpPr>
          <p:cNvPr id="17" name="Rectangle 16"/>
          <p:cNvSpPr/>
          <p:nvPr/>
        </p:nvSpPr>
        <p:spPr>
          <a:xfrm rot="10800000" flipV="1">
            <a:off x="5105400" y="6133070"/>
            <a:ext cx="4552950" cy="461665"/>
          </a:xfrm>
          <a:prstGeom prst="rect">
            <a:avLst/>
          </a:prstGeom>
        </p:spPr>
        <p:txBody>
          <a:bodyPr wrap="square">
            <a:spAutoFit/>
          </a:bodyPr>
          <a:lstStyle/>
          <a:p>
            <a:r>
              <a:rPr lang="en-GB" sz="1200" dirty="0" smtClean="0"/>
              <a:t/>
            </a:r>
            <a:br>
              <a:rPr lang="en-GB" sz="1200" dirty="0" smtClean="0"/>
            </a:br>
            <a:endParaRPr lang="en-GB" sz="1200" dirty="0"/>
          </a:p>
        </p:txBody>
      </p:sp>
      <p:sp>
        <p:nvSpPr>
          <p:cNvPr id="14" name="TextBox 13"/>
          <p:cNvSpPr txBox="1"/>
          <p:nvPr/>
        </p:nvSpPr>
        <p:spPr>
          <a:xfrm>
            <a:off x="196948" y="5758824"/>
            <a:ext cx="4515729" cy="923330"/>
          </a:xfrm>
          <a:prstGeom prst="rect">
            <a:avLst/>
          </a:prstGeom>
          <a:noFill/>
          <a:ln>
            <a:solidFill>
              <a:schemeClr val="tx1"/>
            </a:solidFill>
          </a:ln>
        </p:spPr>
        <p:txBody>
          <a:bodyPr wrap="square" rtlCol="0">
            <a:spAutoFit/>
          </a:bodyPr>
          <a:lstStyle/>
          <a:p>
            <a:pPr algn="ctr"/>
            <a:r>
              <a:rPr lang="en-GB" dirty="0" smtClean="0"/>
              <a:t>EDITOR’S NOTE</a:t>
            </a:r>
          </a:p>
          <a:p>
            <a:pPr algn="ctr"/>
            <a:r>
              <a:rPr lang="en-GB" sz="1400" dirty="0" smtClean="0">
                <a:hlinkClick r:id="rId3"/>
              </a:rPr>
              <a:t>ianmcpheat@aol.com</a:t>
            </a:r>
            <a:r>
              <a:rPr lang="en-GB" sz="1400" dirty="0" smtClean="0"/>
              <a:t>.</a:t>
            </a:r>
            <a:r>
              <a:rPr lang="en-GB" dirty="0" smtClean="0"/>
              <a:t> Pictures need to be in jpg format if possible.</a:t>
            </a:r>
            <a:endParaRPr lang="en-GB" dirty="0"/>
          </a:p>
        </p:txBody>
      </p:sp>
      <p:pic>
        <p:nvPicPr>
          <p:cNvPr id="9" name="Picture 8" descr="IMG_9977.JPG"/>
          <p:cNvPicPr>
            <a:picLocks noChangeAspect="1"/>
          </p:cNvPicPr>
          <p:nvPr/>
        </p:nvPicPr>
        <p:blipFill>
          <a:blip r:embed="rId4" cstate="print">
            <a:lum bright="10000" contrast="-20000"/>
          </a:blip>
          <a:stretch>
            <a:fillRect/>
          </a:stretch>
        </p:blipFill>
        <p:spPr>
          <a:xfrm rot="5400000">
            <a:off x="7316643" y="2344890"/>
            <a:ext cx="2665630" cy="1999223"/>
          </a:xfrm>
          <a:prstGeom prst="rect">
            <a:avLst/>
          </a:prstGeom>
        </p:spPr>
      </p:pic>
      <p:sp>
        <p:nvSpPr>
          <p:cNvPr id="11" name="TextBox 10"/>
          <p:cNvSpPr txBox="1"/>
          <p:nvPr/>
        </p:nvSpPr>
        <p:spPr>
          <a:xfrm>
            <a:off x="5669279" y="4192173"/>
            <a:ext cx="1969477" cy="307777"/>
          </a:xfrm>
          <a:prstGeom prst="rect">
            <a:avLst/>
          </a:prstGeom>
          <a:noFill/>
        </p:spPr>
        <p:txBody>
          <a:bodyPr wrap="square" rtlCol="0">
            <a:spAutoFit/>
          </a:bodyPr>
          <a:lstStyle/>
          <a:p>
            <a:r>
              <a:rPr lang="en-GB" sz="1400" dirty="0" smtClean="0"/>
              <a:t>Look what Janet found!!</a:t>
            </a:r>
            <a:endParaRPr lang="en-GB" sz="1400" dirty="0"/>
          </a:p>
        </p:txBody>
      </p:sp>
      <p:pic>
        <p:nvPicPr>
          <p:cNvPr id="12" name="Picture 11" descr="IMG_9689.JPG"/>
          <p:cNvPicPr>
            <a:picLocks noChangeAspect="1"/>
          </p:cNvPicPr>
          <p:nvPr/>
        </p:nvPicPr>
        <p:blipFill>
          <a:blip r:embed="rId5" cstate="print">
            <a:lum bright="20000" contrast="-20000"/>
          </a:blip>
          <a:stretch>
            <a:fillRect/>
          </a:stretch>
        </p:blipFill>
        <p:spPr>
          <a:xfrm rot="5400000">
            <a:off x="4605770" y="985945"/>
            <a:ext cx="3385886" cy="2539415"/>
          </a:xfrm>
          <a:prstGeom prst="rect">
            <a:avLst/>
          </a:prstGeom>
        </p:spPr>
      </p:pic>
      <p:sp>
        <p:nvSpPr>
          <p:cNvPr id="13" name="TextBox 12"/>
          <p:cNvSpPr txBox="1"/>
          <p:nvPr/>
        </p:nvSpPr>
        <p:spPr>
          <a:xfrm>
            <a:off x="7666892" y="647114"/>
            <a:ext cx="1814732" cy="1015663"/>
          </a:xfrm>
          <a:prstGeom prst="rect">
            <a:avLst/>
          </a:prstGeom>
          <a:noFill/>
        </p:spPr>
        <p:txBody>
          <a:bodyPr wrap="square" rtlCol="0">
            <a:spAutoFit/>
          </a:bodyPr>
          <a:lstStyle/>
          <a:p>
            <a:r>
              <a:rPr lang="en-GB" sz="2000" dirty="0" smtClean="0"/>
              <a:t>Guess who won the friendship cup?</a:t>
            </a:r>
            <a:endParaRPr lang="en-GB" sz="2000" dirty="0"/>
          </a:p>
        </p:txBody>
      </p:sp>
      <p:sp>
        <p:nvSpPr>
          <p:cNvPr id="8194" name="Rectangle 2"/>
          <p:cNvSpPr>
            <a:spLocks noChangeArrowheads="1"/>
          </p:cNvSpPr>
          <p:nvPr/>
        </p:nvSpPr>
        <p:spPr bwMode="auto">
          <a:xfrm>
            <a:off x="5167085" y="4530788"/>
            <a:ext cx="4390571" cy="21236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Helvetica"/>
                <a:ea typeface="Times New Roman" pitchFamily="18" charset="0"/>
                <a:cs typeface="Arial" pitchFamily="34" charset="0"/>
              </a:rPr>
              <a:t>History of the Rotary Bell: 🔔</a:t>
            </a:r>
            <a:endPar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Arial" pitchFamily="34" charset="0"/>
              </a:rPr>
              <a:t>In 1922, U.S. Rotarians organised an attendance contest; the challenge was that the losing clubs would join in giving the winning club a prize. </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Arial" pitchFamily="34" charset="0"/>
              </a:rPr>
              <a:t>The Rotary Club of New York City was declared the winner and to them was awarded as a prize a bell from a popular patrol boat, which was placed on wood that came from HMS "Victory", Admiral Nelson's vessel at the battle of Trafalgar. </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Helvetica"/>
                <a:ea typeface="Times New Roman" pitchFamily="18" charset="0"/>
                <a:cs typeface="Arial" pitchFamily="34" charset="0"/>
              </a:rPr>
              <a:t>Since then, the bell used in Rotary meetings started to represent, as on the ships, order, discipline and the time to guide us through the weekly hour and a half meetings. The bell informs us with its sound the beginning of the Rotary meeting, other club rituals and of course the closure of the regular club meeting.</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Janet </a:t>
            </a:r>
            <a:r>
              <a:rPr kumimoji="0" lang="en-GB"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Kench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nvGraphicFramePr>
        <p:xfrm>
          <a:off x="267286" y="-253219"/>
          <a:ext cx="4360985" cy="6274191"/>
        </p:xfrm>
        <a:graphic>
          <a:graphicData uri="http://schemas.openxmlformats.org/drawingml/2006/table">
            <a:tbl>
              <a:tblPr/>
              <a:tblGrid>
                <a:gridCol w="4360985"/>
              </a:tblGrid>
              <a:tr h="6274191">
                <a:tc>
                  <a:txBody>
                    <a:bodyPr/>
                    <a:lstStyle/>
                    <a:p>
                      <a:pPr>
                        <a:lnSpc>
                          <a:spcPct val="115000"/>
                        </a:lnSpc>
                        <a:spcAft>
                          <a:spcPts val="0"/>
                        </a:spcAft>
                      </a:pPr>
                      <a:r>
                        <a:rPr lang="en-GB" sz="900" dirty="0">
                          <a:solidFill>
                            <a:srgbClr val="000000"/>
                          </a:solidFill>
                          <a:latin typeface="Times New Roman"/>
                          <a:ea typeface="Times New Roman"/>
                          <a:cs typeface="Times New Roman"/>
                        </a:rPr>
                        <a:t> </a:t>
                      </a:r>
                      <a:endParaRPr lang="en-GB" sz="900" dirty="0">
                        <a:latin typeface="Calibri"/>
                        <a:ea typeface="Calibri"/>
                        <a:cs typeface="Times New Roman"/>
                      </a:endParaRPr>
                    </a:p>
                    <a:p>
                      <a:pPr marL="76200">
                        <a:lnSpc>
                          <a:spcPct val="115000"/>
                        </a:lnSpc>
                        <a:spcAft>
                          <a:spcPts val="0"/>
                        </a:spcAft>
                      </a:pPr>
                      <a:r>
                        <a:rPr lang="en-GB" sz="900" dirty="0">
                          <a:solidFill>
                            <a:srgbClr val="26282A"/>
                          </a:solidFill>
                          <a:latin typeface="Times New Roman"/>
                          <a:ea typeface="Times New Roman"/>
                          <a:cs typeface="Times New Roman"/>
                        </a:rPr>
                        <a:t/>
                      </a:r>
                      <a:br>
                        <a:rPr lang="en-GB" sz="900" dirty="0">
                          <a:solidFill>
                            <a:srgbClr val="26282A"/>
                          </a:solidFill>
                          <a:latin typeface="Times New Roman"/>
                          <a:ea typeface="Times New Roman"/>
                          <a:cs typeface="Times New Roman"/>
                        </a:rPr>
                      </a:br>
                      <a:r>
                        <a:rPr lang="en-GB" sz="900" b="1" dirty="0">
                          <a:solidFill>
                            <a:srgbClr val="26282A"/>
                          </a:solidFill>
                          <a:latin typeface="Arial"/>
                          <a:ea typeface="Times New Roman"/>
                          <a:cs typeface="Times New Roman"/>
                        </a:rPr>
                        <a:t>1.</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My first job was working in an Orange Juice factory</a:t>
                      </a:r>
                      <a:r>
                        <a:rPr lang="en-GB" sz="900" b="1" dirty="0">
                          <a:solidFill>
                            <a:srgbClr val="26282A"/>
                          </a:solidFill>
                          <a:latin typeface="Arial"/>
                          <a:ea typeface="Times New Roman"/>
                          <a:cs typeface="Times New Roman"/>
                        </a:rPr>
                        <a:t>,</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I got canned</a:t>
                      </a:r>
                      <a:r>
                        <a:rPr lang="en-GB" sz="900" dirty="0">
                          <a:solidFill>
                            <a:srgbClr val="26282A"/>
                          </a:solidFill>
                          <a:latin typeface="Times New Roman"/>
                          <a:ea typeface="Times New Roman"/>
                          <a:cs typeface="Times New Roman"/>
                        </a:rPr>
                        <a:t> </a:t>
                      </a:r>
                      <a:r>
                        <a:rPr lang="en-GB" sz="900" b="1" dirty="0">
                          <a:solidFill>
                            <a:srgbClr val="26282A"/>
                          </a:solidFill>
                          <a:latin typeface="Arial"/>
                          <a:ea typeface="Times New Roman"/>
                          <a:cs typeface="Times New Roman"/>
                        </a:rPr>
                        <a:t>.</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Couldn't concentrate</a:t>
                      </a:r>
                      <a:r>
                        <a:rPr lang="en-GB" sz="900" dirty="0">
                          <a:solidFill>
                            <a:srgbClr val="26282A"/>
                          </a:solidFill>
                          <a:latin typeface="Times New Roman"/>
                          <a:ea typeface="Times New Roman"/>
                          <a:cs typeface="Times New Roman"/>
                        </a:rPr>
                        <a:t> </a:t>
                      </a:r>
                      <a:r>
                        <a:rPr lang="en-GB" sz="900" b="1" dirty="0">
                          <a:solidFill>
                            <a:srgbClr val="26282A"/>
                          </a:solidFill>
                          <a:latin typeface="Arial"/>
                          <a:ea typeface="Times New Roman"/>
                          <a:cs typeface="Times New Roman"/>
                        </a:rPr>
                        <a:t>.</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2.</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Then I worked in the woods as a Lumberjack,</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just</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couldn't hack it</a:t>
                      </a:r>
                      <a:r>
                        <a:rPr lang="en-GB" sz="900" b="1" dirty="0">
                          <a:solidFill>
                            <a:srgbClr val="26282A"/>
                          </a:solidFill>
                          <a:latin typeface="Arial"/>
                          <a:ea typeface="Times New Roman"/>
                          <a:cs typeface="Times New Roman"/>
                        </a:rPr>
                        <a:t>,</a:t>
                      </a:r>
                      <a:r>
                        <a:rPr lang="en-GB" sz="900" b="1"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so they gave me the</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axe</a:t>
                      </a:r>
                      <a:r>
                        <a:rPr lang="en-GB" sz="900" dirty="0">
                          <a:solidFill>
                            <a:srgbClr val="26282A"/>
                          </a:solidFill>
                          <a:latin typeface="Times New Roman"/>
                          <a:ea typeface="Times New Roman"/>
                          <a:cs typeface="Times New Roman"/>
                        </a:rPr>
                        <a:t> </a:t>
                      </a:r>
                      <a:r>
                        <a:rPr lang="en-GB" sz="900" b="1" dirty="0">
                          <a:solidFill>
                            <a:srgbClr val="26282A"/>
                          </a:solidFill>
                          <a:latin typeface="Arial"/>
                          <a:ea typeface="Times New Roman"/>
                          <a:cs typeface="Times New Roman"/>
                        </a:rPr>
                        <a:t>.</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3.</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After that, I tried being a Tailor,</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wasn't suited for it</a:t>
                      </a:r>
                      <a:r>
                        <a:rPr lang="en-GB" sz="900" dirty="0">
                          <a:solidFill>
                            <a:srgbClr val="26282A"/>
                          </a:solidFill>
                          <a:latin typeface="Times New Roman"/>
                          <a:ea typeface="Times New Roman"/>
                          <a:cs typeface="Times New Roman"/>
                        </a:rPr>
                        <a:t>,</a:t>
                      </a:r>
                      <a:r>
                        <a:rPr lang="en-GB" sz="800" b="1" dirty="0">
                          <a:solidFill>
                            <a:srgbClr val="26282A"/>
                          </a:solidFill>
                          <a:latin typeface="Arial"/>
                          <a:ea typeface="Times New Roman"/>
                          <a:cs typeface="Times New Roman"/>
                        </a:rPr>
                        <a:t> </a:t>
                      </a:r>
                      <a:r>
                        <a:rPr lang="en-GB" sz="1000" b="1" dirty="0">
                          <a:solidFill>
                            <a:srgbClr val="26282A"/>
                          </a:solidFill>
                          <a:latin typeface="Arial"/>
                          <a:ea typeface="Times New Roman"/>
                          <a:cs typeface="Times New Roman"/>
                        </a:rPr>
                        <a:t>mainly because it was a sew-sew job.</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4.</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Next, I tried working in a Muffler Factory,</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that</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was too exhausting.</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5.</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Then, tried being a Chef - figured it would add a little</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spice to my life, but just didn't have the thyme.</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6.</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Next, I attempted being a Deli Worker, but any way</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I sliced it.... I couldn't cut the mustard.</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7.</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My best job was a Musician,</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eventually found</a:t>
                      </a:r>
                      <a:r>
                        <a:rPr lang="en-GB" sz="900" b="1" dirty="0">
                          <a:solidFill>
                            <a:srgbClr val="26282A"/>
                          </a:solidFill>
                          <a:latin typeface="Arial"/>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I wasn't noteworthy.</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900" b="1" dirty="0">
                          <a:solidFill>
                            <a:srgbClr val="26282A"/>
                          </a:solidFill>
                          <a:latin typeface="Arial"/>
                          <a:ea typeface="Times New Roman"/>
                          <a:cs typeface="Times New Roman"/>
                        </a:rPr>
                        <a:t>8.</a:t>
                      </a:r>
                      <a:r>
                        <a:rPr lang="en-GB" sz="900" b="1" dirty="0">
                          <a:solidFill>
                            <a:srgbClr val="26282A"/>
                          </a:solidFill>
                          <a:latin typeface="Times New Roman"/>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I studied a long time to become a Doctor,</a:t>
                      </a:r>
                      <a:r>
                        <a:rPr lang="en-GB" sz="900" b="1" dirty="0">
                          <a:solidFill>
                            <a:srgbClr val="26282A"/>
                          </a:solidFill>
                          <a:latin typeface="Arial"/>
                          <a:ea typeface="Times New Roman"/>
                          <a:cs typeface="Times New Roman"/>
                        </a:rPr>
                        <a:t>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didn't have any patience.</a:t>
                      </a:r>
                      <a:endParaRPr lang="en-GB" sz="900" dirty="0">
                        <a:latin typeface="Calibri"/>
                        <a:ea typeface="Calibri"/>
                        <a:cs typeface="Times New Roman"/>
                      </a:endParaRPr>
                    </a:p>
                    <a:p>
                      <a:pPr marL="76200">
                        <a:lnSpc>
                          <a:spcPct val="115000"/>
                        </a:lnSpc>
                        <a:spcAft>
                          <a:spcPts val="0"/>
                        </a:spcAft>
                      </a:pPr>
                      <a:r>
                        <a:rPr lang="en-GB" sz="900" b="1" dirty="0">
                          <a:solidFill>
                            <a:srgbClr val="26282A"/>
                          </a:solidFill>
                          <a:latin typeface="Times New Roman"/>
                          <a:ea typeface="Times New Roman"/>
                          <a:cs typeface="Times New Roman"/>
                        </a:rPr>
                        <a:t>9. 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Next, was a job in a Shoe Factory.  Tried hard but just didn't fit In.</a:t>
                      </a:r>
                      <a:r>
                        <a:rPr lang="en-GB" sz="900" dirty="0">
                          <a:solidFill>
                            <a:srgbClr val="26282A"/>
                          </a:solidFill>
                          <a:latin typeface="Times New Roman"/>
                          <a:ea typeface="Times New Roman"/>
                          <a:cs typeface="Times New Roman"/>
                        </a:rPr>
                        <a:t> </a:t>
                      </a:r>
                      <a:endParaRPr lang="en-GB" sz="900" dirty="0">
                        <a:latin typeface="Calibri"/>
                        <a:ea typeface="Calibri"/>
                        <a:cs typeface="Times New Roman"/>
                      </a:endParaRPr>
                    </a:p>
                    <a:p>
                      <a:pPr marL="76200">
                        <a:lnSpc>
                          <a:spcPct val="115000"/>
                        </a:lnSpc>
                        <a:spcAft>
                          <a:spcPts val="0"/>
                        </a:spcAft>
                      </a:pPr>
                      <a:r>
                        <a:rPr lang="en-GB" sz="900" b="1" dirty="0">
                          <a:solidFill>
                            <a:srgbClr val="26282A"/>
                          </a:solidFill>
                          <a:latin typeface="Times New Roman"/>
                          <a:ea typeface="Times New Roman"/>
                          <a:cs typeface="Times New Roman"/>
                        </a:rPr>
                        <a:t>10. 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I became a Professional Fisherman, but discovered I couldn't live on my net income.</a:t>
                      </a:r>
                      <a:endParaRPr lang="en-GB" sz="900" dirty="0">
                        <a:latin typeface="Calibri"/>
                        <a:ea typeface="Calibri"/>
                        <a:cs typeface="Times New Roman"/>
                      </a:endParaRPr>
                    </a:p>
                    <a:p>
                      <a:pPr marL="76200">
                        <a:lnSpc>
                          <a:spcPct val="115000"/>
                        </a:lnSpc>
                        <a:spcAft>
                          <a:spcPts val="0"/>
                        </a:spcAft>
                      </a:pPr>
                      <a:r>
                        <a:rPr lang="en-GB" sz="900" b="1" dirty="0">
                          <a:solidFill>
                            <a:srgbClr val="26282A"/>
                          </a:solidFill>
                          <a:latin typeface="Times New Roman"/>
                          <a:ea typeface="Times New Roman"/>
                          <a:cs typeface="Times New Roman"/>
                        </a:rPr>
                        <a:t>11. 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Managed to get a good job working for a Pool Maintenance Company,</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but the work was just too draining.</a:t>
                      </a:r>
                      <a:r>
                        <a:rPr lang="en-GB" sz="900" dirty="0">
                          <a:solidFill>
                            <a:srgbClr val="26282A"/>
                          </a:solidFill>
                          <a:latin typeface="Times New Roman"/>
                          <a:ea typeface="Times New Roman"/>
                          <a:cs typeface="Times New Roman"/>
                        </a:rPr>
                        <a:t> </a:t>
                      </a:r>
                      <a:r>
                        <a:rPr lang="en-GB" sz="1000" dirty="0">
                          <a:solidFill>
                            <a:srgbClr val="26282A"/>
                          </a:solidFill>
                          <a:latin typeface="Times New Roman"/>
                          <a:ea typeface="Times New Roman"/>
                          <a:cs typeface="Times New Roman"/>
                        </a:rPr>
                        <a:t> </a:t>
                      </a:r>
                      <a:endParaRPr lang="en-GB" sz="900" dirty="0">
                        <a:latin typeface="Calibri"/>
                        <a:ea typeface="Calibri"/>
                        <a:cs typeface="Times New Roman"/>
                      </a:endParaRPr>
                    </a:p>
                    <a:p>
                      <a:pPr marL="76200">
                        <a:lnSpc>
                          <a:spcPct val="115000"/>
                        </a:lnSpc>
                        <a:spcAft>
                          <a:spcPts val="0"/>
                        </a:spcAft>
                      </a:pPr>
                      <a:r>
                        <a:rPr lang="en-GB" sz="900" dirty="0">
                          <a:solidFill>
                            <a:srgbClr val="000000"/>
                          </a:solidFill>
                          <a:latin typeface="Times New Roman"/>
                          <a:ea typeface="Times New Roman"/>
                          <a:cs typeface="Times New Roman"/>
                        </a:rPr>
                        <a:t> </a:t>
                      </a:r>
                      <a:r>
                        <a:rPr lang="en-GB" sz="1050" b="1" dirty="0">
                          <a:solidFill>
                            <a:srgbClr val="000000"/>
                          </a:solidFill>
                          <a:latin typeface="Times New Roman"/>
                          <a:ea typeface="Times New Roman"/>
                          <a:cs typeface="Times New Roman"/>
                        </a:rPr>
                        <a:t>12. So then I got a job in a Workout Centre, but they said I</a:t>
                      </a:r>
                      <a:r>
                        <a:rPr lang="en-GB" sz="1050" b="1" dirty="0">
                          <a:solidFill>
                            <a:srgbClr val="26282A"/>
                          </a:solidFill>
                          <a:latin typeface="Times New Roman"/>
                          <a:ea typeface="Times New Roman"/>
                          <a:cs typeface="Times New Roman"/>
                        </a:rPr>
                        <a:t> wasn't fit for the job.</a:t>
                      </a:r>
                      <a:endParaRPr lang="en-GB" sz="900" dirty="0">
                        <a:latin typeface="Calibri"/>
                        <a:ea typeface="Calibri"/>
                        <a:cs typeface="Times New Roman"/>
                      </a:endParaRPr>
                    </a:p>
                    <a:p>
                      <a:pPr marL="76200">
                        <a:lnSpc>
                          <a:spcPct val="115000"/>
                        </a:lnSpc>
                        <a:spcAft>
                          <a:spcPts val="0"/>
                        </a:spcAft>
                      </a:pPr>
                      <a:r>
                        <a:rPr lang="en-GB" sz="900" b="1" dirty="0">
                          <a:solidFill>
                            <a:srgbClr val="26282A"/>
                          </a:solidFill>
                          <a:latin typeface="Times New Roman"/>
                          <a:ea typeface="Times New Roman"/>
                          <a:cs typeface="Times New Roman"/>
                        </a:rPr>
                        <a:t>13. 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After many years of trying to find steady work</a:t>
                      </a:r>
                      <a:r>
                        <a:rPr lang="en-GB" sz="900" dirty="0">
                          <a:solidFill>
                            <a:srgbClr val="26282A"/>
                          </a:solidFill>
                          <a:latin typeface="Times New Roman"/>
                          <a:ea typeface="Times New Roman"/>
                          <a:cs typeface="Times New Roman"/>
                        </a:rPr>
                        <a:t> </a:t>
                      </a:r>
                      <a:r>
                        <a:rPr lang="en-GB" sz="900" b="1" dirty="0">
                          <a:solidFill>
                            <a:srgbClr val="26282A"/>
                          </a:solidFill>
                          <a:latin typeface="Arial"/>
                          <a:ea typeface="Times New Roman"/>
                          <a:cs typeface="Times New Roman"/>
                        </a:rPr>
                        <a:t>, I finally got</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a job as a Historian - until I realized there was no future in it</a:t>
                      </a:r>
                      <a:r>
                        <a:rPr lang="en-GB" sz="1000" b="1" dirty="0" smtClean="0">
                          <a:solidFill>
                            <a:srgbClr val="26282A"/>
                          </a:solidFill>
                          <a:latin typeface="Arial"/>
                          <a:ea typeface="Times New Roman"/>
                          <a:cs typeface="Times New Roman"/>
                        </a:rPr>
                        <a:t>.</a:t>
                      </a:r>
                      <a:r>
                        <a:rPr lang="en-GB" sz="900" b="1" dirty="0">
                          <a:solidFill>
                            <a:srgbClr val="26282A"/>
                          </a:solidFill>
                          <a:latin typeface="Times New Roman"/>
                          <a:ea typeface="Times New Roman"/>
                          <a:cs typeface="Times New Roman"/>
                        </a:rPr>
                        <a:t/>
                      </a:r>
                      <a:br>
                        <a:rPr lang="en-GB" sz="900" b="1" dirty="0">
                          <a:solidFill>
                            <a:srgbClr val="26282A"/>
                          </a:solidFill>
                          <a:latin typeface="Times New Roman"/>
                          <a:ea typeface="Times New Roman"/>
                          <a:cs typeface="Times New Roman"/>
                        </a:rPr>
                      </a:br>
                      <a:r>
                        <a:rPr lang="en-GB" sz="900" b="1" dirty="0">
                          <a:solidFill>
                            <a:srgbClr val="26282A"/>
                          </a:solidFill>
                          <a:latin typeface="Times New Roman"/>
                          <a:ea typeface="Times New Roman"/>
                          <a:cs typeface="Times New Roman"/>
                        </a:rPr>
                        <a:t>14 </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My last job was working in Starbucks,</a:t>
                      </a:r>
                      <a:r>
                        <a:rPr lang="en-GB" sz="900" dirty="0">
                          <a:solidFill>
                            <a:srgbClr val="26282A"/>
                          </a:solidFill>
                          <a:latin typeface="Times New Roman"/>
                          <a:ea typeface="Times New Roman"/>
                          <a:cs typeface="Times New Roman"/>
                        </a:rPr>
                        <a:t> </a:t>
                      </a:r>
                      <a:r>
                        <a:rPr lang="en-GB" sz="900" b="1" dirty="0">
                          <a:solidFill>
                            <a:srgbClr val="0000FF"/>
                          </a:solidFill>
                          <a:latin typeface="Arial"/>
                          <a:ea typeface="Times New Roman"/>
                          <a:cs typeface="Times New Roman"/>
                        </a:rPr>
                        <a:t> </a:t>
                      </a:r>
                      <a:r>
                        <a:rPr lang="en-GB" sz="1000" b="1" dirty="0">
                          <a:solidFill>
                            <a:srgbClr val="26282A"/>
                          </a:solidFill>
                          <a:latin typeface="Arial"/>
                          <a:ea typeface="Times New Roman"/>
                          <a:cs typeface="Times New Roman"/>
                        </a:rPr>
                        <a:t>but had to quit because</a:t>
                      </a:r>
                      <a:r>
                        <a:rPr lang="en-GB" sz="900" dirty="0">
                          <a:solidFill>
                            <a:srgbClr val="26282A"/>
                          </a:solidFill>
                          <a:latin typeface="Times New Roman"/>
                          <a:ea typeface="Times New Roman"/>
                          <a:cs typeface="Times New Roman"/>
                        </a:rPr>
                        <a:t> </a:t>
                      </a:r>
                      <a:r>
                        <a:rPr lang="en-GB" sz="1000" b="1" dirty="0">
                          <a:solidFill>
                            <a:srgbClr val="26282A"/>
                          </a:solidFill>
                          <a:latin typeface="Arial"/>
                          <a:ea typeface="Times New Roman"/>
                          <a:cs typeface="Times New Roman"/>
                        </a:rPr>
                        <a:t>it was the same old grind.</a:t>
                      </a:r>
                      <a:r>
                        <a:rPr lang="en-GB" sz="900" dirty="0">
                          <a:solidFill>
                            <a:srgbClr val="26282A"/>
                          </a:solidFill>
                          <a:latin typeface="Times New Roman"/>
                          <a:ea typeface="Times New Roman"/>
                          <a:cs typeface="Times New Roman"/>
                        </a:rPr>
                        <a:t> </a:t>
                      </a:r>
                      <a:r>
                        <a:rPr lang="en-GB" sz="900" b="1" dirty="0">
                          <a:solidFill>
                            <a:srgbClr val="0000FF"/>
                          </a:solidFill>
                          <a:latin typeface="Arial"/>
                          <a:ea typeface="Times New Roman"/>
                          <a:cs typeface="Times New Roman"/>
                        </a:rPr>
                        <a:t> </a:t>
                      </a:r>
                      <a:r>
                        <a:rPr lang="en-GB" sz="900" dirty="0">
                          <a:solidFill>
                            <a:srgbClr val="26282A"/>
                          </a:solidFill>
                          <a:latin typeface="Times New Roman"/>
                          <a:ea typeface="Times New Roman"/>
                          <a:cs typeface="Times New Roman"/>
                        </a:rPr>
                        <a:t> </a:t>
                      </a:r>
                      <a:endParaRPr lang="en-GB" sz="900" dirty="0">
                        <a:latin typeface="Calibri"/>
                        <a:ea typeface="Calibri"/>
                        <a:cs typeface="Times New Roman"/>
                      </a:endParaRPr>
                    </a:p>
                    <a:p>
                      <a:pPr marL="76200">
                        <a:lnSpc>
                          <a:spcPct val="115000"/>
                        </a:lnSpc>
                        <a:spcAft>
                          <a:spcPts val="0"/>
                        </a:spcAft>
                      </a:pPr>
                      <a:r>
                        <a:rPr lang="en-GB" sz="1000" b="1" dirty="0">
                          <a:solidFill>
                            <a:srgbClr val="FF0000"/>
                          </a:solidFill>
                          <a:latin typeface="Arial" pitchFamily="34" charset="0"/>
                          <a:ea typeface="Times New Roman"/>
                          <a:cs typeface="Arial" pitchFamily="34" charset="0"/>
                        </a:rPr>
                        <a:t>15</a:t>
                      </a:r>
                      <a:r>
                        <a:rPr lang="en-GB" sz="1000" dirty="0">
                          <a:solidFill>
                            <a:srgbClr val="26282A"/>
                          </a:solidFill>
                          <a:latin typeface="Arial" pitchFamily="34" charset="0"/>
                          <a:ea typeface="Times New Roman"/>
                          <a:cs typeface="Arial" pitchFamily="34" charset="0"/>
                        </a:rPr>
                        <a:t> </a:t>
                      </a:r>
                      <a:r>
                        <a:rPr lang="en-GB" sz="1000" b="1" dirty="0">
                          <a:solidFill>
                            <a:srgbClr val="FF0000"/>
                          </a:solidFill>
                          <a:latin typeface="Arial" pitchFamily="34" charset="0"/>
                          <a:ea typeface="Times New Roman"/>
                          <a:cs typeface="Arial" pitchFamily="34" charset="0"/>
                        </a:rPr>
                        <a:t>. </a:t>
                      </a:r>
                      <a:r>
                        <a:rPr lang="en-GB" sz="1000" dirty="0">
                          <a:solidFill>
                            <a:srgbClr val="26282A"/>
                          </a:solidFill>
                          <a:latin typeface="Arial" pitchFamily="34" charset="0"/>
                          <a:ea typeface="Times New Roman"/>
                          <a:cs typeface="Arial" pitchFamily="34" charset="0"/>
                        </a:rPr>
                        <a:t> </a:t>
                      </a:r>
                      <a:r>
                        <a:rPr lang="en-GB" sz="1000" b="1" dirty="0">
                          <a:solidFill>
                            <a:srgbClr val="FF0000"/>
                          </a:solidFill>
                          <a:latin typeface="Arial" pitchFamily="34" charset="0"/>
                          <a:ea typeface="Times New Roman"/>
                          <a:cs typeface="Arial" pitchFamily="34" charset="0"/>
                        </a:rPr>
                        <a:t>SO, I </a:t>
                      </a:r>
                      <a:r>
                        <a:rPr lang="en-GB" sz="1000" b="1" dirty="0" smtClean="0">
                          <a:solidFill>
                            <a:srgbClr val="FF0000"/>
                          </a:solidFill>
                          <a:latin typeface="Arial" pitchFamily="34" charset="0"/>
                          <a:ea typeface="Times New Roman"/>
                          <a:cs typeface="Arial" pitchFamily="34" charset="0"/>
                        </a:rPr>
                        <a:t>TRIED </a:t>
                      </a:r>
                      <a:r>
                        <a:rPr lang="en-GB" sz="1000" b="1" dirty="0" smtClean="0">
                          <a:solidFill>
                            <a:srgbClr val="800000"/>
                          </a:solidFill>
                          <a:latin typeface="Arial" pitchFamily="34" charset="0"/>
                          <a:ea typeface="Times New Roman"/>
                          <a:cs typeface="Arial" pitchFamily="34" charset="0"/>
                        </a:rPr>
                        <a:t>RETIREMENT </a:t>
                      </a:r>
                      <a:r>
                        <a:rPr lang="en-GB" sz="1000" b="1" dirty="0" smtClean="0">
                          <a:solidFill>
                            <a:srgbClr val="FF0000"/>
                          </a:solidFill>
                          <a:latin typeface="Arial" pitchFamily="34" charset="0"/>
                          <a:ea typeface="Times New Roman"/>
                          <a:cs typeface="Arial" pitchFamily="34" charset="0"/>
                        </a:rPr>
                        <a:t>AND </a:t>
                      </a:r>
                      <a:r>
                        <a:rPr lang="en-GB" sz="1000" b="1" dirty="0">
                          <a:solidFill>
                            <a:srgbClr val="FF0000"/>
                          </a:solidFill>
                          <a:latin typeface="Arial" pitchFamily="34" charset="0"/>
                          <a:ea typeface="Times New Roman"/>
                          <a:cs typeface="Arial" pitchFamily="34" charset="0"/>
                        </a:rPr>
                        <a:t>I FOUND I'M PERFECT FOR THE JOB!</a:t>
                      </a:r>
                      <a:endParaRPr lang="en-GB" sz="1000" dirty="0">
                        <a:latin typeface="Arial" pitchFamily="34" charset="0"/>
                        <a:ea typeface="Calibri"/>
                        <a:cs typeface="Arial" pitchFamily="34" charset="0"/>
                      </a:endParaRPr>
                    </a:p>
                  </a:txBody>
                  <a:tcPr marL="5863" marR="5863" marT="5863" marB="5863" anchor="ctr">
                    <a:lnL>
                      <a:noFill/>
                    </a:lnL>
                    <a:lnR>
                      <a:noFill/>
                    </a:lnR>
                    <a:lnT>
                      <a:noFill/>
                    </a:lnT>
                    <a:lnB>
                      <a:noFill/>
                    </a:lnB>
                  </a:tcPr>
                </a:tc>
              </a:tr>
            </a:tbl>
          </a:graphicData>
        </a:graphic>
      </p:graphicFrame>
      <p:sp>
        <p:nvSpPr>
          <p:cNvPr id="8195" name="Rectangle 3"/>
          <p:cNvSpPr>
            <a:spLocks noChangeArrowheads="1"/>
          </p:cNvSpPr>
          <p:nvPr/>
        </p:nvSpPr>
        <p:spPr bwMode="auto">
          <a:xfrm>
            <a:off x="0" y="117342"/>
            <a:ext cx="49377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80"/>
                </a:solidFill>
                <a:effectLst/>
                <a:latin typeface="Calibri" pitchFamily="34" charset="0"/>
                <a:ea typeface="Times New Roman" pitchFamily="18" charset="0"/>
                <a:cs typeface="Times New Roman" pitchFamily="18" charset="0"/>
              </a:rPr>
              <a:t>MY JOB SEARCH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66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irc_mi" descr="http://www.harrowrotary.org.uk/images/rotary-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47232" y="176239"/>
            <a:ext cx="424434" cy="427724"/>
          </a:xfrm>
          <a:prstGeom prst="ellipse">
            <a:avLst/>
          </a:prstGeom>
          <a:noFill/>
          <a:ln>
            <a:noFill/>
          </a:ln>
        </p:spPr>
      </p:pic>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69" name="Rectangle 1"/>
          <p:cNvSpPr>
            <a:spLocks noChangeArrowheads="1"/>
          </p:cNvSpPr>
          <p:nvPr/>
        </p:nvSpPr>
        <p:spPr bwMode="auto">
          <a:xfrm>
            <a:off x="306585" y="221323"/>
            <a:ext cx="4532701" cy="64326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GETTING TO KNOW – Jo Way</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Jo and I met for a very pleasant cuppa at Vintage 7 cafe.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After much messing about getting the dictation machine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to work I asked her a series of questions, here are her replies: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Where were you born, have you any siblings, and what is</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your earliest memory?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was born on Portland and I have one sister, Pauline. My earliest memory is driving a little car through the pub where we lived. The pub was called “The Crown Inn” at the bottom of High Street, which was pulled down to alter the road as it was a dangerous bend.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What are your hobbies and what do you like to do?</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like talking, keeping fit &amp; healthy, badminton, sailing (I have a sailing boat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Owaissa</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moored in Weymouth Marina. I also like Nordic Walking, great for the upper arms and body.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Favourite book?</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like a good novel that’s easy. Lynda Le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Plante</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 like. I like a simple plot not too complicated. Also Jodi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Picoult</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a good novelist on awkward topics that need to be addressed, such as ADHT, racism etc.</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Favourite movie?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don’t go very often to the cinema as I don’t like to go on my own. I like ‘get your own back’ movies like “Man on Fire” and “Taken”. I definitely don’t like unnecessary violence. On TV I like “Shetland” and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Baptiste</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Favourite music and musicals?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like soul, blues, rock &amp; roll, 60’s and Queen.  At Christmas our family liked “Chitty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Chitty</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Bang Bang” I also belong to a group who go to watch a musical in Southampton. I recently saw “Miss Saigon”. I like anything really just nice to be involved.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What sports do you enjoy?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Talking, a lot!! I used to play hockey for Weymouth. Of course badminton, keep fit and sailing.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Why Rotary?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Many years ago I was employed by Rotarian Vic Wells to help in his garage and after many years he asked me if I would like to join Rotary. At that time I was busy doing other things. Years later my son got through to RYLA and I was very impressed with that. I have always had an interest and now that I am own my own I decided the time had come to join.</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1929806_11271408257_8898_n.jpg"/>
          <p:cNvPicPr>
            <a:picLocks noChangeAspect="1"/>
          </p:cNvPicPr>
          <p:nvPr/>
        </p:nvPicPr>
        <p:blipFill>
          <a:blip r:embed="rId4" cstate="print"/>
          <a:stretch>
            <a:fillRect/>
          </a:stretch>
        </p:blipFill>
        <p:spPr>
          <a:xfrm>
            <a:off x="3866207" y="182878"/>
            <a:ext cx="966910" cy="1294229"/>
          </a:xfrm>
          <a:prstGeom prst="rect">
            <a:avLst/>
          </a:prstGeom>
        </p:spPr>
      </p:pic>
      <p:sp>
        <p:nvSpPr>
          <p:cNvPr id="7170" name="Rectangle 2"/>
          <p:cNvSpPr>
            <a:spLocks noChangeArrowheads="1"/>
          </p:cNvSpPr>
          <p:nvPr/>
        </p:nvSpPr>
        <p:spPr bwMode="auto">
          <a:xfrm>
            <a:off x="5111709" y="422147"/>
            <a:ext cx="4369917"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Gill Sans MT"/>
                <a:ea typeface="Gill Sans MT"/>
                <a:cs typeface="Times New Roman" pitchFamily="18" charset="0"/>
              </a:rPr>
              <a:t>WHITE STONE’S CAFÉ: OPENING NEW STUDIO AND ECO- ACCOMMODATION</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President Garry was invited to the official opening of the new buildings at the back of White Stones Café – but it was all happening on Portland that morning: Garry had to attend the opening of the Jail House Café, so I was lucky enough to go instead and shared in the breakfast pastries and Buck’s Fizz. The Portland Mayor Charlie Flack opened the studio and made a short speech about the new facilities built by David Nicholls, the owner and artist funded by a Dorset Council Leader Grant.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The Studio has been designed to offer a light and airy space – it is a highly sustainable eco building, for artists and tutors to work in.  They are offering workshops in mosaics, stone carving, wax painting, painting, meditative therapies and silver jewellery.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The three eco-accommodation hubs built along-side the studio nestle together in a peaceful and secluded area at the back of the White Stone’s Café; each unit is finished to a very high standard as a retreat, living space for visiting artists or as holiday accommodation.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a:ea typeface="Gill Sans MT"/>
                <a:cs typeface="Times New Roman" pitchFamily="18" charset="0"/>
              </a:rPr>
              <a:t>I recommend you all visit and explore the new buildings and the opportunities they offer.  Elizabeth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2" name="Rectangle 4"/>
          <p:cNvSpPr>
            <a:spLocks noChangeArrowheads="1"/>
          </p:cNvSpPr>
          <p:nvPr/>
        </p:nvSpPr>
        <p:spPr bwMode="auto">
          <a:xfrm>
            <a:off x="5050301" y="4683588"/>
            <a:ext cx="2869808" cy="19774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Attending a wedding for the first time, a little</a:t>
            </a:r>
            <a:r>
              <a:rPr kumimoji="0" lang="en-GB" sz="1050" b="0" i="1" u="none" strike="noStrike" cap="none" normalizeH="0" dirty="0" smtClean="0">
                <a:ln>
                  <a:noFill/>
                </a:ln>
                <a:solidFill>
                  <a:srgbClr val="800000"/>
                </a:solidFill>
                <a:effectLst/>
                <a:latin typeface="Arial" pitchFamily="34" charset="0"/>
                <a:ea typeface="Times New Roman" pitchFamily="18" charset="0"/>
                <a:cs typeface="Arial" pitchFamily="34" charset="0"/>
              </a:rPr>
              <a:t> </a:t>
            </a: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girl</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whispered to her mother, 'Why is the bride dressed in white?''</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The mother replied, 'Because white is the </a:t>
            </a:r>
            <a:r>
              <a:rPr kumimoji="0" lang="en-GB" sz="1050" b="0" i="1"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color</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of happiness, and today is the happiest day of her life.'</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The child thought about this for a moment then said,</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50" b="0" i="1"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'So why is the groom wearing black?'</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3" name="Picture 5" descr="C:\Users\bigmac\AppData\Local\Microsoft\Windows\INetCache\IE\3IVINW4X\bride-groom-wedding-cartoo-character-portraits-corr[1].jpg"/>
          <p:cNvPicPr>
            <a:picLocks noChangeAspect="1" noChangeArrowheads="1"/>
          </p:cNvPicPr>
          <p:nvPr/>
        </p:nvPicPr>
        <p:blipFill>
          <a:blip r:embed="rId5" cstate="print"/>
          <a:srcRect/>
          <a:stretch>
            <a:fillRect/>
          </a:stretch>
        </p:blipFill>
        <p:spPr bwMode="auto">
          <a:xfrm>
            <a:off x="7920059" y="4628271"/>
            <a:ext cx="1730937" cy="1990578"/>
          </a:xfrm>
          <a:prstGeom prst="rect">
            <a:avLst/>
          </a:prstGeom>
          <a:noFill/>
        </p:spPr>
      </p:pic>
    </p:spTree>
    <p:extLst>
      <p:ext uri="{BB962C8B-B14F-4D97-AF65-F5344CB8AC3E}">
        <p14:creationId xmlns:p14="http://schemas.microsoft.com/office/powerpoint/2010/main" xmlns="" val="120653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121" name="Rectangle 1"/>
          <p:cNvSpPr>
            <a:spLocks noChangeArrowheads="1"/>
          </p:cNvSpPr>
          <p:nvPr/>
        </p:nvSpPr>
        <p:spPr bwMode="auto">
          <a:xfrm>
            <a:off x="5140737" y="103293"/>
            <a:ext cx="4467498" cy="64479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JAILHOUSE CAFE HMP THE VERNE RE-OPENING.</a:t>
            </a:r>
            <a:endParaRPr kumimoji="0" lang="en-GB"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have today 4th March 2019, been invited to represent The Rotary Club of the Island and Royal Manor of Portland, to the Grand Re-opening of the Jailhouse Cafe at HMP The Verne.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Expia</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charity group that runs the Jailhouse Cafe at HMP Guys Marsh and now Portland has taken the opportunity to re-open.</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Jailhouse Cafe employs prisoners, who have been cleared and are safe to be released on temporary licence (ROTL) to work in the community, and serve in the cafe.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Governor of the HMPYOI PORTLAND Steve Hodgson, praised the work of </a:t>
            </a: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Expia</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the staff of the Jailhouse and more importantly the ROTL,s that will be working there.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Martyn</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Underhill the Dorset Police Crime Commissioner, a fellow Rotarian pictured below who has provided the project with various grants to support this worthwhile project, and was keen to point out that this is the kind of thing Rotary is good at as well, and has even offered a talk at our club.</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One of the Jailhouse cafe success story is Darren. Darren helped out as a ROTL the last time the jailhouse was open and gained various catering qualifications, then upon his release settled locally, heard the Jailhouse was re-opening applied for a job and has been successful in gaining full time employment with the project.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Once up and running the Jailhouse is hoping to sell </a:t>
            </a: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Birdboxes</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Bug Hotels and other garden ornaments all locally produced at HMPYOI Portland.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jailhouse also sells photographs and prints from local Photographers as well as the popular Mugs, bags and preserves with the Jailhouse logo.</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event was attended by other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PORTLAND clubs as well as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court </a:t>
            </a: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leet</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although there was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strong presence of senior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management mainly from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HMPYOI Portland.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very good and well represented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event.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1"/>
          <p:cNvPicPr>
            <a:picLocks noChangeAspect="1" noChangeArrowheads="1"/>
          </p:cNvPicPr>
          <p:nvPr/>
        </p:nvPicPr>
        <p:blipFill>
          <a:blip r:embed="rId3" cstate="print"/>
          <a:srcRect/>
          <a:stretch>
            <a:fillRect/>
          </a:stretch>
        </p:blipFill>
        <p:spPr bwMode="auto">
          <a:xfrm>
            <a:off x="7441810" y="4952436"/>
            <a:ext cx="2259916" cy="1708615"/>
          </a:xfrm>
          <a:prstGeom prst="rect">
            <a:avLst/>
          </a:prstGeom>
          <a:noFill/>
        </p:spPr>
      </p:pic>
      <p:sp>
        <p:nvSpPr>
          <p:cNvPr id="5123" name="Rectangle 3"/>
          <p:cNvSpPr>
            <a:spLocks noChangeArrowheads="1"/>
          </p:cNvSpPr>
          <p:nvPr/>
        </p:nvSpPr>
        <p:spPr bwMode="auto">
          <a:xfrm>
            <a:off x="203200" y="2234225"/>
            <a:ext cx="4748628"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ISLAND HERITAGE DAY</a:t>
            </a:r>
            <a:endParaRPr kumimoji="0" lang="en-GB"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is a rare chance to view a unique collection of Portland history over four days this summer. In association with the Court </a:t>
            </a:r>
            <a:r>
              <a:rPr kumimoji="0" lang="en-GB" sz="9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Leet</a:t>
            </a: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Silver Reeve Staff presented to Queen Victoria in 1849, the Chief Constable</a:t>
            </a:r>
            <a:r>
              <a:rPr kumimoji="0" lang="en-GB" sz="900" b="1"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Staff and a Court </a:t>
            </a:r>
            <a:r>
              <a:rPr kumimoji="0" lang="en-GB" sz="9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Leet</a:t>
            </a: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Ledger are on display at Portland Museum during free entry Island Heritage Days. On the 11th May members of the Court </a:t>
            </a:r>
            <a:r>
              <a:rPr kumimoji="0" lang="en-GB" sz="9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Leet</a:t>
            </a: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answered questions at the museum about their work. The next free entry Island Heritage Day is Saturday June 8th</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photograph shows </a:t>
            </a:r>
            <a:r>
              <a:rPr kumimoji="0" lang="en-GB" sz="9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GB"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Jill Proctor, Museum Volunteer with Elizabeth and Philip George from the Court </a:t>
            </a:r>
            <a:r>
              <a:rPr kumimoji="0" lang="en-GB" sz="9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Leet</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16aa6b63ad3abbe99e61.jpeg"/>
          <p:cNvPicPr>
            <a:picLocks noChangeAspect="1"/>
          </p:cNvPicPr>
          <p:nvPr/>
        </p:nvPicPr>
        <p:blipFill>
          <a:blip r:embed="rId4" cstate="print"/>
          <a:stretch>
            <a:fillRect/>
          </a:stretch>
        </p:blipFill>
        <p:spPr>
          <a:xfrm>
            <a:off x="1121898" y="176725"/>
            <a:ext cx="2873327" cy="2047245"/>
          </a:xfrm>
          <a:prstGeom prst="rect">
            <a:avLst/>
          </a:prstGeom>
        </p:spPr>
      </p:pic>
      <p:sp>
        <p:nvSpPr>
          <p:cNvPr id="5125" name="Rectangle 5"/>
          <p:cNvSpPr>
            <a:spLocks noChangeArrowheads="1"/>
          </p:cNvSpPr>
          <p:nvPr/>
        </p:nvSpPr>
        <p:spPr bwMode="auto">
          <a:xfrm>
            <a:off x="211016" y="4894109"/>
            <a:ext cx="4642338" cy="1754326"/>
          </a:xfrm>
          <a:prstGeom prst="rect">
            <a:avLst/>
          </a:prstGeom>
          <a:noFill/>
          <a:ln w="9525">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ADVANCE WARNING</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On 12th. October we will be holding our Table Top Sale to help the Easton Community Group.</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However this is the weekend of our annual District Conference and several of our regular helpers will be at Southampton that weekend.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So if there are other helpers available in October – you have several months to prepare yourselves for the challenge!! – your Club and community need you please.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Keith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11015" y="3615397"/>
            <a:ext cx="4684541" cy="1200329"/>
          </a:xfrm>
          <a:prstGeom prst="rect">
            <a:avLst/>
          </a:prstGeom>
          <a:ln>
            <a:solidFill>
              <a:schemeClr val="tx1"/>
            </a:solidFill>
          </a:ln>
        </p:spPr>
        <p:txBody>
          <a:bodyPr wrap="square">
            <a:spAutoFit/>
          </a:bodyPr>
          <a:lstStyle/>
          <a:p>
            <a:r>
              <a:rPr lang="en-US" sz="1200" b="1" dirty="0" smtClean="0"/>
              <a:t>The children had all been photographed, and the teacher was trying to persuade them each to buy a copy of the group picture.</a:t>
            </a:r>
            <a:br>
              <a:rPr lang="en-US" sz="1200" b="1" dirty="0" smtClean="0"/>
            </a:br>
            <a:r>
              <a:rPr lang="en-US" sz="1200" b="1" dirty="0" smtClean="0"/>
              <a:t>'Just think how nice it will be to look at it when you are all grown up and say, 'There's Jennifer, she's a lawyer,' or 'That's Michael, He's a doctor.' A small voice at the back of the room rang out, 'And there's the teacher, she's dead.’</a:t>
            </a:r>
            <a:endParaRPr lang="en-GB" sz="1200" dirty="0"/>
          </a:p>
        </p:txBody>
      </p:sp>
    </p:spTree>
    <p:extLst>
      <p:ext uri="{BB962C8B-B14F-4D97-AF65-F5344CB8AC3E}">
        <p14:creationId xmlns:p14="http://schemas.microsoft.com/office/powerpoint/2010/main" xmlns="" val="75315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smtClean="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
            </a:r>
            <a:br>
              <a:rPr kumimoji="0" lang="en-GB" sz="9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0026" y="871644"/>
            <a:ext cx="458152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233121" y="205702"/>
            <a:ext cx="4465489"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Insanity</a:t>
            </a:r>
            <a:endParaRPr kumimoji="0" lang="en-GB"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Club members will know that Judy and I have been dog lovers for 50 years and many of you will have met one or two of our hounds when visiting our home during that time.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Sadly Bonnie, one of our Scotties died last May – peacefully in her sleep, and her sister, </a:t>
            </a:r>
            <a:r>
              <a:rPr kumimoji="0" lang="en-GB"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Flissie</a:t>
            </a: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died, probably of a broken heart a few weeks later.  That was it.  We were now too old to look after yet more dogs.  We cannot be walking them in all weathers, cannot afford kennel fees, and need a little bit of freedom, without being tied.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BUT – when we came home there was no welcome, no grunts and snuffles, no banging against the kitchen door as we came through the front door.  It was lonely.  So, change of heart.  Let’s downsize and get a smaller dog.  Great.  The trouble is that any reputable breed costs a fortune nowadays – dog breeding is a big business and we did not really want to go through training a puppy again.  OK so what about a rescue dog?  There aren’t any.   Well, there are if you want a greyhound, a </a:t>
            </a:r>
            <a:r>
              <a:rPr kumimoji="0" lang="en-GB"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lurcher</a:t>
            </a: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or a mongrel crossed with another mongrel, but no nice small well-behaved dogs.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We tried all the local homes – no small dogs at all and eventually contacted Battersea Dogs’ Home – there are three, one in Brands Hatch, one in Old Windsor and, of course, one in Battersea.   So we filled in the application form and went up to Old Windsor.  There was a lovely </a:t>
            </a:r>
            <a:r>
              <a:rPr kumimoji="0" lang="en-GB"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Yorkie</a:t>
            </a: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but so in-bred that its joints were collapsing, a lovely small something or other with massive emotional problems and that was that.  They had a number of larger dogs, but not what we wanted.   While I was chatting to the staff about the dogs that we had in the past, Judy wandered. “She’s got lovely eyes” said Judy.  “Who has?” I asked. “That black dog we passed”.  “Where?”  “I’ll show you”    So we found this thing.  A massive 25Kg. 18 month old black lump of Old </a:t>
            </a:r>
            <a:r>
              <a:rPr kumimoji="0" lang="en-GB"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Tyme</a:t>
            </a: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Bulldog. A bit like a Boxer, but bigger and more lethal. “She’s enormous!!”   “Yes, but she is lovely”.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5064369" y="193507"/>
            <a:ext cx="4841631" cy="6394058"/>
          </a:xfrm>
          <a:prstGeom prst="rect">
            <a:avLst/>
          </a:prstGeom>
        </p:spPr>
        <p:txBody>
          <a:bodyPr wrap="square">
            <a:spAutoFit/>
          </a:bodyPr>
          <a:lstStyle/>
          <a:p>
            <a:r>
              <a:rPr lang="en-GB" sz="1050" dirty="0" smtClean="0">
                <a:latin typeface="Arial" pitchFamily="34" charset="0"/>
                <a:cs typeface="Arial" pitchFamily="34" charset="0"/>
              </a:rPr>
              <a:t>Anyway she was not ready for re-homing having had a few small operations a few days before so we escaped and went home.</a:t>
            </a:r>
          </a:p>
          <a:p>
            <a:r>
              <a:rPr lang="en-GB" sz="1050" dirty="0" smtClean="0">
                <a:latin typeface="Arial" pitchFamily="34" charset="0"/>
                <a:cs typeface="Arial" pitchFamily="34" charset="0"/>
              </a:rPr>
              <a:t>Next morning the phone rang.  “Battersea Dog’s Home here.  </a:t>
            </a:r>
            <a:r>
              <a:rPr lang="en-GB" sz="1050" dirty="0" err="1" smtClean="0">
                <a:latin typeface="Arial" pitchFamily="34" charset="0"/>
                <a:cs typeface="Arial" pitchFamily="34" charset="0"/>
              </a:rPr>
              <a:t>Lyla</a:t>
            </a:r>
            <a:r>
              <a:rPr lang="en-GB" sz="1050" dirty="0" smtClean="0">
                <a:latin typeface="Arial" pitchFamily="34" charset="0"/>
                <a:cs typeface="Arial" pitchFamily="34" charset="0"/>
              </a:rPr>
              <a:t> is all yours if you want her”.   “Who?”  “ </a:t>
            </a:r>
            <a:r>
              <a:rPr lang="en-GB" sz="1050" dirty="0" err="1" smtClean="0">
                <a:latin typeface="Arial" pitchFamily="34" charset="0"/>
                <a:cs typeface="Arial" pitchFamily="34" charset="0"/>
              </a:rPr>
              <a:t>Lyla</a:t>
            </a:r>
            <a:r>
              <a:rPr lang="en-GB" sz="1050" dirty="0" smtClean="0">
                <a:latin typeface="Arial" pitchFamily="34" charset="0"/>
                <a:cs typeface="Arial" pitchFamily="34" charset="0"/>
              </a:rPr>
              <a:t> – the Old </a:t>
            </a:r>
            <a:r>
              <a:rPr lang="en-GB" sz="1050" dirty="0" err="1" smtClean="0">
                <a:latin typeface="Arial" pitchFamily="34" charset="0"/>
                <a:cs typeface="Arial" pitchFamily="34" charset="0"/>
              </a:rPr>
              <a:t>Tyme</a:t>
            </a:r>
            <a:r>
              <a:rPr lang="en-GB" sz="1050" dirty="0" smtClean="0">
                <a:latin typeface="Arial" pitchFamily="34" charset="0"/>
                <a:cs typeface="Arial" pitchFamily="34" charset="0"/>
              </a:rPr>
              <a:t> Bulldog”.  “But she’s not ready”  “No, but you are a doctor and nurse and you are used to bulldogs.  You can cope”.  So back to Windsor.  “Take her for a walk”.   “OK”  “ But don’t let her get near other dogs!”   Have you ever tried to control a 25Kg maniac who is determined to play with every human and other animal or bird she sees?  “But she is lovely” insisted the deputy boss of our household.  So we got her.  She had been found a month before wandering round the streets of Windsor.  No collar.  No chip. No history.  No idea of any training.   No name (the home had called her </a:t>
            </a:r>
            <a:r>
              <a:rPr lang="en-GB" sz="1050" dirty="0" err="1" smtClean="0">
                <a:latin typeface="Arial" pitchFamily="34" charset="0"/>
                <a:cs typeface="Arial" pitchFamily="34" charset="0"/>
              </a:rPr>
              <a:t>Lyla</a:t>
            </a:r>
            <a:r>
              <a:rPr lang="en-GB" sz="1050" dirty="0" smtClean="0">
                <a:latin typeface="Arial" pitchFamily="34" charset="0"/>
                <a:cs typeface="Arial" pitchFamily="34" charset="0"/>
              </a:rPr>
              <a:t> – so we carried on with that).  Nothing known about her.  “It will be fun getting to know her” said my first wife.</a:t>
            </a:r>
          </a:p>
          <a:p>
            <a:r>
              <a:rPr lang="en-GB" sz="1050" dirty="0" smtClean="0">
                <a:latin typeface="Arial" pitchFamily="34" charset="0"/>
                <a:cs typeface="Arial" pitchFamily="34" charset="0"/>
              </a:rPr>
              <a:t>Apart from the species of animal life already mentioned, </a:t>
            </a:r>
            <a:r>
              <a:rPr lang="en-GB" sz="1050" dirty="0" err="1" smtClean="0">
                <a:latin typeface="Arial" pitchFamily="34" charset="0"/>
                <a:cs typeface="Arial" pitchFamily="34" charset="0"/>
              </a:rPr>
              <a:t>Lyla</a:t>
            </a:r>
            <a:r>
              <a:rPr lang="en-GB" sz="1050" dirty="0" smtClean="0">
                <a:latin typeface="Arial" pitchFamily="34" charset="0"/>
                <a:cs typeface="Arial" pitchFamily="34" charset="0"/>
              </a:rPr>
              <a:t> loves water.  When walking through the quarries, if she sees a puddle she’s gone.  Imagine an elephant, hitting a pool at close to Mach 2 and you get the picture.  “That’s OK” said my dear wife, “You can walk her and I’ll dry her when she gets home”.  She has now decided which chair is hers, the dog I mean, where her favourite spots are on the floor (and that seems to be anywhere), and she liked leaping onto table tops and working surfaces.  Not so much a leap as a glide – but devastating just the same.  So we now have to keep everything locked down.  She came to greet us today with her red ball – only we discovered it was a plum, not a ball.  The dish was empty.  Drop a piece of broccoli stalk and it’s hers – well she think so.  Luckily she does not like onions.</a:t>
            </a:r>
          </a:p>
          <a:p>
            <a:r>
              <a:rPr lang="en-GB" sz="1050" dirty="0" smtClean="0">
                <a:latin typeface="Arial" pitchFamily="34" charset="0"/>
                <a:cs typeface="Arial" pitchFamily="34" charset="0"/>
              </a:rPr>
              <a:t>Does she still chase dogs?   Not now because I hold her in a grip like a Scotsman on a £5 note.   I let her off the lead once and she had gone - off to see her friend that she had smelled 800 metres or more away  another large dog.  By the time I had walked after her (pacemaker not up to running) she and Buster were happily ensconced in a large puddle with no Plimsoll Line showing on either animal.  Judy did bath her when we got home but most of the mud had come off in our car by then. </a:t>
            </a:r>
          </a:p>
          <a:p>
            <a:r>
              <a:rPr lang="en-GB" sz="1050" dirty="0" smtClean="0">
                <a:latin typeface="Arial" pitchFamily="34" charset="0"/>
                <a:cs typeface="Arial" pitchFamily="34" charset="0"/>
              </a:rPr>
              <a:t>She has pulled Judy over and broken a tooth (Judy’s) and Judy has tripped over her in the dark hall – black does not show up at night.</a:t>
            </a:r>
          </a:p>
          <a:p>
            <a:r>
              <a:rPr lang="en-GB" sz="1050" dirty="0" smtClean="0">
                <a:latin typeface="Arial" pitchFamily="34" charset="0"/>
                <a:cs typeface="Arial" pitchFamily="34" charset="0"/>
              </a:rPr>
              <a:t>Regrets.  No, of course not.  |The loneliness has gone, and I am walking 1-2 miles with her every day which my doctor tells me is very good for me.  I have met lots and lots of other dog owners, most of whom reckon I am mad, and </a:t>
            </a:r>
            <a:r>
              <a:rPr lang="en-GB" sz="1050" dirty="0" err="1" smtClean="0">
                <a:latin typeface="Arial" pitchFamily="34" charset="0"/>
                <a:cs typeface="Arial" pitchFamily="34" charset="0"/>
              </a:rPr>
              <a:t>Lyla</a:t>
            </a:r>
            <a:r>
              <a:rPr lang="en-GB" sz="1050" dirty="0" smtClean="0">
                <a:latin typeface="Arial" pitchFamily="34" charset="0"/>
                <a:cs typeface="Arial" pitchFamily="34" charset="0"/>
              </a:rPr>
              <a:t> is blissfully ignorant of the chaos she is causing in what was</a:t>
            </a:r>
          </a:p>
          <a:p>
            <a:r>
              <a:rPr lang="en-GB" sz="1050" dirty="0" smtClean="0">
                <a:latin typeface="Arial" pitchFamily="34" charset="0"/>
                <a:cs typeface="Arial" pitchFamily="34" charset="0"/>
              </a:rPr>
              <a:t>once a fairly civilised household and a fairly stable marriage.</a:t>
            </a:r>
          </a:p>
          <a:p>
            <a:r>
              <a:rPr lang="en-GB" sz="1050" dirty="0" smtClean="0">
                <a:latin typeface="Arial" pitchFamily="34" charset="0"/>
                <a:cs typeface="Arial" pitchFamily="34" charset="0"/>
              </a:rPr>
              <a:t>Divorce now beckons.  How life has changed!!  Keith </a:t>
            </a:r>
            <a:endParaRPr lang="en-GB" sz="1050" dirty="0">
              <a:latin typeface="Arial" pitchFamily="34" charset="0"/>
              <a:cs typeface="Arial" pitchFamily="34" charset="0"/>
            </a:endParaRPr>
          </a:p>
        </p:txBody>
      </p:sp>
      <p:pic>
        <p:nvPicPr>
          <p:cNvPr id="10" name="Picture 9"/>
          <p:cNvPicPr>
            <a:picLocks noChangeAspect="1"/>
          </p:cNvPicPr>
          <p:nvPr/>
        </p:nvPicPr>
        <p:blipFill>
          <a:blip r:embed="rId3" cstate="print"/>
          <a:stretch>
            <a:fillRect/>
          </a:stretch>
        </p:blipFill>
        <p:spPr>
          <a:xfrm>
            <a:off x="9129933" y="6029923"/>
            <a:ext cx="534572" cy="613543"/>
          </a:xfrm>
          <a:prstGeom prst="rect">
            <a:avLst/>
          </a:prstGeom>
          <a:ln>
            <a:solidFill>
              <a:srgbClr val="FF0000"/>
            </a:solidFill>
          </a:ln>
        </p:spPr>
      </p:pic>
    </p:spTree>
    <p:extLst>
      <p:ext uri="{BB962C8B-B14F-4D97-AF65-F5344CB8AC3E}">
        <p14:creationId xmlns:p14="http://schemas.microsoft.com/office/powerpoint/2010/main" xmlns="" val="2581523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9907</TotalTime>
  <Words>3156</Words>
  <Application>Microsoft Office PowerPoint</Application>
  <PresentationFormat>A4 Paper (210x297 mm)</PresentationFormat>
  <Paragraphs>182</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bigmac</cp:lastModifiedBy>
  <cp:revision>1211</cp:revision>
  <cp:lastPrinted>2018-06-29T20:35:07Z</cp:lastPrinted>
  <dcterms:created xsi:type="dcterms:W3CDTF">2016-01-17T17:30:24Z</dcterms:created>
  <dcterms:modified xsi:type="dcterms:W3CDTF">2019-05-15T10:27:48Z</dcterms:modified>
</cp:coreProperties>
</file>