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74" r:id="rId3"/>
    <p:sldId id="273" r:id="rId4"/>
    <p:sldId id="265" r:id="rId5"/>
    <p:sldId id="271" r:id="rId6"/>
    <p:sldId id="277" r:id="rId7"/>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8A9"/>
    <a:srgbClr val="007434"/>
    <a:srgbClr val="0070C0"/>
    <a:srgbClr val="004F8A"/>
    <a:srgbClr val="3D996F"/>
    <a:srgbClr val="66FF33"/>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444" autoAdjust="0"/>
  </p:normalViewPr>
  <p:slideViewPr>
    <p:cSldViewPr snapToGrid="0">
      <p:cViewPr varScale="1">
        <p:scale>
          <a:sx n="83" d="100"/>
          <a:sy n="83" d="100"/>
        </p:scale>
        <p:origin x="1476" y="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188" cy="501571"/>
          </a:xfrm>
          <a:prstGeom prst="rect">
            <a:avLst/>
          </a:prstGeom>
        </p:spPr>
        <p:txBody>
          <a:bodyPr vert="horz" lIns="89152" tIns="44577" rIns="89152" bIns="44577" rtlCol="0"/>
          <a:lstStyle>
            <a:lvl1pPr algn="l">
              <a:defRPr sz="1200"/>
            </a:lvl1pPr>
          </a:lstStyle>
          <a:p>
            <a:endParaRPr lang="en-GB" dirty="0"/>
          </a:p>
        </p:txBody>
      </p:sp>
      <p:sp>
        <p:nvSpPr>
          <p:cNvPr id="3" name="Date Placeholder 2"/>
          <p:cNvSpPr>
            <a:spLocks noGrp="1"/>
          </p:cNvSpPr>
          <p:nvPr>
            <p:ph type="dt" idx="1"/>
          </p:nvPr>
        </p:nvSpPr>
        <p:spPr>
          <a:xfrm>
            <a:off x="3902975" y="0"/>
            <a:ext cx="2985188" cy="501571"/>
          </a:xfrm>
          <a:prstGeom prst="rect">
            <a:avLst/>
          </a:prstGeom>
        </p:spPr>
        <p:txBody>
          <a:bodyPr vert="horz" lIns="89152" tIns="44577" rIns="89152" bIns="44577" rtlCol="0"/>
          <a:lstStyle>
            <a:lvl1pPr algn="r">
              <a:defRPr sz="1200"/>
            </a:lvl1pPr>
          </a:lstStyle>
          <a:p>
            <a:fld id="{400981EC-D4DC-4189-884B-4C607FEFB3A6}" type="datetimeFigureOut">
              <a:rPr lang="en-GB" smtClean="0"/>
              <a:pPr/>
              <a:t>28/09/2018</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7" rIns="89152" bIns="44577" rtlCol="0" anchor="ctr"/>
          <a:lstStyle/>
          <a:p>
            <a:endParaRPr lang="en-GB" dirty="0"/>
          </a:p>
        </p:txBody>
      </p:sp>
      <p:sp>
        <p:nvSpPr>
          <p:cNvPr id="5" name="Notes Placeholder 4"/>
          <p:cNvSpPr>
            <a:spLocks noGrp="1"/>
          </p:cNvSpPr>
          <p:nvPr>
            <p:ph type="body" sz="quarter" idx="3"/>
          </p:nvPr>
        </p:nvSpPr>
        <p:spPr>
          <a:xfrm>
            <a:off x="689137" y="4822062"/>
            <a:ext cx="5511483" cy="3945900"/>
          </a:xfrm>
          <a:prstGeom prst="rect">
            <a:avLst/>
          </a:prstGeom>
        </p:spPr>
        <p:txBody>
          <a:bodyPr vert="horz" lIns="89152" tIns="44577" rIns="89152" bIns="44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29"/>
            <a:ext cx="2985188" cy="501571"/>
          </a:xfrm>
          <a:prstGeom prst="rect">
            <a:avLst/>
          </a:prstGeom>
        </p:spPr>
        <p:txBody>
          <a:bodyPr vert="horz" lIns="89152" tIns="44577" rIns="89152" bIns="4457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29"/>
            <a:ext cx="2985188" cy="501571"/>
          </a:xfrm>
          <a:prstGeom prst="rect">
            <a:avLst/>
          </a:prstGeom>
        </p:spPr>
        <p:txBody>
          <a:bodyPr vert="horz" lIns="89152" tIns="44577" rIns="89152" bIns="44577"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val="9377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5</a:t>
            </a:fld>
            <a:endParaRPr lang="en-GB" dirty="0"/>
          </a:p>
        </p:txBody>
      </p:sp>
    </p:spTree>
    <p:extLst>
      <p:ext uri="{BB962C8B-B14F-4D97-AF65-F5344CB8AC3E}">
        <p14:creationId xmlns:p14="http://schemas.microsoft.com/office/powerpoint/2010/main" val="157179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6</a:t>
            </a:fld>
            <a:endParaRPr lang="en-GB" dirty="0"/>
          </a:p>
        </p:txBody>
      </p:sp>
    </p:spTree>
    <p:extLst>
      <p:ext uri="{BB962C8B-B14F-4D97-AF65-F5344CB8AC3E}">
        <p14:creationId xmlns:p14="http://schemas.microsoft.com/office/powerpoint/2010/main" val="92337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28/09/2018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28/09/2018</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hyperlink" Target="mailto:ianmcpheat@aol.com" TargetMode="External"/><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18222894"/>
              </p:ext>
            </p:extLst>
          </p:nvPr>
        </p:nvGraphicFramePr>
        <p:xfrm>
          <a:off x="8049675" y="2144350"/>
          <a:ext cx="1702088" cy="640080"/>
        </p:xfrm>
        <a:graphic>
          <a:graphicData uri="http://schemas.openxmlformats.org/drawingml/2006/table">
            <a:tbl>
              <a:tblPr>
                <a:tableStyleId>{5C22544A-7EE6-4342-B048-85BDC9FD1C3A}</a:tableStyleId>
              </a:tblPr>
              <a:tblGrid>
                <a:gridCol w="1702088">
                  <a:extLst>
                    <a:ext uri="{9D8B030D-6E8A-4147-A177-3AD203B41FA5}">
                      <a16:colId xmlns:a16="http://schemas.microsoft.com/office/drawing/2014/main" val="20000"/>
                    </a:ext>
                  </a:extLst>
                </a:gridCol>
              </a:tblGrid>
              <a:tr h="0">
                <a:tc>
                  <a:txBody>
                    <a:bodyPr/>
                    <a:lstStyle/>
                    <a:p>
                      <a:pPr algn="l" fontAlgn="ctr"/>
                      <a:r>
                        <a:rPr lang="en-GB" sz="1050" u="none" strike="noStrike" dirty="0">
                          <a:effectLst/>
                        </a:rPr>
                        <a:t>Apologies/Menu choices:</a:t>
                      </a:r>
                    </a:p>
                    <a:p>
                      <a:pPr algn="l" fontAlgn="ctr"/>
                      <a:r>
                        <a:rPr lang="en-GB" sz="1050" u="none" strike="noStrike" baseline="0" dirty="0">
                          <a:effectLst/>
                        </a:rPr>
                        <a:t>to Margaret Thomas</a:t>
                      </a:r>
                      <a:r>
                        <a:rPr lang="en-GB" sz="1050" u="none" strike="noStrike" dirty="0">
                          <a:effectLst/>
                        </a:rPr>
                        <a:t>. If ordering from the bar, give as much notice as possible.</a:t>
                      </a:r>
                      <a:endParaRPr lang="en-GB" sz="1050" b="1" i="0" u="none" strike="noStrike" dirty="0">
                        <a:solidFill>
                          <a:srgbClr val="FF0000"/>
                        </a:solidFill>
                        <a:effectLst/>
                        <a:latin typeface="Calibri" panose="020F0502020204030204" pitchFamily="34" charset="0"/>
                      </a:endParaRPr>
                    </a:p>
                  </a:txBody>
                  <a:tcPr marL="85725" marR="0" marT="0" marB="0" anchor="ctr">
                    <a:noFill/>
                  </a:tcPr>
                </a:tc>
                <a:extLst>
                  <a:ext uri="{0D108BD9-81ED-4DB2-BD59-A6C34878D82A}">
                    <a16:rowId xmlns:a16="http://schemas.microsoft.com/office/drawing/2014/main" val="10000"/>
                  </a:ext>
                </a:extLst>
              </a:tr>
            </a:tbl>
          </a:graphicData>
        </a:graphic>
      </p:graphicFrame>
      <p:sp>
        <p:nvSpPr>
          <p:cNvPr id="17" name="Text Box 2"/>
          <p:cNvSpPr txBox="1">
            <a:spLocks noChangeArrowheads="1"/>
          </p:cNvSpPr>
          <p:nvPr/>
        </p:nvSpPr>
        <p:spPr bwMode="auto">
          <a:xfrm>
            <a:off x="7998476" y="2774532"/>
            <a:ext cx="1900149" cy="4176832"/>
          </a:xfrm>
          <a:prstGeom prst="rect">
            <a:avLst/>
          </a:prstGeom>
          <a:solidFill>
            <a:srgbClr val="FFFF99">
              <a:alpha val="0"/>
            </a:srgbClr>
          </a:solidFill>
          <a:ln>
            <a:noFill/>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spcBef>
                <a:spcPts val="0"/>
              </a:spcBef>
              <a:defRPr sz="1000"/>
            </a:pPr>
            <a:r>
              <a:rPr lang="en-GB" sz="1400" i="0" u="sng" strike="noStrike" baseline="0" dirty="0">
                <a:solidFill>
                  <a:srgbClr val="000000"/>
                </a:solidFill>
                <a:latin typeface="Cooper Black" panose="0208090404030B020404" pitchFamily="18" charset="0"/>
                <a:cs typeface="Times New Roman"/>
              </a:rPr>
              <a:t>Club Programme</a:t>
            </a:r>
            <a:r>
              <a:rPr lang="en-GB" sz="1200" i="0" u="sng" strike="noStrike" baseline="0" dirty="0">
                <a:solidFill>
                  <a:srgbClr val="000000"/>
                </a:solidFill>
                <a:latin typeface="Cooper Black" panose="0208090404030B020404" pitchFamily="18" charset="0"/>
                <a:cs typeface="Times New Roman"/>
              </a:rPr>
              <a:t>:</a:t>
            </a:r>
          </a:p>
          <a:p>
            <a:pPr algn="l" rtl="0">
              <a:spcBef>
                <a:spcPts val="200"/>
              </a:spcBef>
              <a:spcAft>
                <a:spcPts val="400"/>
              </a:spcAft>
              <a:defRPr sz="1000"/>
            </a:pPr>
            <a:r>
              <a:rPr lang="en-GB" sz="1000" b="1" i="0" u="none" strike="noStrike" baseline="0" dirty="0">
                <a:solidFill>
                  <a:sysClr val="windowText" lastClr="000000"/>
                </a:solidFill>
                <a:cs typeface="Times New Roman"/>
              </a:rPr>
              <a:t>{Duties = </a:t>
            </a:r>
            <a:r>
              <a:rPr lang="en-GB" sz="1000" b="1" i="0" u="none" strike="noStrike" baseline="0" dirty="0">
                <a:solidFill>
                  <a:srgbClr val="FF0000"/>
                </a:solidFill>
                <a:cs typeface="Times New Roman"/>
              </a:rPr>
              <a:t>Grace / Finance</a:t>
            </a:r>
            <a:r>
              <a:rPr lang="en-GB" sz="1000" b="1" i="0" u="none" strike="noStrike" baseline="0" dirty="0">
                <a:solidFill>
                  <a:sysClr val="windowText" lastClr="000000"/>
                </a:solidFill>
                <a:cs typeface="Times New Roman"/>
              </a:rPr>
              <a:t>}</a:t>
            </a:r>
          </a:p>
          <a:p>
            <a:pPr>
              <a:defRPr/>
            </a:pPr>
            <a:r>
              <a:rPr lang="en-GB" sz="1000" b="1" dirty="0"/>
              <a:t>Tues 9</a:t>
            </a:r>
            <a:r>
              <a:rPr lang="en-GB" sz="1000" b="1" baseline="30000" dirty="0"/>
              <a:t>th</a:t>
            </a:r>
            <a:r>
              <a:rPr lang="en-GB" sz="1000" b="1" dirty="0"/>
              <a:t> October 6.30 pm:</a:t>
            </a:r>
          </a:p>
          <a:p>
            <a:pPr>
              <a:defRPr sz="1000"/>
            </a:pPr>
            <a:r>
              <a:rPr lang="en-GB" sz="1000" b="1" i="1" dirty="0"/>
              <a:t>A Life Education Lesson with</a:t>
            </a:r>
          </a:p>
          <a:p>
            <a:pPr>
              <a:defRPr sz="1000"/>
            </a:pPr>
            <a:r>
              <a:rPr lang="en-GB" sz="1000" b="1" i="1" dirty="0"/>
              <a:t>Diane and Elizabeth followed</a:t>
            </a:r>
          </a:p>
          <a:p>
            <a:pPr>
              <a:defRPr sz="1000"/>
            </a:pPr>
            <a:r>
              <a:rPr lang="en-GB" sz="1000" b="1" i="1" dirty="0"/>
              <a:t>By Council</a:t>
            </a:r>
            <a:endParaRPr lang="en-GB" sz="1000" b="1" dirty="0"/>
          </a:p>
          <a:p>
            <a:pPr>
              <a:spcAft>
                <a:spcPts val="400"/>
              </a:spcAft>
              <a:defRPr sz="1000"/>
            </a:pPr>
            <a:r>
              <a:rPr lang="en-GB" sz="1000" b="1" dirty="0">
                <a:solidFill>
                  <a:srgbClr val="FF0000"/>
                </a:solidFill>
              </a:rPr>
              <a:t>???/DAVE SHAW</a:t>
            </a:r>
          </a:p>
          <a:p>
            <a:pPr>
              <a:defRPr/>
            </a:pPr>
            <a:r>
              <a:rPr lang="en-GB" sz="1000" b="1" dirty="0"/>
              <a:t>Tues 16</a:t>
            </a:r>
            <a:r>
              <a:rPr lang="en-GB" sz="1000" b="1" baseline="30000" dirty="0"/>
              <a:t>th</a:t>
            </a:r>
            <a:r>
              <a:rPr lang="en-GB" sz="1000" b="1" dirty="0"/>
              <a:t> October 6.30pm:</a:t>
            </a:r>
          </a:p>
          <a:p>
            <a:pPr>
              <a:defRPr sz="1000"/>
            </a:pPr>
            <a:r>
              <a:rPr lang="en-GB" sz="1000" b="1" i="1" dirty="0"/>
              <a:t>Business Meeting</a:t>
            </a:r>
            <a:endParaRPr lang="en-GB" sz="1000" b="1" u="sng" dirty="0"/>
          </a:p>
          <a:p>
            <a:pPr>
              <a:defRPr sz="1000"/>
            </a:pPr>
            <a:r>
              <a:rPr lang="en-GB" sz="1000" b="1" dirty="0">
                <a:solidFill>
                  <a:srgbClr val="FF0000"/>
                </a:solidFill>
              </a:rPr>
              <a:t>???/ANDREA SHEPHERD</a:t>
            </a:r>
          </a:p>
          <a:p>
            <a:pPr>
              <a:defRPr/>
            </a:pPr>
            <a:r>
              <a:rPr lang="en-GB" sz="1000" b="1" dirty="0"/>
              <a:t>Tues 23</a:t>
            </a:r>
            <a:r>
              <a:rPr lang="en-GB" sz="1000" b="1" baseline="30000" dirty="0"/>
              <a:t>rd</a:t>
            </a:r>
            <a:r>
              <a:rPr lang="en-GB" sz="1000" b="1" dirty="0"/>
              <a:t> October 6.30PM:</a:t>
            </a:r>
          </a:p>
          <a:p>
            <a:pPr>
              <a:defRPr/>
            </a:pPr>
            <a:r>
              <a:rPr lang="en-GB" sz="1000" b="1" u="sng" dirty="0"/>
              <a:t>Guest Evening</a:t>
            </a:r>
            <a:r>
              <a:rPr lang="en-GB" sz="1000" b="1" dirty="0"/>
              <a:t>: Speaker</a:t>
            </a:r>
          </a:p>
          <a:p>
            <a:pPr>
              <a:defRPr/>
            </a:pPr>
            <a:r>
              <a:rPr lang="en-GB" sz="1000" b="1" dirty="0"/>
              <a:t>Chrissie Payne, MV Freedom</a:t>
            </a:r>
            <a:endParaRPr lang="en-GB" sz="1000" b="1" u="sng" dirty="0"/>
          </a:p>
          <a:p>
            <a:pPr>
              <a:spcAft>
                <a:spcPts val="400"/>
              </a:spcAft>
              <a:defRPr/>
            </a:pPr>
            <a:r>
              <a:rPr lang="en-GB" sz="1000" b="1" dirty="0">
                <a:solidFill>
                  <a:srgbClr val="FF0000"/>
                </a:solidFill>
              </a:rPr>
              <a:t>???/PAT SHEPHERD</a:t>
            </a:r>
          </a:p>
          <a:p>
            <a:pPr>
              <a:defRPr/>
            </a:pPr>
            <a:r>
              <a:rPr lang="en-GB" sz="1000" b="1" i="1" dirty="0">
                <a:solidFill>
                  <a:srgbClr val="000000"/>
                </a:solidFill>
                <a:cs typeface="Times New Roman"/>
              </a:rPr>
              <a:t>T</a:t>
            </a:r>
            <a:r>
              <a:rPr lang="en-GB" sz="1000" b="1" dirty="0">
                <a:solidFill>
                  <a:srgbClr val="000000"/>
                </a:solidFill>
                <a:cs typeface="Times New Roman"/>
              </a:rPr>
              <a:t>ues 30</a:t>
            </a:r>
            <a:r>
              <a:rPr lang="en-GB" sz="1000" b="1" baseline="30000" dirty="0">
                <a:solidFill>
                  <a:srgbClr val="000000"/>
                </a:solidFill>
                <a:cs typeface="Times New Roman"/>
              </a:rPr>
              <a:t>th</a:t>
            </a:r>
            <a:r>
              <a:rPr lang="en-GB" sz="1000" b="1" dirty="0">
                <a:solidFill>
                  <a:srgbClr val="000000"/>
                </a:solidFill>
                <a:cs typeface="Times New Roman"/>
              </a:rPr>
              <a:t> October 6:30pm:</a:t>
            </a:r>
            <a:endParaRPr lang="en-GB" sz="1000" b="1" dirty="0"/>
          </a:p>
          <a:p>
            <a:pPr>
              <a:defRPr/>
            </a:pPr>
            <a:r>
              <a:rPr lang="en-GB" sz="1000" b="1" dirty="0"/>
              <a:t>Speaker TBA</a:t>
            </a:r>
          </a:p>
          <a:p>
            <a:pPr>
              <a:spcAft>
                <a:spcPts val="400"/>
              </a:spcAft>
              <a:defRPr/>
            </a:pPr>
            <a:r>
              <a:rPr lang="en-GB" sz="1000" b="1" dirty="0">
                <a:solidFill>
                  <a:srgbClr val="FF0000"/>
                </a:solidFill>
              </a:rPr>
              <a:t>ANDREW HARVEY/ROSIE SANKEY</a:t>
            </a:r>
          </a:p>
          <a:p>
            <a:pPr>
              <a:spcAft>
                <a:spcPts val="400"/>
              </a:spcAft>
              <a:defRPr/>
            </a:pPr>
            <a:endParaRPr lang="en-GB" sz="1000" b="1" dirty="0">
              <a:solidFill>
                <a:srgbClr val="FF0000"/>
              </a:solidFill>
            </a:endParaRPr>
          </a:p>
          <a:p>
            <a:pPr>
              <a:spcAft>
                <a:spcPts val="400"/>
              </a:spcAft>
              <a:defRPr/>
            </a:pPr>
            <a:r>
              <a:rPr lang="en-GB" sz="1000" b="1" dirty="0">
                <a:solidFill>
                  <a:srgbClr val="FF0000"/>
                </a:solidFill>
              </a:rPr>
              <a:t>PLEASE REMEMBER it is the duty of the Grace/Greeter to put out the bell / lectern / banners etc.</a:t>
            </a:r>
          </a:p>
        </p:txBody>
      </p:sp>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8049677" y="917608"/>
          <a:ext cx="1761268" cy="489585"/>
        </p:xfrm>
        <a:graphic>
          <a:graphicData uri="http://schemas.openxmlformats.org/drawingml/2006/table">
            <a:tbl>
              <a:tblPr>
                <a:tableStyleId>{5C22544A-7EE6-4342-B048-85BDC9FD1C3A}</a:tableStyleId>
              </a:tblPr>
              <a:tblGrid>
                <a:gridCol w="1761268">
                  <a:extLst>
                    <a:ext uri="{9D8B030D-6E8A-4147-A177-3AD203B41FA5}">
                      <a16:colId xmlns:a16="http://schemas.microsoft.com/office/drawing/2014/main" val="20000"/>
                    </a:ext>
                  </a:extLst>
                </a:gridCol>
              </a:tblGrid>
              <a:tr h="0">
                <a:tc>
                  <a:txBody>
                    <a:bodyPr/>
                    <a:lstStyle/>
                    <a:p>
                      <a:pPr algn="l" fontAlgn="ctr"/>
                      <a:r>
                        <a:rPr lang="en-GB" sz="1050" u="none" strike="noStrike" dirty="0">
                          <a:effectLst/>
                        </a:rPr>
                        <a:t>President: Garry Urwin</a:t>
                      </a:r>
                      <a:br>
                        <a:rPr lang="en-GB" sz="1050" u="none" strike="noStrike" dirty="0">
                          <a:effectLst/>
                        </a:rPr>
                      </a:br>
                      <a:r>
                        <a:rPr lang="en-GB" sz="1050" u="none" strike="noStrike" dirty="0">
                          <a:effectLst/>
                        </a:rPr>
                        <a:t>Vice Pres: Elizabeth Hardy</a:t>
                      </a:r>
                      <a:br>
                        <a:rPr lang="en-GB" sz="1050" u="none" strike="noStrike" dirty="0">
                          <a:effectLst/>
                        </a:rPr>
                      </a:br>
                      <a:r>
                        <a:rPr lang="en-GB" sz="1050" u="none" strike="noStrike" dirty="0">
                          <a:effectLst/>
                        </a:rPr>
                        <a:t>Secretary: Peter Burrows</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a16="http://schemas.microsoft.com/office/drawing/2014/main" val="10000"/>
                  </a:ext>
                </a:extLst>
              </a:tr>
            </a:tbl>
          </a:graphicData>
        </a:graphic>
      </p:graphicFrame>
      <p:sp>
        <p:nvSpPr>
          <p:cNvPr id="22" name="Text Box 2"/>
          <p:cNvSpPr txBox="1">
            <a:spLocks noChangeArrowheads="1"/>
          </p:cNvSpPr>
          <p:nvPr/>
        </p:nvSpPr>
        <p:spPr bwMode="auto">
          <a:xfrm>
            <a:off x="3214351" y="695324"/>
            <a:ext cx="1662449" cy="6162675"/>
          </a:xfrm>
          <a:prstGeom prst="rect">
            <a:avLst/>
          </a:prstGeom>
          <a:solidFill>
            <a:srgbClr val="FF0000">
              <a:alpha val="0"/>
            </a:srgbClr>
          </a:solidFill>
          <a:ln>
            <a:noFill/>
          </a:ln>
        </p:spPr>
        <p:txBody>
          <a:bodyPr wrap="square" lIns="91440" tIns="45720" rIns="91440" bIns="4572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sz="1000"/>
            </a:pPr>
            <a:r>
              <a:rPr kumimoji="0" lang="en-GB" sz="1400" i="0" u="sng" strike="noStrike" kern="0" cap="none" spc="0" normalizeH="0" baseline="0" noProof="0" dirty="0">
                <a:ln>
                  <a:noFill/>
                </a:ln>
                <a:solidFill>
                  <a:srgbClr val="000000"/>
                </a:solidFill>
                <a:effectLst/>
                <a:uLnTx/>
                <a:uFillTx/>
                <a:latin typeface="Cooper Black" panose="0208090404030B020404" pitchFamily="18" charset="0"/>
                <a:ea typeface="+mn-ea"/>
                <a:cs typeface="Times New Roman"/>
              </a:rPr>
              <a:t>Club Diary</a:t>
            </a:r>
            <a:r>
              <a:rPr lang="en-GB" sz="1050" b="1" dirty="0"/>
              <a:t>.</a:t>
            </a:r>
          </a:p>
          <a:p>
            <a:pPr>
              <a:defRPr sz="1000"/>
            </a:pPr>
            <a:r>
              <a:rPr lang="en-GB" sz="1050" b="1" dirty="0"/>
              <a:t>Sat 13</a:t>
            </a:r>
            <a:r>
              <a:rPr lang="en-GB" sz="1050" b="1" baseline="30000" dirty="0"/>
              <a:t>th</a:t>
            </a:r>
            <a:r>
              <a:rPr lang="en-GB" sz="1050" b="1" dirty="0"/>
              <a:t> October:</a:t>
            </a:r>
          </a:p>
          <a:p>
            <a:pPr>
              <a:defRPr sz="1000"/>
            </a:pPr>
            <a:r>
              <a:rPr lang="en-GB" sz="1050" b="1" dirty="0"/>
              <a:t>Table Top Sale for Portland Carers Group.</a:t>
            </a:r>
          </a:p>
          <a:p>
            <a:pPr>
              <a:defRPr sz="1000"/>
            </a:pPr>
            <a:endParaRPr lang="en-GB" sz="1050" b="1" dirty="0"/>
          </a:p>
          <a:p>
            <a:pPr>
              <a:spcAft>
                <a:spcPts val="600"/>
              </a:spcAft>
              <a:defRPr sz="1000"/>
            </a:pPr>
            <a:r>
              <a:rPr lang="en-GB" sz="1050" b="1" dirty="0"/>
              <a:t>Frid 19</a:t>
            </a:r>
            <a:r>
              <a:rPr lang="en-GB" sz="1050" b="1" baseline="30000" dirty="0"/>
              <a:t>th</a:t>
            </a:r>
            <a:r>
              <a:rPr lang="en-GB" sz="1050" b="1" dirty="0"/>
              <a:t> October:</a:t>
            </a:r>
          </a:p>
          <a:p>
            <a:pPr>
              <a:spcAft>
                <a:spcPts val="600"/>
              </a:spcAft>
              <a:defRPr sz="1000"/>
            </a:pPr>
            <a:r>
              <a:rPr lang="en-GB" sz="1050" b="1" dirty="0"/>
              <a:t>Portland ‘Hardy Walk’ with Tom Fincham &amp; Elizabeth from Portland Museum.</a:t>
            </a:r>
          </a:p>
          <a:p>
            <a:pPr>
              <a:spcAft>
                <a:spcPts val="600"/>
              </a:spcAft>
              <a:defRPr sz="1000"/>
            </a:pPr>
            <a:r>
              <a:rPr lang="en-GB" sz="1050" b="1" dirty="0"/>
              <a:t>Sat 20</a:t>
            </a:r>
            <a:r>
              <a:rPr lang="en-GB" sz="1050" b="1" baseline="30000" dirty="0"/>
              <a:t>th</a:t>
            </a:r>
            <a:r>
              <a:rPr lang="en-GB" sz="1050" b="1" dirty="0"/>
              <a:t> October:</a:t>
            </a:r>
          </a:p>
          <a:p>
            <a:pPr>
              <a:spcAft>
                <a:spcPts val="600"/>
              </a:spcAft>
              <a:defRPr sz="1000"/>
            </a:pPr>
            <a:r>
              <a:rPr lang="en-GB" sz="1050" b="1" dirty="0"/>
              <a:t>Community Day Tea at W.I. Hall, Wyke Regis.</a:t>
            </a:r>
          </a:p>
          <a:p>
            <a:pPr>
              <a:spcAft>
                <a:spcPts val="600"/>
              </a:spcAft>
              <a:defRPr sz="1000"/>
            </a:pPr>
            <a:r>
              <a:rPr lang="en-GB" sz="1050" b="1" dirty="0"/>
              <a:t>Thurs 25</a:t>
            </a:r>
            <a:r>
              <a:rPr lang="en-GB" sz="1050" b="1" baseline="30000" dirty="0"/>
              <a:t>th</a:t>
            </a:r>
            <a:r>
              <a:rPr lang="en-GB" sz="1050" b="1" dirty="0"/>
              <a:t> October:</a:t>
            </a:r>
          </a:p>
          <a:p>
            <a:pPr>
              <a:spcAft>
                <a:spcPts val="600"/>
              </a:spcAft>
              <a:defRPr sz="1000"/>
            </a:pPr>
            <a:r>
              <a:rPr lang="en-GB" sz="1050" b="1" dirty="0"/>
              <a:t>Theatre trip to see WICKED at Southampton £64.</a:t>
            </a:r>
          </a:p>
          <a:p>
            <a:pPr>
              <a:spcAft>
                <a:spcPts val="600"/>
              </a:spcAft>
              <a:defRPr sz="1000"/>
            </a:pPr>
            <a:r>
              <a:rPr lang="en-GB" sz="1050" b="1" dirty="0"/>
              <a:t>Sat 27th October:</a:t>
            </a:r>
          </a:p>
          <a:p>
            <a:pPr>
              <a:spcAft>
                <a:spcPts val="600"/>
              </a:spcAft>
              <a:defRPr sz="1000"/>
            </a:pPr>
            <a:r>
              <a:rPr lang="en-GB" sz="1050" b="1" dirty="0"/>
              <a:t>Fancy-dress Halloween Party in aid of SCMF at Sarah &amp; Brian’s hose.</a:t>
            </a:r>
          </a:p>
          <a:p>
            <a:pPr>
              <a:spcAft>
                <a:spcPts val="600"/>
              </a:spcAft>
              <a:defRPr sz="1000"/>
            </a:pPr>
            <a:endParaRPr lang="en-GB" sz="1050" b="1" dirty="0"/>
          </a:p>
          <a:p>
            <a:pPr algn="ctr">
              <a:spcAft>
                <a:spcPts val="600"/>
              </a:spcAft>
              <a:defRPr sz="1000"/>
            </a:pPr>
            <a:endParaRPr lang="en-GB" sz="1050" b="1" dirty="0"/>
          </a:p>
          <a:p>
            <a:pPr algn="ctr">
              <a:spcAft>
                <a:spcPts val="600"/>
              </a:spcAft>
              <a:defRPr sz="1000"/>
            </a:pPr>
            <a:endParaRPr lang="en-GB" sz="1050" b="1" dirty="0"/>
          </a:p>
          <a:p>
            <a:pPr>
              <a:spcAft>
                <a:spcPts val="600"/>
              </a:spcAft>
              <a:defRPr sz="1000"/>
            </a:pPr>
            <a:endParaRPr lang="en-GB" sz="1050" b="1" dirty="0"/>
          </a:p>
          <a:p>
            <a:pPr>
              <a:spcAft>
                <a:spcPts val="600"/>
              </a:spcAft>
              <a:defRPr sz="1000"/>
            </a:pPr>
            <a:endParaRPr lang="en-GB" sz="1050" b="1" dirty="0"/>
          </a:p>
          <a:p>
            <a:pPr>
              <a:spcAft>
                <a:spcPts val="600"/>
              </a:spcAft>
              <a:defRPr sz="1000"/>
            </a:pPr>
            <a:endParaRPr lang="en-GB" sz="1050" b="1" dirty="0"/>
          </a:p>
          <a:p>
            <a:pPr>
              <a:spcAft>
                <a:spcPts val="600"/>
              </a:spcAft>
              <a:defRPr sz="1000"/>
            </a:pPr>
            <a:endParaRPr lang="en-GB" sz="1050" b="1" dirty="0"/>
          </a:p>
          <a:p>
            <a:pPr>
              <a:spcAft>
                <a:spcPts val="600"/>
              </a:spcAft>
              <a:defRPr sz="1000"/>
            </a:pPr>
            <a:endParaRPr lang="en-GB" sz="1050" b="1" dirty="0">
              <a:solidFill>
                <a:srgbClr val="0070C0"/>
              </a:solidFill>
            </a:endParaRPr>
          </a:p>
          <a:p>
            <a:pPr>
              <a:spcAft>
                <a:spcPts val="600"/>
              </a:spcAft>
              <a:defRPr sz="1000"/>
            </a:pPr>
            <a:endParaRPr lang="en-GB" sz="1050" b="1" dirty="0"/>
          </a:p>
          <a:p>
            <a:pPr>
              <a:spcAft>
                <a:spcPts val="600"/>
              </a:spcAft>
              <a:defRPr sz="1000"/>
            </a:pPr>
            <a:endParaRPr lang="en-GB" sz="1050" b="1" dirty="0"/>
          </a:p>
        </p:txBody>
      </p:sp>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#487</a:t>
            </a: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a:latin typeface="Cooper Black" panose="0208090404030B020404" pitchFamily="18" charset="0"/>
              </a:rPr>
              <a:t>September</a:t>
            </a:r>
          </a:p>
          <a:p>
            <a:pPr algn="r"/>
            <a:r>
              <a:rPr lang="en-GB" sz="1050" dirty="0">
                <a:latin typeface="Cooper Black" panose="0208090404030B020404" pitchFamily="18" charset="0"/>
              </a:rPr>
              <a:t>2018</a:t>
            </a: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24" name="Rectangle 23"/>
          <p:cNvSpPr/>
          <p:nvPr/>
        </p:nvSpPr>
        <p:spPr>
          <a:xfrm>
            <a:off x="3166540" y="151471"/>
            <a:ext cx="1689505" cy="6557212"/>
          </a:xfrm>
          <a:prstGeom prst="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0057441"/>
              </p:ext>
            </p:extLst>
          </p:nvPr>
        </p:nvGraphicFramePr>
        <p:xfrm>
          <a:off x="8049676" y="1444270"/>
          <a:ext cx="1702087" cy="649605"/>
        </p:xfrm>
        <a:graphic>
          <a:graphicData uri="http://schemas.openxmlformats.org/drawingml/2006/table">
            <a:tbl>
              <a:tblPr>
                <a:tableStyleId>{5C22544A-7EE6-4342-B048-85BDC9FD1C3A}</a:tableStyleId>
              </a:tblPr>
              <a:tblGrid>
                <a:gridCol w="1702087">
                  <a:extLst>
                    <a:ext uri="{9D8B030D-6E8A-4147-A177-3AD203B41FA5}">
                      <a16:colId xmlns:a16="http://schemas.microsoft.com/office/drawing/2014/main" val="20000"/>
                    </a:ext>
                  </a:extLst>
                </a:gridCol>
              </a:tblGrid>
              <a:tr h="0">
                <a:tc>
                  <a:txBody>
                    <a:bodyPr/>
                    <a:lstStyle/>
                    <a:p>
                      <a:pPr algn="l" fontAlgn="ctr"/>
                      <a:r>
                        <a:rPr lang="en-GB" sz="1050" u="none" strike="noStrike" dirty="0">
                          <a:effectLst/>
                        </a:rPr>
                        <a:t>Meetings: Tuesdays 6:30pm, Including Guest Night, At the AQUA</a:t>
                      </a:r>
                    </a:p>
                    <a:p>
                      <a:pPr algn="l" fontAlgn="ctr"/>
                      <a:r>
                        <a:rPr lang="en-GB" sz="1050" u="none" strike="noStrike" dirty="0">
                          <a:effectLst/>
                        </a:rPr>
                        <a:t>SPORT 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a16="http://schemas.microsoft.com/office/drawing/2014/main" val="10000"/>
                  </a:ext>
                </a:extLst>
              </a:tr>
            </a:tbl>
          </a:graphicData>
        </a:graphic>
      </p:graphicFrame>
      <p:sp>
        <p:nvSpPr>
          <p:cNvPr id="14" name="Rectangle 13"/>
          <p:cNvSpPr/>
          <p:nvPr/>
        </p:nvSpPr>
        <p:spPr>
          <a:xfrm>
            <a:off x="8037509" y="1437846"/>
            <a:ext cx="1726398" cy="68868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Connector 18"/>
          <p:cNvCxnSpPr/>
          <p:nvPr/>
        </p:nvCxnSpPr>
        <p:spPr>
          <a:xfrm>
            <a:off x="8037509" y="888381"/>
            <a:ext cx="0" cy="5839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irc_mi" descr="http://www.harrowrotary.org.uk/images/rotary-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996" y="165919"/>
            <a:ext cx="409575" cy="412750"/>
          </a:xfrm>
          <a:prstGeom prst="ellipse">
            <a:avLst/>
          </a:prstGeom>
          <a:noFill/>
          <a:ln>
            <a:noFill/>
          </a:ln>
        </p:spPr>
      </p:pic>
      <p:cxnSp>
        <p:nvCxnSpPr>
          <p:cNvPr id="29" name="Straight Connector 28"/>
          <p:cNvCxnSpPr/>
          <p:nvPr/>
        </p:nvCxnSpPr>
        <p:spPr>
          <a:xfrm>
            <a:off x="3173659" y="128789"/>
            <a:ext cx="21080" cy="6606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12729" y="3318441"/>
            <a:ext cx="3072231" cy="50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37509" y="2818502"/>
            <a:ext cx="17214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C:\Users\bigmac\Documents\Ian's Folder\Rotary\PORTHOLE\July Stuff\P1010398.JPG"/>
          <p:cNvPicPr>
            <a:picLocks noChangeAspect="1" noChangeArrowheads="1"/>
          </p:cNvPicPr>
          <p:nvPr/>
        </p:nvPicPr>
        <p:blipFill>
          <a:blip r:embed="rId5" cstate="print"/>
          <a:srcRect/>
          <a:stretch>
            <a:fillRect/>
          </a:stretch>
        </p:blipFill>
        <p:spPr bwMode="auto">
          <a:xfrm>
            <a:off x="-7145458" y="-2553419"/>
            <a:ext cx="3600000" cy="2153481"/>
          </a:xfrm>
          <a:prstGeom prst="rect">
            <a:avLst/>
          </a:prstGeom>
          <a:noFill/>
        </p:spPr>
      </p:pic>
      <p:pic>
        <p:nvPicPr>
          <p:cNvPr id="25" name="Picture 24" descr="IMG_7898.JPG"/>
          <p:cNvPicPr>
            <a:picLocks noChangeAspect="1"/>
          </p:cNvPicPr>
          <p:nvPr/>
        </p:nvPicPr>
        <p:blipFill>
          <a:blip r:embed="rId6" cstate="print">
            <a:lum contrast="-20000"/>
          </a:blip>
          <a:stretch>
            <a:fillRect/>
          </a:stretch>
        </p:blipFill>
        <p:spPr>
          <a:xfrm rot="5400000">
            <a:off x="4800601" y="1685932"/>
            <a:ext cx="3400421" cy="2867026"/>
          </a:xfrm>
          <a:prstGeom prst="rect">
            <a:avLst/>
          </a:prstGeom>
        </p:spPr>
      </p:pic>
      <p:sp>
        <p:nvSpPr>
          <p:cNvPr id="11265" name="Rectangle 1"/>
          <p:cNvSpPr>
            <a:spLocks noChangeArrowheads="1"/>
          </p:cNvSpPr>
          <p:nvPr/>
        </p:nvSpPr>
        <p:spPr bwMode="auto">
          <a:xfrm>
            <a:off x="5153025" y="5215918"/>
            <a:ext cx="253365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600" dirty="0">
                <a:solidFill>
                  <a:schemeClr val="accent5">
                    <a:lumMod val="50000"/>
                  </a:schemeClr>
                </a:solidFill>
                <a:latin typeface="Arial" pitchFamily="34" charset="0"/>
                <a:ea typeface="Times New Roman" pitchFamily="18" charset="0"/>
                <a:cs typeface="Arial" pitchFamily="34" charset="0"/>
              </a:rPr>
              <a:t>THIS IS FLORANCE A VISITOR TO OUR CLUB FROM MOMBASA WITH ELIZABETH</a:t>
            </a:r>
            <a:endParaRPr kumimoji="0" lang="en-GB" sz="1600" b="0" i="0" u="none" strike="noStrike" cap="none" normalizeH="0" baseline="0" dirty="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accent5">
                  <a:lumMod val="50000"/>
                </a:schemeClr>
              </a:solidFill>
              <a:effectLst/>
              <a:latin typeface="Arial" pitchFamily="34" charset="0"/>
              <a:cs typeface="Arial" pitchFamily="34" charset="0"/>
            </a:endParaRPr>
          </a:p>
        </p:txBody>
      </p:sp>
      <p:sp>
        <p:nvSpPr>
          <p:cNvPr id="33" name="TextBox 32"/>
          <p:cNvSpPr txBox="1"/>
          <p:nvPr/>
        </p:nvSpPr>
        <p:spPr>
          <a:xfrm>
            <a:off x="5038725" y="1076325"/>
            <a:ext cx="2914650" cy="369332"/>
          </a:xfrm>
          <a:prstGeom prst="rect">
            <a:avLst/>
          </a:prstGeom>
          <a:noFill/>
        </p:spPr>
        <p:txBody>
          <a:bodyPr wrap="square" rtlCol="0">
            <a:spAutoFit/>
          </a:bodyPr>
          <a:lstStyle/>
          <a:p>
            <a:pPr algn="ctr"/>
            <a:r>
              <a:rPr lang="en-GB" dirty="0">
                <a:solidFill>
                  <a:schemeClr val="accent5">
                    <a:lumMod val="50000"/>
                  </a:schemeClr>
                </a:solidFill>
              </a:rPr>
              <a:t>LOOK WHO CALLED IN</a:t>
            </a:r>
          </a:p>
        </p:txBody>
      </p:sp>
      <p:sp>
        <p:nvSpPr>
          <p:cNvPr id="11267" name="Rectangle 3"/>
          <p:cNvSpPr>
            <a:spLocks noChangeArrowheads="1"/>
          </p:cNvSpPr>
          <p:nvPr/>
        </p:nvSpPr>
        <p:spPr bwMode="auto">
          <a:xfrm>
            <a:off x="142874" y="287472"/>
            <a:ext cx="3000375"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mp;quot"/>
                <a:ea typeface="Times New Roman" pitchFamily="18" charset="0"/>
                <a:cs typeface="Arial" pitchFamily="34" charset="0"/>
              </a:rPr>
              <a:t>I visited Swindon for an Advance Site Visit on behalf of RI (TRF) for their global grant application to help fund a linear accelerator for their new radiotherapy centre.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mp;quot"/>
                <a:ea typeface="Times New Roman" pitchFamily="18" charset="0"/>
                <a:cs typeface="Arial" pitchFamily="34" charset="0"/>
              </a:rPr>
              <a:t>Patients in Swindon have an arduous journey to Oxford which can be 5 days a week for up to 8 weeks. A journey that can be an hour and a half each way.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mp;quot"/>
                <a:ea typeface="Times New Roman" pitchFamily="18" charset="0"/>
                <a:cs typeface="Arial" pitchFamily="34" charset="0"/>
              </a:rPr>
              <a:t>This project will allow patients to be treated locally.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mp;quot"/>
                <a:ea typeface="Times New Roman" pitchFamily="18" charset="0"/>
                <a:cs typeface="Arial" pitchFamily="34" charset="0"/>
              </a:rPr>
              <a:t>Pictured with District 1100 DG Joan Goldsmith and President of Swindon Martin </a:t>
            </a:r>
            <a:r>
              <a:rPr kumimoji="0" lang="en-GB" sz="1100" b="0" i="0" u="none" strike="noStrike" cap="none" normalizeH="0" baseline="0" dirty="0" err="1">
                <a:ln>
                  <a:noFill/>
                </a:ln>
                <a:solidFill>
                  <a:srgbClr val="000000"/>
                </a:solidFill>
                <a:effectLst/>
                <a:latin typeface="&amp;quot"/>
                <a:ea typeface="Times New Roman" pitchFamily="18" charset="0"/>
                <a:cs typeface="Arial" pitchFamily="34" charset="0"/>
              </a:rPr>
              <a:t>Groombridge</a:t>
            </a:r>
            <a:r>
              <a:rPr kumimoji="0" lang="en-GB" sz="1100" b="0" i="0" u="none" strike="noStrike" cap="none" normalizeH="0" baseline="0" dirty="0">
                <a:ln>
                  <a:noFill/>
                </a:ln>
                <a:solidFill>
                  <a:srgbClr val="000000"/>
                </a:solidFill>
                <a:effectLst/>
                <a:latin typeface="&amp;quot"/>
                <a:ea typeface="Times New Roman" pitchFamily="18" charset="0"/>
                <a:cs typeface="Arial" pitchFamily="34" charset="0"/>
              </a:rPr>
              <a:t> exchanging banners.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rgbClr val="000000"/>
                </a:solidFill>
                <a:effectLst/>
                <a:latin typeface="&amp;quot"/>
                <a:ea typeface="Times New Roman" pitchFamily="18" charset="0"/>
                <a:cs typeface="Arial" pitchFamily="34" charset="0"/>
              </a:rPr>
              <a:t>A coincidence as we in district 1200 are also applying for a global grant to equip the new radiotherapy centre in Dorchester.</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pic>
        <p:nvPicPr>
          <p:cNvPr id="36" name="Picture 35" descr="Swindon Visit Photo.JPG"/>
          <p:cNvPicPr>
            <a:picLocks noChangeAspect="1"/>
          </p:cNvPicPr>
          <p:nvPr/>
        </p:nvPicPr>
        <p:blipFill>
          <a:blip r:embed="rId7" cstate="print"/>
          <a:stretch>
            <a:fillRect/>
          </a:stretch>
        </p:blipFill>
        <p:spPr>
          <a:xfrm>
            <a:off x="161926" y="3476625"/>
            <a:ext cx="2952750" cy="2190750"/>
          </a:xfrm>
          <a:prstGeom prst="rect">
            <a:avLst/>
          </a:prstGeom>
        </p:spPr>
      </p:pic>
      <p:pic>
        <p:nvPicPr>
          <p:cNvPr id="11268" name="Picture 4" descr="C:\Users\bigmac\AppData\Local\Microsoft\Windows\INetCache\IE\KHB6WBLQ\Hospital_bed[1].jpg"/>
          <p:cNvPicPr>
            <a:picLocks noChangeAspect="1" noChangeArrowheads="1"/>
          </p:cNvPicPr>
          <p:nvPr/>
        </p:nvPicPr>
        <p:blipFill>
          <a:blip r:embed="rId8" cstate="print"/>
          <a:srcRect/>
          <a:stretch>
            <a:fillRect/>
          </a:stretch>
        </p:blipFill>
        <p:spPr bwMode="auto">
          <a:xfrm>
            <a:off x="333375" y="5762624"/>
            <a:ext cx="1181100" cy="933451"/>
          </a:xfrm>
          <a:prstGeom prst="rect">
            <a:avLst/>
          </a:prstGeom>
          <a:noFill/>
        </p:spPr>
      </p:pic>
      <p:pic>
        <p:nvPicPr>
          <p:cNvPr id="11269" name="Picture 5" descr="C:\Users\bigmac\AppData\Local\Microsoft\Windows\INetCache\IE\KHB6WBLQ\lovenhs[1].jpg"/>
          <p:cNvPicPr>
            <a:picLocks noChangeAspect="1" noChangeArrowheads="1"/>
          </p:cNvPicPr>
          <p:nvPr/>
        </p:nvPicPr>
        <p:blipFill>
          <a:blip r:embed="rId9" cstate="print"/>
          <a:srcRect/>
          <a:stretch>
            <a:fillRect/>
          </a:stretch>
        </p:blipFill>
        <p:spPr bwMode="auto">
          <a:xfrm>
            <a:off x="1831975" y="5810249"/>
            <a:ext cx="1120775" cy="803275"/>
          </a:xfrm>
          <a:prstGeom prst="rect">
            <a:avLst/>
          </a:prstGeom>
          <a:noFill/>
        </p:spPr>
      </p:pic>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Arial" panose="020B0604020202020204" pitchFamily="34" charset="0"/>
              <a:buChar char="•"/>
            </a:pPr>
            <a:r>
              <a:rPr lang="en-GB" sz="1000" b="1" dirty="0"/>
              <a:t>Meal Cost is £12.50 =</a:t>
            </a:r>
          </a:p>
          <a:p>
            <a:r>
              <a:rPr lang="en-GB" sz="1000" b="1" dirty="0"/>
              <a:t>Main, Sweet +Tea/Coffee.</a:t>
            </a:r>
          </a:p>
          <a:p>
            <a:pPr marL="171450" indent="-171450">
              <a:buFont typeface="Arial" panose="020B0604020202020204" pitchFamily="34" charset="0"/>
              <a:buChar char="•"/>
            </a:pPr>
            <a:r>
              <a:rPr lang="en-GB" sz="1000" b="1" dirty="0"/>
              <a:t>£6 salad option</a:t>
            </a:r>
          </a:p>
          <a:p>
            <a:pPr>
              <a:spcAft>
                <a:spcPts val="600"/>
              </a:spcAft>
            </a:pPr>
            <a:r>
              <a:rPr lang="en-GB" sz="2000" u="sng" dirty="0">
                <a:latin typeface="Cooper Black" panose="0208090404030B020404" pitchFamily="18" charset="0"/>
              </a:rPr>
              <a:t>Menus</a:t>
            </a:r>
          </a:p>
          <a:p>
            <a:pPr>
              <a:spcBef>
                <a:spcPts val="400"/>
              </a:spcBef>
            </a:pPr>
            <a:r>
              <a:rPr lang="en-GB" sz="1000" b="1" u="sng" dirty="0">
                <a:solidFill>
                  <a:schemeClr val="tx1"/>
                </a:solidFill>
              </a:rPr>
              <a:t>9</a:t>
            </a:r>
            <a:r>
              <a:rPr lang="en-GB" sz="1000" b="1" u="sng" baseline="30000" dirty="0">
                <a:solidFill>
                  <a:schemeClr val="tx1"/>
                </a:solidFill>
              </a:rPr>
              <a:t>th</a:t>
            </a:r>
            <a:r>
              <a:rPr lang="en-GB" sz="1000" b="1" u="sng" dirty="0">
                <a:solidFill>
                  <a:schemeClr val="tx1"/>
                </a:solidFill>
              </a:rPr>
              <a:t> October</a:t>
            </a:r>
            <a:endParaRPr lang="en-GB" sz="1000" b="1" dirty="0">
              <a:solidFill>
                <a:schemeClr val="tx1"/>
              </a:solidFill>
            </a:endParaRPr>
          </a:p>
          <a:p>
            <a:r>
              <a:rPr lang="en-GB" sz="1000" b="1" dirty="0">
                <a:solidFill>
                  <a:schemeClr val="tx1"/>
                </a:solidFill>
              </a:rPr>
              <a:t>Spaghetti Bolognaise or Vegetable Spaghetti with Salad and Garlic bread.</a:t>
            </a:r>
          </a:p>
          <a:p>
            <a:r>
              <a:rPr lang="en-GB" sz="1000" b="1" dirty="0">
                <a:solidFill>
                  <a:schemeClr val="tx1"/>
                </a:solidFill>
              </a:rPr>
              <a:t>Treacle Tart &amp; Cream or Fruit Salad.</a:t>
            </a:r>
          </a:p>
          <a:p>
            <a:pPr>
              <a:spcBef>
                <a:spcPts val="400"/>
              </a:spcBef>
            </a:pPr>
            <a:r>
              <a:rPr lang="en-GB" sz="1000" b="1" u="sng" dirty="0"/>
              <a:t>16</a:t>
            </a:r>
            <a:r>
              <a:rPr lang="en-GB" sz="1000" b="1" u="sng" baseline="30000" dirty="0"/>
              <a:t>th</a:t>
            </a:r>
            <a:r>
              <a:rPr lang="en-GB" sz="1000" b="1" u="sng" dirty="0"/>
              <a:t> October</a:t>
            </a:r>
            <a:endParaRPr lang="en-GB" sz="1000" b="1" dirty="0"/>
          </a:p>
          <a:p>
            <a:pPr>
              <a:spcBef>
                <a:spcPts val="400"/>
              </a:spcBef>
            </a:pPr>
            <a:r>
              <a:rPr lang="en-GB" sz="1000" b="1" dirty="0">
                <a:solidFill>
                  <a:schemeClr val="tx1"/>
                </a:solidFill>
              </a:rPr>
              <a:t>Potato topped Fish or Vegetarian Pie &amp; vegetables.</a:t>
            </a:r>
          </a:p>
          <a:p>
            <a:pPr>
              <a:spcBef>
                <a:spcPts val="400"/>
              </a:spcBef>
            </a:pPr>
            <a:r>
              <a:rPr lang="en-GB" sz="1000" b="1" dirty="0">
                <a:solidFill>
                  <a:schemeClr val="tx1"/>
                </a:solidFill>
              </a:rPr>
              <a:t>Apple Crumble &amp; Custard or Fruit Salad.</a:t>
            </a:r>
          </a:p>
          <a:p>
            <a:pPr>
              <a:spcBef>
                <a:spcPts val="400"/>
              </a:spcBef>
            </a:pPr>
            <a:r>
              <a:rPr lang="en-GB" sz="1000" b="1" u="sng" dirty="0">
                <a:solidFill>
                  <a:schemeClr val="tx1"/>
                </a:solidFill>
              </a:rPr>
              <a:t>23</a:t>
            </a:r>
            <a:r>
              <a:rPr lang="en-GB" sz="1000" b="1" u="sng" baseline="30000" dirty="0">
                <a:solidFill>
                  <a:schemeClr val="tx1"/>
                </a:solidFill>
              </a:rPr>
              <a:t>rd</a:t>
            </a:r>
            <a:r>
              <a:rPr lang="en-GB" sz="1000" b="1" u="sng" dirty="0">
                <a:solidFill>
                  <a:schemeClr val="tx1"/>
                </a:solidFill>
              </a:rPr>
              <a:t> October</a:t>
            </a:r>
          </a:p>
          <a:p>
            <a:pPr>
              <a:spcBef>
                <a:spcPts val="400"/>
              </a:spcBef>
            </a:pPr>
            <a:r>
              <a:rPr lang="en-GB" sz="1000" b="1" dirty="0">
                <a:solidFill>
                  <a:schemeClr val="tx1"/>
                </a:solidFill>
              </a:rPr>
              <a:t>Chicken &amp; Ham or Vegetable Pie with Pomme Anna Potatoes &amp; Vegetables</a:t>
            </a:r>
          </a:p>
          <a:p>
            <a:pPr>
              <a:spcBef>
                <a:spcPts val="400"/>
              </a:spcBef>
            </a:pPr>
            <a:r>
              <a:rPr lang="en-GB" sz="1000" b="1" dirty="0">
                <a:solidFill>
                  <a:schemeClr val="tx1"/>
                </a:solidFill>
              </a:rPr>
              <a:t>Strawberry Mousse or Fruit Salad.</a:t>
            </a:r>
          </a:p>
          <a:p>
            <a:pPr>
              <a:spcBef>
                <a:spcPts val="400"/>
              </a:spcBef>
            </a:pPr>
            <a:r>
              <a:rPr lang="en-GB" sz="1000" b="1" u="sng" dirty="0">
                <a:solidFill>
                  <a:schemeClr val="tx1"/>
                </a:solidFill>
              </a:rPr>
              <a:t>30</a:t>
            </a:r>
            <a:r>
              <a:rPr lang="en-GB" sz="1000" b="1" u="sng" baseline="30000" dirty="0">
                <a:solidFill>
                  <a:schemeClr val="tx1"/>
                </a:solidFill>
              </a:rPr>
              <a:t>th</a:t>
            </a:r>
            <a:r>
              <a:rPr lang="en-GB" sz="1000" b="1" u="sng" dirty="0">
                <a:solidFill>
                  <a:schemeClr val="tx1"/>
                </a:solidFill>
              </a:rPr>
              <a:t> October</a:t>
            </a:r>
          </a:p>
          <a:p>
            <a:r>
              <a:rPr lang="en-GB" sz="1000" b="1" dirty="0">
                <a:solidFill>
                  <a:schemeClr val="tx1"/>
                </a:solidFill>
              </a:rPr>
              <a:t>Pork in Pepper Sauce or Vegetable Gratin with Mashed Potatoes and Vegetables.</a:t>
            </a:r>
          </a:p>
          <a:p>
            <a:r>
              <a:rPr lang="en-GB" sz="1000" b="1" dirty="0">
                <a:solidFill>
                  <a:schemeClr val="tx1"/>
                </a:solidFill>
              </a:rPr>
              <a:t>Sticky Toffee Pudding or Fruit Salad.</a:t>
            </a:r>
          </a:p>
          <a:p>
            <a:pPr>
              <a:spcBef>
                <a:spcPts val="400"/>
              </a:spcBef>
            </a:pPr>
            <a:r>
              <a:rPr lang="en-GB" sz="1400" b="1" i="1" dirty="0">
                <a:solidFill>
                  <a:srgbClr val="004F8A"/>
                </a:solidFill>
              </a:rPr>
              <a:t>Contact Margaret Thomas to book your meal. Or, order from the bar at the Aqua as early as possible</a:t>
            </a:r>
            <a:endParaRPr lang="en-GB" sz="900" b="1" i="1" dirty="0">
              <a:solidFill>
                <a:srgbClr val="004F8A"/>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973929070"/>
              </p:ext>
            </p:extLst>
          </p:nvPr>
        </p:nvGraphicFramePr>
        <p:xfrm>
          <a:off x="7110198" y="4429591"/>
          <a:ext cx="2198318" cy="488950"/>
        </p:xfrm>
        <a:graphic>
          <a:graphicData uri="http://schemas.openxmlformats.org/drawingml/2006/table">
            <a:tbl>
              <a:tblPr>
                <a:tableStyleId>{5C22544A-7EE6-4342-B048-85BDC9FD1C3A}</a:tableStyleId>
              </a:tblPr>
              <a:tblGrid>
                <a:gridCol w="2198318">
                  <a:extLst>
                    <a:ext uri="{9D8B030D-6E8A-4147-A177-3AD203B41FA5}">
                      <a16:colId xmlns:a16="http://schemas.microsoft.com/office/drawing/2014/main" val="20000"/>
                    </a:ext>
                  </a:extLst>
                </a:gridCol>
              </a:tblGrid>
              <a:tr h="115570">
                <a:tc>
                  <a:txBody>
                    <a:bodyPr/>
                    <a:lstStyle/>
                    <a:p>
                      <a:pPr algn="ctr" fontAlgn="ctr"/>
                      <a:r>
                        <a:rPr lang="en-GB" sz="2000" u="none" strike="noStrike" dirty="0">
                          <a:effectLst/>
                          <a:latin typeface="Cooper Black" panose="0208090404030B020404" pitchFamily="18" charset="0"/>
                        </a:rPr>
                        <a:t>??</a:t>
                      </a:r>
                      <a:r>
                        <a:rPr lang="en-GB" sz="2000" u="none" strike="noStrike" baseline="0" dirty="0">
                          <a:effectLst/>
                          <a:latin typeface="Cooper Black" panose="0208090404030B020404" pitchFamily="18" charset="0"/>
                        </a:rPr>
                        <a:t> WHAT IS THIS ??</a:t>
                      </a:r>
                      <a:endParaRPr lang="en-GB" sz="2000" b="0" i="0" u="none" strike="noStrike" dirty="0">
                        <a:solidFill>
                          <a:srgbClr val="000000"/>
                        </a:solidFill>
                        <a:effectLst/>
                        <a:latin typeface="Cooper Black" panose="0208090404030B020404" pitchFamily="18" charset="0"/>
                      </a:endParaRPr>
                    </a:p>
                  </a:txBody>
                  <a:tcPr marL="9525" marR="9525" marT="9525" marB="0" anchor="ctr">
                    <a:noFill/>
                  </a:tcPr>
                </a:tc>
                <a:extLst>
                  <a:ext uri="{0D108BD9-81ED-4DB2-BD59-A6C34878D82A}">
                    <a16:rowId xmlns:a16="http://schemas.microsoft.com/office/drawing/2014/main" val="10000"/>
                  </a:ext>
                </a:extLst>
              </a:tr>
              <a:tr h="104299">
                <a:tc>
                  <a:txBody>
                    <a:bodyPr/>
                    <a:lstStyle/>
                    <a:p>
                      <a:pPr algn="ctr" fontAlgn="ctr">
                        <a:lnSpc>
                          <a:spcPts val="1300"/>
                        </a:lnSpc>
                      </a:pPr>
                      <a:endParaRPr lang="en-GB" sz="1200" i="1" u="none" strike="noStrike" dirty="0">
                        <a:solidFill>
                          <a:srgbClr val="0070C0"/>
                        </a:solidFill>
                        <a:effectLst/>
                      </a:endParaRPr>
                    </a:p>
                  </a:txBody>
                  <a:tcPr marL="9525" marR="9525" marT="9525" marB="0" anchor="ctr">
                    <a:noFill/>
                  </a:tcPr>
                </a:tc>
                <a:extLst>
                  <a:ext uri="{0D108BD9-81ED-4DB2-BD59-A6C34878D82A}">
                    <a16:rowId xmlns:a16="http://schemas.microsoft.com/office/drawing/2014/main" val="10001"/>
                  </a:ext>
                </a:extLst>
              </a:tr>
            </a:tbl>
          </a:graphicData>
        </a:graphic>
      </p:graphicFrame>
      <p:sp>
        <p:nvSpPr>
          <p:cNvPr id="24" name="Rectangle 23"/>
          <p:cNvSpPr/>
          <p:nvPr/>
        </p:nvSpPr>
        <p:spPr>
          <a:xfrm>
            <a:off x="5003930" y="144038"/>
            <a:ext cx="1463778" cy="6566400"/>
          </a:xfrm>
          <a:prstGeom prst="rect">
            <a:avLst/>
          </a:prstGeom>
          <a:noFill/>
          <a:ln w="254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9734593" y="4276708"/>
            <a:ext cx="15043" cy="235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487896" y="4371958"/>
            <a:ext cx="32760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87896" y="126184"/>
            <a:ext cx="0" cy="6606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utoShape 2">
            <a:hlinkClick r:id="rId3"/>
          </p:cNvPr>
          <p:cNvSpPr>
            <a:spLocks noChangeAspect="1" noChangeArrowheads="1"/>
          </p:cNvSpPr>
          <p:nvPr/>
        </p:nvSpPr>
        <p:spPr bwMode="auto">
          <a:xfrm>
            <a:off x="525141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5">
            <a:hlinkClick r:id="rId4"/>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3"/>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4"/>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5" name="irc_mi" descr="http://www.harrowrotary.org.uk/images/rotary-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476" y="191552"/>
            <a:ext cx="409575" cy="412750"/>
          </a:xfrm>
          <a:prstGeom prst="ellipse">
            <a:avLst/>
          </a:prstGeom>
          <a:noFill/>
          <a:ln>
            <a:noFill/>
          </a:ln>
        </p:spPr>
      </p:pic>
      <p:sp>
        <p:nvSpPr>
          <p:cNvPr id="26" name="Rectangle 25"/>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78213" y="900529"/>
            <a:ext cx="4852314" cy="2345352"/>
          </a:xfrm>
          <a:prstGeom prst="rect">
            <a:avLst/>
          </a:prstGeom>
        </p:spPr>
        <p:txBody>
          <a:bodyPr wrap="square" numCol="2" spcCol="90000">
            <a:noAutofit/>
          </a:bodyPr>
          <a:lstStyle/>
          <a:p>
            <a:pPr defTabSz="144000">
              <a:lnSpc>
                <a:spcPts val="1200"/>
              </a:lnSpc>
            </a:pPr>
            <a:r>
              <a:rPr lang="en-GB" sz="1200" b="1" dirty="0">
                <a:solidFill>
                  <a:srgbClr val="0070C0"/>
                </a:solidFill>
                <a:latin typeface="Calibri" panose="020F0502020204030204" pitchFamily="34" charset="0"/>
              </a:rPr>
              <a:t>	</a:t>
            </a:r>
            <a:endParaRPr lang="en-GB" sz="1200" b="1" dirty="0">
              <a:solidFill>
                <a:srgbClr val="FF0000"/>
              </a:solidFill>
              <a:latin typeface="Calibri" panose="020F0502020204030204" pitchFamily="34" charset="0"/>
            </a:endParaRPr>
          </a:p>
        </p:txBody>
      </p:sp>
      <p:sp>
        <p:nvSpPr>
          <p:cNvPr id="21" name="TextBox 20"/>
          <p:cNvSpPr txBox="1"/>
          <p:nvPr/>
        </p:nvSpPr>
        <p:spPr>
          <a:xfrm>
            <a:off x="4021849" y="534214"/>
            <a:ext cx="1144961" cy="491481"/>
          </a:xfrm>
          <a:prstGeom prst="rect">
            <a:avLst/>
          </a:prstGeom>
          <a:noFill/>
        </p:spPr>
        <p:txBody>
          <a:bodyPr wrap="square" rtlCol="0">
            <a:spAutoFit/>
          </a:bodyPr>
          <a:lstStyle/>
          <a:p>
            <a:pPr algn="ctr">
              <a:lnSpc>
                <a:spcPts val="3000"/>
              </a:lnSpc>
            </a:pPr>
            <a:r>
              <a:rPr lang="en-GB" sz="2000" dirty="0">
                <a:solidFill>
                  <a:srgbClr val="0070C0"/>
                </a:solidFill>
                <a:latin typeface="Cooper Black" panose="0208090404030B020404" pitchFamily="18" charset="0"/>
              </a:rPr>
              <a:t>KBJ</a:t>
            </a:r>
            <a:r>
              <a:rPr lang="en-GB" sz="3600" dirty="0">
                <a:solidFill>
                  <a:srgbClr val="0070C0"/>
                </a:solidFill>
                <a:latin typeface="Cooper Black" panose="0208090404030B020404" pitchFamily="18" charset="0"/>
              </a:rPr>
              <a:t> </a:t>
            </a:r>
          </a:p>
        </p:txBody>
      </p:sp>
      <p:pic>
        <p:nvPicPr>
          <p:cNvPr id="22" name="Picture 21"/>
          <p:cNvPicPr>
            <a:picLocks noChangeAspect="1"/>
          </p:cNvPicPr>
          <p:nvPr/>
        </p:nvPicPr>
        <p:blipFill>
          <a:blip r:embed="rId6" cstate="print"/>
          <a:stretch>
            <a:fillRect/>
          </a:stretch>
        </p:blipFill>
        <p:spPr>
          <a:xfrm>
            <a:off x="182510" y="188199"/>
            <a:ext cx="606462" cy="689373"/>
          </a:xfrm>
          <a:prstGeom prst="rect">
            <a:avLst/>
          </a:prstGeom>
          <a:ln>
            <a:solidFill>
              <a:srgbClr val="FF0000"/>
            </a:solidFill>
          </a:ln>
        </p:spPr>
      </p:pic>
      <p:cxnSp>
        <p:nvCxnSpPr>
          <p:cNvPr id="32" name="Straight Connector 31"/>
          <p:cNvCxnSpPr/>
          <p:nvPr/>
        </p:nvCxnSpPr>
        <p:spPr>
          <a:xfrm flipH="1">
            <a:off x="106055" y="3420000"/>
            <a:ext cx="4815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pic>
        <p:nvPicPr>
          <p:cNvPr id="30" name="Picture 29" descr="df6abc32-39ba-4b48-85e0-212fddd60ebb.jpg"/>
          <p:cNvPicPr>
            <a:picLocks noChangeAspect="1"/>
          </p:cNvPicPr>
          <p:nvPr/>
        </p:nvPicPr>
        <p:blipFill>
          <a:blip r:embed="rId7" cstate="print"/>
          <a:stretch>
            <a:fillRect/>
          </a:stretch>
        </p:blipFill>
        <p:spPr>
          <a:xfrm>
            <a:off x="7258051" y="4800599"/>
            <a:ext cx="1752600" cy="1466851"/>
          </a:xfrm>
          <a:prstGeom prst="rect">
            <a:avLst/>
          </a:prstGeom>
        </p:spPr>
      </p:pic>
      <p:sp>
        <p:nvSpPr>
          <p:cNvPr id="33" name="TextBox 32"/>
          <p:cNvSpPr txBox="1"/>
          <p:nvPr/>
        </p:nvSpPr>
        <p:spPr>
          <a:xfrm>
            <a:off x="6810375" y="6315075"/>
            <a:ext cx="2714625" cy="338554"/>
          </a:xfrm>
          <a:prstGeom prst="rect">
            <a:avLst/>
          </a:prstGeom>
          <a:noFill/>
        </p:spPr>
        <p:txBody>
          <a:bodyPr wrap="square" rtlCol="0">
            <a:spAutoFit/>
          </a:bodyPr>
          <a:lstStyle/>
          <a:p>
            <a:pPr algn="ctr"/>
            <a:r>
              <a:rPr lang="en-GB" sz="1600" dirty="0"/>
              <a:t>Last week’s answer: Staples</a:t>
            </a:r>
          </a:p>
        </p:txBody>
      </p:sp>
      <p:sp>
        <p:nvSpPr>
          <p:cNvPr id="35" name="Rectangle 34"/>
          <p:cNvSpPr/>
          <p:nvPr/>
        </p:nvSpPr>
        <p:spPr>
          <a:xfrm>
            <a:off x="142876" y="933451"/>
            <a:ext cx="4724400" cy="3046988"/>
          </a:xfrm>
          <a:prstGeom prst="rect">
            <a:avLst/>
          </a:prstGeom>
        </p:spPr>
        <p:txBody>
          <a:bodyPr wrap="square">
            <a:spAutoFit/>
          </a:bodyPr>
          <a:lstStyle/>
          <a:p>
            <a:r>
              <a:rPr lang="en-GB" sz="1200" dirty="0">
                <a:latin typeface="Arial" pitchFamily="34" charset="0"/>
                <a:cs typeface="Arial" pitchFamily="34" charset="0"/>
              </a:rPr>
              <a:t>A New York attorney representing a wealthy art collector phoned his client. He said, "Saul, I have some good news and I have some bad news.”</a:t>
            </a:r>
            <a:br>
              <a:rPr lang="en-GB" sz="1200" dirty="0">
                <a:latin typeface="Arial" pitchFamily="34" charset="0"/>
                <a:cs typeface="Arial" pitchFamily="34" charset="0"/>
              </a:rPr>
            </a:br>
            <a:r>
              <a:rPr lang="en-GB" sz="1200" dirty="0">
                <a:latin typeface="Arial" pitchFamily="34" charset="0"/>
                <a:cs typeface="Arial" pitchFamily="34" charset="0"/>
              </a:rPr>
              <a:t>The art collector replied, "I've had an awful day, let's hear the good news first.”</a:t>
            </a:r>
            <a:br>
              <a:rPr lang="en-GB" sz="1200" dirty="0">
                <a:latin typeface="Arial" pitchFamily="34" charset="0"/>
                <a:cs typeface="Arial" pitchFamily="34" charset="0"/>
              </a:rPr>
            </a:br>
            <a:r>
              <a:rPr lang="en-GB" sz="1200" dirty="0">
                <a:latin typeface="Arial" pitchFamily="34" charset="0"/>
                <a:cs typeface="Arial" pitchFamily="34" charset="0"/>
              </a:rPr>
              <a:t>The lawyer said, "Well, I met with your wife today, and she informed me that she invested $5,000 in two pictures that she thinks will bring a minimum of $15-20 million. I think she could be right.”</a:t>
            </a:r>
            <a:br>
              <a:rPr lang="en-GB" sz="1200" dirty="0">
                <a:latin typeface="Arial" pitchFamily="34" charset="0"/>
                <a:cs typeface="Arial" pitchFamily="34" charset="0"/>
              </a:rPr>
            </a:br>
            <a:r>
              <a:rPr lang="en-GB" sz="1200" dirty="0">
                <a:latin typeface="Arial" pitchFamily="34" charset="0"/>
                <a:cs typeface="Arial" pitchFamily="34" charset="0"/>
              </a:rPr>
              <a:t>Saul replied enthusiastically, "Well done! My wife is a brilliant businesswoman! You've just made my day. Now I know I can handle the bad news. What is it?”</a:t>
            </a:r>
            <a:br>
              <a:rPr lang="en-GB" sz="1200" dirty="0">
                <a:latin typeface="Arial" pitchFamily="34" charset="0"/>
                <a:cs typeface="Arial" pitchFamily="34" charset="0"/>
              </a:rPr>
            </a:br>
            <a:r>
              <a:rPr lang="en-GB" sz="1200" dirty="0">
                <a:latin typeface="Arial" pitchFamily="34" charset="0"/>
                <a:cs typeface="Arial" pitchFamily="34" charset="0"/>
              </a:rPr>
              <a:t>The lawyer replied, "The pictures are of you and your secretary!”</a:t>
            </a:r>
            <a:br>
              <a:rPr lang="en-GB" sz="1200" dirty="0"/>
            </a:br>
            <a:br>
              <a:rPr lang="en-GB" dirty="0"/>
            </a:br>
            <a:endParaRPr lang="en-GB" dirty="0"/>
          </a:p>
        </p:txBody>
      </p:sp>
      <p:sp>
        <p:nvSpPr>
          <p:cNvPr id="36" name="TextBox 35"/>
          <p:cNvSpPr txBox="1"/>
          <p:nvPr/>
        </p:nvSpPr>
        <p:spPr>
          <a:xfrm>
            <a:off x="342900" y="3667125"/>
            <a:ext cx="2505075" cy="2739211"/>
          </a:xfrm>
          <a:prstGeom prst="rect">
            <a:avLst/>
          </a:prstGeom>
          <a:noFill/>
        </p:spPr>
        <p:txBody>
          <a:bodyPr wrap="square" rtlCol="0">
            <a:spAutoFit/>
          </a:bodyPr>
          <a:lstStyle/>
          <a:p>
            <a:pPr algn="ctr"/>
            <a:r>
              <a:rPr lang="en-GB" dirty="0"/>
              <a:t>PORTLAND POEM</a:t>
            </a:r>
          </a:p>
          <a:p>
            <a:endParaRPr lang="en-GB" sz="1400" dirty="0"/>
          </a:p>
          <a:p>
            <a:r>
              <a:rPr lang="en-GB" sz="1400" b="1" dirty="0">
                <a:solidFill>
                  <a:srgbClr val="FF0000"/>
                </a:solidFill>
              </a:rPr>
              <a:t>P</a:t>
            </a:r>
            <a:r>
              <a:rPr lang="en-GB" sz="1400" dirty="0"/>
              <a:t>ointing out so bold and grand</a:t>
            </a:r>
          </a:p>
          <a:p>
            <a:r>
              <a:rPr lang="en-GB" sz="1400" b="1" dirty="0">
                <a:solidFill>
                  <a:srgbClr val="FF0000"/>
                </a:solidFill>
              </a:rPr>
              <a:t>O</a:t>
            </a:r>
            <a:r>
              <a:rPr lang="en-GB" sz="1400" dirty="0"/>
              <a:t>nly a small strip of land</a:t>
            </a:r>
          </a:p>
          <a:p>
            <a:r>
              <a:rPr lang="en-GB" sz="1400" b="1" dirty="0">
                <a:solidFill>
                  <a:srgbClr val="FF0000"/>
                </a:solidFill>
              </a:rPr>
              <a:t>R</a:t>
            </a:r>
            <a:r>
              <a:rPr lang="en-GB" sz="1400" dirty="0"/>
              <a:t>ising high above the sea</a:t>
            </a:r>
          </a:p>
          <a:p>
            <a:r>
              <a:rPr lang="en-GB" sz="1400" b="1" dirty="0">
                <a:solidFill>
                  <a:srgbClr val="FF0000"/>
                </a:solidFill>
              </a:rPr>
              <a:t>T</a:t>
            </a:r>
            <a:r>
              <a:rPr lang="en-GB" sz="1400" dirty="0"/>
              <a:t>owering up majestically</a:t>
            </a:r>
          </a:p>
          <a:p>
            <a:r>
              <a:rPr lang="en-GB" sz="1400" b="1" dirty="0">
                <a:solidFill>
                  <a:srgbClr val="FF0000"/>
                </a:solidFill>
              </a:rPr>
              <a:t>L</a:t>
            </a:r>
            <a:r>
              <a:rPr lang="en-GB" sz="1400" dirty="0"/>
              <a:t>aden with ponderous stones</a:t>
            </a:r>
          </a:p>
          <a:p>
            <a:r>
              <a:rPr lang="en-GB" sz="1400" b="1" dirty="0">
                <a:solidFill>
                  <a:srgbClr val="FF0000"/>
                </a:solidFill>
              </a:rPr>
              <a:t>A</a:t>
            </a:r>
            <a:r>
              <a:rPr lang="en-GB" sz="1400" dirty="0"/>
              <a:t>nd her eolithlic bones</a:t>
            </a:r>
          </a:p>
          <a:p>
            <a:r>
              <a:rPr lang="en-GB" sz="1400" b="1" dirty="0">
                <a:solidFill>
                  <a:srgbClr val="FF0000"/>
                </a:solidFill>
              </a:rPr>
              <a:t>N</a:t>
            </a:r>
            <a:r>
              <a:rPr lang="en-GB" sz="1400" dirty="0"/>
              <a:t>ame oh name that land to me</a:t>
            </a:r>
          </a:p>
          <a:p>
            <a:r>
              <a:rPr lang="en-GB" sz="1400" b="1" dirty="0">
                <a:solidFill>
                  <a:srgbClr val="FF0000"/>
                </a:solidFill>
              </a:rPr>
              <a:t>D</a:t>
            </a:r>
            <a:r>
              <a:rPr lang="en-GB" sz="1400" dirty="0"/>
              <a:t>ear old Portland thou art she</a:t>
            </a:r>
          </a:p>
          <a:p>
            <a:endParaRPr lang="en-GB" sz="1400" dirty="0"/>
          </a:p>
          <a:p>
            <a:pPr algn="ctr"/>
            <a:r>
              <a:rPr lang="en-GB" sz="1400" dirty="0"/>
              <a:t>Kindly sent in by Alan</a:t>
            </a:r>
          </a:p>
        </p:txBody>
      </p:sp>
      <p:pic>
        <p:nvPicPr>
          <p:cNvPr id="37" name="Picture 36" descr="portland-bill-lighthouse.jpg"/>
          <p:cNvPicPr>
            <a:picLocks noChangeAspect="1"/>
          </p:cNvPicPr>
          <p:nvPr/>
        </p:nvPicPr>
        <p:blipFill>
          <a:blip r:embed="rId8" cstate="print"/>
          <a:stretch>
            <a:fillRect/>
          </a:stretch>
        </p:blipFill>
        <p:spPr>
          <a:xfrm>
            <a:off x="2933700" y="3495674"/>
            <a:ext cx="1885950" cy="3019425"/>
          </a:xfrm>
          <a:prstGeom prst="rect">
            <a:avLst/>
          </a:prstGeom>
        </p:spPr>
      </p:pic>
      <p:pic>
        <p:nvPicPr>
          <p:cNvPr id="39" name="Picture 38" descr="mytub.jpg"/>
          <p:cNvPicPr>
            <a:picLocks noChangeAspect="1"/>
          </p:cNvPicPr>
          <p:nvPr/>
        </p:nvPicPr>
        <p:blipFill>
          <a:blip r:embed="rId9" cstate="print"/>
          <a:stretch>
            <a:fillRect/>
          </a:stretch>
        </p:blipFill>
        <p:spPr>
          <a:xfrm rot="16200000">
            <a:off x="6805616" y="1033463"/>
            <a:ext cx="2638424" cy="3143248"/>
          </a:xfrm>
          <a:prstGeom prst="rect">
            <a:avLst/>
          </a:prstGeom>
        </p:spPr>
      </p:pic>
      <p:sp>
        <p:nvSpPr>
          <p:cNvPr id="40" name="TextBox 39"/>
          <p:cNvSpPr txBox="1"/>
          <p:nvPr/>
        </p:nvSpPr>
        <p:spPr>
          <a:xfrm>
            <a:off x="6762750" y="495300"/>
            <a:ext cx="2647950" cy="707886"/>
          </a:xfrm>
          <a:prstGeom prst="rect">
            <a:avLst/>
          </a:prstGeom>
          <a:noFill/>
        </p:spPr>
        <p:txBody>
          <a:bodyPr wrap="square" rtlCol="0">
            <a:spAutoFit/>
          </a:bodyPr>
          <a:lstStyle/>
          <a:p>
            <a:pPr algn="ctr"/>
            <a:r>
              <a:rPr lang="en-GB" sz="2000" b="1" dirty="0"/>
              <a:t>Which one is the Rotarian??</a:t>
            </a:r>
          </a:p>
        </p:txBody>
      </p:sp>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irc_mi" descr="http://www.harrowrotary.org.uk/images/rotary-logo.jpg">
            <a:extLst>
              <a:ext uri="{FF2B5EF4-FFF2-40B4-BE49-F238E27FC236}">
                <a16:creationId xmlns:a16="http://schemas.microsoft.com/office/drawing/2014/main" id="{CB9E225A-0FC3-49D6-9AA4-257A2FA1D9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476" y="191552"/>
            <a:ext cx="409575" cy="412750"/>
          </a:xfrm>
          <a:prstGeom prst="ellipse">
            <a:avLst/>
          </a:prstGeom>
          <a:noFill/>
          <a:ln>
            <a:noFill/>
          </a:ln>
        </p:spPr>
      </p:pic>
      <p:cxnSp>
        <p:nvCxnSpPr>
          <p:cNvPr id="16" name="Straight Connector 15"/>
          <p:cNvCxnSpPr/>
          <p:nvPr/>
        </p:nvCxnSpPr>
        <p:spPr>
          <a:xfrm flipH="1">
            <a:off x="4979517" y="3494620"/>
            <a:ext cx="4784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pic>
        <p:nvPicPr>
          <p:cNvPr id="9" name="Picture 8" descr="Above Loch Luioch and Ballinskillig Bay.jpg"/>
          <p:cNvPicPr>
            <a:picLocks noChangeAspect="1"/>
          </p:cNvPicPr>
          <p:nvPr/>
        </p:nvPicPr>
        <p:blipFill>
          <a:blip r:embed="rId3" cstate="print"/>
          <a:stretch>
            <a:fillRect/>
          </a:stretch>
        </p:blipFill>
        <p:spPr>
          <a:xfrm>
            <a:off x="800429" y="352425"/>
            <a:ext cx="3371522" cy="2495550"/>
          </a:xfrm>
          <a:prstGeom prst="rect">
            <a:avLst/>
          </a:prstGeom>
        </p:spPr>
      </p:pic>
      <p:pic>
        <p:nvPicPr>
          <p:cNvPr id="10" name="Picture 9" descr="Galways Bridge.JPG"/>
          <p:cNvPicPr>
            <a:picLocks noChangeAspect="1"/>
          </p:cNvPicPr>
          <p:nvPr/>
        </p:nvPicPr>
        <p:blipFill>
          <a:blip r:embed="rId4" cstate="print"/>
          <a:stretch>
            <a:fillRect/>
          </a:stretch>
        </p:blipFill>
        <p:spPr>
          <a:xfrm>
            <a:off x="5572125" y="600075"/>
            <a:ext cx="3543300" cy="1772920"/>
          </a:xfrm>
          <a:prstGeom prst="rect">
            <a:avLst/>
          </a:prstGeom>
        </p:spPr>
      </p:pic>
      <p:sp>
        <p:nvSpPr>
          <p:cNvPr id="7169" name="Rectangle 1"/>
          <p:cNvSpPr>
            <a:spLocks noChangeArrowheads="1"/>
          </p:cNvSpPr>
          <p:nvPr/>
        </p:nvSpPr>
        <p:spPr bwMode="auto">
          <a:xfrm>
            <a:off x="247650" y="3322735"/>
            <a:ext cx="451485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rgbClr val="333333"/>
                </a:solidFill>
                <a:effectLst/>
                <a:ea typeface="Times New Roman" pitchFamily="18" charset="0"/>
                <a:cs typeface="Times New Roman" pitchFamily="18" charset="0"/>
              </a:rPr>
              <a:t>Ruth and I spent 9 days walking the 220km Kerry Way in the south of Ireland. A beautiful though fairly hard walk through the most amazing scenery. Ranging from coastal and valleys to hills and mountains with ridges and remote passes to cross.</a:t>
            </a:r>
            <a:endParaRPr kumimoji="0" lang="en-GB" sz="10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333333"/>
                </a:solidFill>
                <a:effectLst/>
                <a:ea typeface="Times New Roman" pitchFamily="18" charset="0"/>
                <a:cs typeface="Times New Roman" pitchFamily="18" charset="0"/>
              </a:rPr>
              <a:t>We flew to Dublin and experienced the Brexit effect where our first pint of Guinness and a glass of house wine was almost 15 euros!</a:t>
            </a:r>
            <a:endParaRPr kumimoji="0" lang="en-GB" sz="10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333333"/>
                </a:solidFill>
                <a:effectLst/>
                <a:ea typeface="Times New Roman" pitchFamily="18" charset="0"/>
                <a:cs typeface="Times New Roman" pitchFamily="18" charset="0"/>
              </a:rPr>
              <a:t>It was a pleasant journey to Killarney on their express train. It took 3 hours. The rail services are on time and very efficient.</a:t>
            </a:r>
            <a:endParaRPr kumimoji="0" lang="en-GB" sz="10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a:ln>
                  <a:noFill/>
                </a:ln>
                <a:solidFill>
                  <a:srgbClr val="333333"/>
                </a:solidFill>
                <a:effectLst/>
                <a:ea typeface="Times New Roman" pitchFamily="18" charset="0"/>
                <a:cs typeface="Times New Roman" pitchFamily="18" charset="0"/>
              </a:rPr>
              <a:t>We stayed in B&amp;Bs and had our bags carried on each day. Our longest day (34 km!) was from Waterville to Caherciveen which was stunning. Climbing out of Waterville we walked north east along a ridge for 5 km with views of Loch Luioch</a:t>
            </a:r>
            <a:r>
              <a:rPr lang="en-GB" sz="1000" b="1" dirty="0">
                <a:solidFill>
                  <a:srgbClr val="333333"/>
                </a:solidFill>
                <a:ea typeface="Times New Roman" pitchFamily="18" charset="0"/>
                <a:cs typeface="Times New Roman" pitchFamily="18" charset="0"/>
              </a:rPr>
              <a:t> </a:t>
            </a:r>
            <a:r>
              <a:rPr kumimoji="0" lang="en-GB" sz="1000" b="1" i="0" u="none" strike="noStrike" cap="none" normalizeH="0" baseline="0" dirty="0">
                <a:ln>
                  <a:noFill/>
                </a:ln>
                <a:solidFill>
                  <a:srgbClr val="333333"/>
                </a:solidFill>
                <a:effectLst/>
                <a:ea typeface="Times New Roman" pitchFamily="18" charset="0"/>
                <a:cs typeface="Times New Roman" pitchFamily="18" charset="0"/>
              </a:rPr>
              <a:t>on one side, Ballingskelligs Bay behind us and the mountains of An Traigh, Tteermoyye and Moingan tSamhaich in front. We then dropped down into the valley and then climbed up to another 6 km ridge going north west across a series of small peaks. The day was mostly in sun though by the end the wind became stronger and colder and the rain started for the rest of the walk. The mix of sun, shower and persistent rain was fairly typical. The accommodation was great throughout and the friendliness of the Irish was amazing. The Seafood Chowder was our favourite on the menu. The Guinenss was excellent, as were the real ale brews at the Killarney brewery!</a:t>
            </a:r>
            <a:endParaRPr kumimoji="0" lang="en-GB" sz="1000" b="1"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71500" y="3038475"/>
            <a:ext cx="3648075" cy="369332"/>
          </a:xfrm>
          <a:prstGeom prst="rect">
            <a:avLst/>
          </a:prstGeom>
          <a:noFill/>
        </p:spPr>
        <p:txBody>
          <a:bodyPr wrap="square" rtlCol="0">
            <a:spAutoFit/>
          </a:bodyPr>
          <a:lstStyle/>
          <a:p>
            <a:pPr algn="ctr"/>
            <a:r>
              <a:rPr lang="en-GB" dirty="0"/>
              <a:t>Mark &amp; Ruth in Ireland</a:t>
            </a:r>
          </a:p>
        </p:txBody>
      </p:sp>
      <p:sp>
        <p:nvSpPr>
          <p:cNvPr id="13" name="TextBox 12"/>
          <p:cNvSpPr txBox="1"/>
          <p:nvPr/>
        </p:nvSpPr>
        <p:spPr>
          <a:xfrm>
            <a:off x="5619750" y="2609850"/>
            <a:ext cx="3419475" cy="646331"/>
          </a:xfrm>
          <a:prstGeom prst="rect">
            <a:avLst/>
          </a:prstGeom>
          <a:noFill/>
        </p:spPr>
        <p:txBody>
          <a:bodyPr wrap="square" rtlCol="0">
            <a:spAutoFit/>
          </a:bodyPr>
          <a:lstStyle/>
          <a:p>
            <a:pPr algn="ctr"/>
            <a:r>
              <a:rPr lang="en-GB" dirty="0"/>
              <a:t>Galways Bridge:  See Mark &amp; Ruth’s article further on.</a:t>
            </a:r>
          </a:p>
        </p:txBody>
      </p:sp>
      <p:pic>
        <p:nvPicPr>
          <p:cNvPr id="14" name="Picture 13" descr="Table Top.jpg"/>
          <p:cNvPicPr>
            <a:picLocks noChangeAspect="1"/>
          </p:cNvPicPr>
          <p:nvPr/>
        </p:nvPicPr>
        <p:blipFill>
          <a:blip r:embed="rId5" cstate="print"/>
          <a:stretch>
            <a:fillRect/>
          </a:stretch>
        </p:blipFill>
        <p:spPr>
          <a:xfrm>
            <a:off x="6524625" y="3667125"/>
            <a:ext cx="3200400" cy="2914650"/>
          </a:xfrm>
          <a:prstGeom prst="rect">
            <a:avLst/>
          </a:prstGeom>
        </p:spPr>
      </p:pic>
      <p:sp>
        <p:nvSpPr>
          <p:cNvPr id="15" name="TextBox 14"/>
          <p:cNvSpPr txBox="1"/>
          <p:nvPr/>
        </p:nvSpPr>
        <p:spPr>
          <a:xfrm>
            <a:off x="5124449" y="4038600"/>
            <a:ext cx="1152525" cy="1200329"/>
          </a:xfrm>
          <a:prstGeom prst="rect">
            <a:avLst/>
          </a:prstGeom>
          <a:noFill/>
        </p:spPr>
        <p:txBody>
          <a:bodyPr wrap="square" rtlCol="0">
            <a:spAutoFit/>
          </a:bodyPr>
          <a:lstStyle/>
          <a:p>
            <a:r>
              <a:rPr lang="en-GB" dirty="0"/>
              <a:t>Our Dave ‘flying the flag’ at a Table Top</a:t>
            </a:r>
          </a:p>
        </p:txBody>
      </p:sp>
    </p:spTree>
    <p:extLst>
      <p:ext uri="{BB962C8B-B14F-4D97-AF65-F5344CB8AC3E}">
        <p14:creationId xmlns:p14="http://schemas.microsoft.com/office/powerpoint/2010/main" val="196619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79517" y="3381834"/>
            <a:ext cx="4784391" cy="746142"/>
            <a:chOff x="814038" y="2639871"/>
            <a:chExt cx="7219950" cy="1266826"/>
          </a:xfrm>
        </p:grpSpPr>
        <p:pic>
          <p:nvPicPr>
            <p:cNvPr id="2050" name="Picture 2" descr="Image result for light bul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038" y="2639871"/>
              <a:ext cx="36099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light bul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013" y="2639871"/>
              <a:ext cx="3609975" cy="12668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flipH="1" flipV="1">
            <a:off x="4979516" y="5877724"/>
            <a:ext cx="4784391" cy="861561"/>
            <a:chOff x="814038" y="2639871"/>
            <a:chExt cx="7219950" cy="1266826"/>
          </a:xfrm>
        </p:grpSpPr>
        <p:pic>
          <p:nvPicPr>
            <p:cNvPr id="37" name="Picture 2" descr="Image result for light bul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038" y="2639871"/>
              <a:ext cx="36099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light bul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013" y="2639871"/>
              <a:ext cx="3609975" cy="126682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1"/>
          <p:cNvSpPr txBox="1"/>
          <p:nvPr/>
        </p:nvSpPr>
        <p:spPr>
          <a:xfrm>
            <a:off x="5030306" y="4200820"/>
            <a:ext cx="4875694" cy="1696263"/>
          </a:xfrm>
          <a:prstGeom prst="rect">
            <a:avLst/>
          </a:prstGeom>
          <a:solidFill>
            <a:srgbClr val="FFFF00">
              <a:alpha val="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90000"/>
              </a:lnSpc>
            </a:pPr>
            <a:endParaRPr lang="en-GB" sz="1400" i="1" u="none" dirty="0">
              <a:solidFill>
                <a:srgbClr val="FF0000"/>
              </a:solidFill>
            </a:endParaRPr>
          </a:p>
          <a:p>
            <a:pPr algn="ctr">
              <a:lnSpc>
                <a:spcPct val="90000"/>
              </a:lnSpc>
            </a:pPr>
            <a:r>
              <a:rPr lang="en-GB" sz="1400" i="1" u="none" dirty="0">
                <a:solidFill>
                  <a:srgbClr val="FF0000"/>
                </a:solidFill>
              </a:rPr>
              <a:t>See your name in lights ... Contribu</a:t>
            </a:r>
            <a:r>
              <a:rPr lang="en-GB" sz="1400" i="1" dirty="0">
                <a:solidFill>
                  <a:srgbClr val="FF0000"/>
                </a:solidFill>
              </a:rPr>
              <a:t>t</a:t>
            </a:r>
            <a:r>
              <a:rPr lang="en-GB" sz="1400" i="1" u="none" dirty="0">
                <a:solidFill>
                  <a:srgbClr val="FF0000"/>
                </a:solidFill>
              </a:rPr>
              <a:t>e to Porthole</a:t>
            </a:r>
          </a:p>
          <a:p>
            <a:pPr algn="ctr">
              <a:lnSpc>
                <a:spcPct val="90000"/>
              </a:lnSpc>
              <a:spcAft>
                <a:spcPts val="600"/>
              </a:spcAft>
            </a:pPr>
            <a:r>
              <a:rPr lang="en-GB" sz="1400" i="1" u="none" dirty="0">
                <a:solidFill>
                  <a:srgbClr val="FF0000"/>
                </a:solidFill>
              </a:rPr>
              <a:t>(or the website ...</a:t>
            </a:r>
            <a:r>
              <a:rPr lang="en-GB" sz="1400" i="1" u="none" baseline="0" dirty="0">
                <a:solidFill>
                  <a:srgbClr val="FF0000"/>
                </a:solidFill>
              </a:rPr>
              <a:t> or  Facebook ...</a:t>
            </a:r>
            <a:r>
              <a:rPr lang="en-GB" sz="1400" i="1" u="none" dirty="0">
                <a:solidFill>
                  <a:srgbClr val="FF0000"/>
                </a:solidFill>
              </a:rPr>
              <a:t>)</a:t>
            </a:r>
          </a:p>
          <a:p>
            <a:pPr algn="ctr">
              <a:lnSpc>
                <a:spcPct val="90000"/>
              </a:lnSpc>
              <a:spcBef>
                <a:spcPts val="600"/>
              </a:spcBef>
              <a:spcAft>
                <a:spcPts val="600"/>
              </a:spcAft>
            </a:pPr>
            <a:r>
              <a:rPr lang="en-GB" sz="1400" i="1" u="none" dirty="0">
                <a:solidFill>
                  <a:srgbClr val="FF0000"/>
                </a:solidFill>
              </a:rPr>
              <a:t>Thanks this month go to:</a:t>
            </a:r>
          </a:p>
          <a:p>
            <a:pPr algn="ctr">
              <a:lnSpc>
                <a:spcPct val="90000"/>
              </a:lnSpc>
              <a:spcBef>
                <a:spcPts val="600"/>
              </a:spcBef>
              <a:spcAft>
                <a:spcPts val="600"/>
              </a:spcAft>
            </a:pPr>
            <a:r>
              <a:rPr lang="en-GB" sz="1400" i="1" dirty="0">
                <a:solidFill>
                  <a:srgbClr val="FF0000"/>
                </a:solidFill>
              </a:rPr>
              <a:t>JANET, MARK, SUE, KBJ, GARY, ELIZABETH, ANDREW &amp; SARAH</a:t>
            </a:r>
            <a:endParaRPr lang="en-GB" sz="1400" i="1" u="none" dirty="0">
              <a:solidFill>
                <a:srgbClr val="FF0000"/>
              </a:solidFill>
            </a:endParaRPr>
          </a:p>
        </p:txBody>
      </p:sp>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p:nvPr/>
        </p:nvCxnSpPr>
        <p:spPr>
          <a:xfrm flipH="1">
            <a:off x="4971757" y="3359466"/>
            <a:ext cx="4792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irc_mi" descr="http://www.harrowrotary.org.uk/images/rotary-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7232" y="176239"/>
            <a:ext cx="424434" cy="427724"/>
          </a:xfrm>
          <a:prstGeom prst="ellipse">
            <a:avLst/>
          </a:prstGeom>
          <a:noFill/>
          <a:ln>
            <a:noFill/>
          </a:ln>
        </p:spPr>
      </p:pic>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Connector 25"/>
          <p:cNvCxnSpPr/>
          <p:nvPr/>
        </p:nvCxnSpPr>
        <p:spPr>
          <a:xfrm flipH="1">
            <a:off x="4979516" y="2983448"/>
            <a:ext cx="4792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cstate="print"/>
          <a:stretch>
            <a:fillRect/>
          </a:stretch>
        </p:blipFill>
        <p:spPr>
          <a:xfrm rot="600000">
            <a:off x="11340871" y="516306"/>
            <a:ext cx="6315075" cy="4124325"/>
          </a:xfrm>
          <a:prstGeom prst="rect">
            <a:avLst/>
          </a:prstGeom>
        </p:spPr>
      </p:pic>
      <p:pic>
        <p:nvPicPr>
          <p:cNvPr id="10" name="Picture 9"/>
          <p:cNvPicPr>
            <a:picLocks noChangeAspect="1"/>
          </p:cNvPicPr>
          <p:nvPr/>
        </p:nvPicPr>
        <p:blipFill rotWithShape="1">
          <a:blip r:embed="rId6" cstate="print"/>
          <a:srcRect t="4269"/>
          <a:stretch/>
        </p:blipFill>
        <p:spPr>
          <a:xfrm rot="578375">
            <a:off x="11475713" y="3129473"/>
            <a:ext cx="5934075" cy="2106345"/>
          </a:xfrm>
          <a:prstGeom prst="rect">
            <a:avLst/>
          </a:prstGeom>
        </p:spPr>
      </p:pic>
      <p:sp>
        <p:nvSpPr>
          <p:cNvPr id="6146" name="Rectangle 2"/>
          <p:cNvSpPr>
            <a:spLocks noChangeArrowheads="1"/>
          </p:cNvSpPr>
          <p:nvPr/>
        </p:nvSpPr>
        <p:spPr bwMode="auto">
          <a:xfrm>
            <a:off x="161924" y="2328684"/>
            <a:ext cx="469582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Having lived in the area for nearly 10 years now, I have visited a lot of places being a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grockel</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one of them being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Lulworth</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Cove. On a nice day last week I decided to take the dog for a walk and revisit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Lulworth</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I parked in the usual place, went down the </a:t>
            </a:r>
            <a:r>
              <a:rPr kumimoji="0" lang="en-GB" sz="1200" b="0" i="0" u="none" strike="noStrike" cap="none" normalizeH="0" baseline="0" dirty="0" err="1">
                <a:ln>
                  <a:noFill/>
                </a:ln>
                <a:solidFill>
                  <a:srgbClr val="000000"/>
                </a:solidFill>
                <a:effectLst/>
                <a:latin typeface="Calibri" pitchFamily="34" charset="0"/>
                <a:ea typeface="Times New Roman" pitchFamily="18" charset="0"/>
                <a:cs typeface="Calibri" pitchFamily="34" charset="0"/>
              </a:rPr>
              <a:t>ususl</a:t>
            </a: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 path, but then I noticed people on the edge of the cliff path, where I'd never ventured. So off I went to be met with this vision. (Stair Hole) How did I not know this was there?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Times New Roman" pitchFamily="18" charset="0"/>
                <a:cs typeface="Calibri" pitchFamily="34" charset="0"/>
              </a:rPr>
              <a:t>So people, venture off the usual path, take the alternative route and you may well be surprised.</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Calibri" pitchFamily="34" charset="0"/>
                <a:cs typeface="Calibri" pitchFamily="34" charset="0"/>
              </a:rPr>
              <a:t>Sue Leach</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20" name="Picture 19" descr="Lulworth2.JPG"/>
          <p:cNvPicPr>
            <a:picLocks noChangeAspect="1"/>
          </p:cNvPicPr>
          <p:nvPr/>
        </p:nvPicPr>
        <p:blipFill>
          <a:blip r:embed="rId7" cstate="print"/>
          <a:stretch>
            <a:fillRect/>
          </a:stretch>
        </p:blipFill>
        <p:spPr>
          <a:xfrm>
            <a:off x="476250" y="238125"/>
            <a:ext cx="4057650" cy="2019301"/>
          </a:xfrm>
          <a:prstGeom prst="rect">
            <a:avLst/>
          </a:prstGeom>
        </p:spPr>
      </p:pic>
      <p:sp>
        <p:nvSpPr>
          <p:cNvPr id="6147" name="Rectangle 3"/>
          <p:cNvSpPr>
            <a:spLocks noChangeArrowheads="1"/>
          </p:cNvSpPr>
          <p:nvPr/>
        </p:nvSpPr>
        <p:spPr bwMode="auto">
          <a:xfrm>
            <a:off x="238125" y="4500771"/>
            <a:ext cx="4572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Hi Ladies and Gentlemen,</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We have arrived back home from Newcastle, and everything went according to plan and all the family were there and </a:t>
            </a:r>
            <a:r>
              <a:rPr kumimoji="0" lang="en-GB" sz="12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mam</a:t>
            </a: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 had a great send off.</a:t>
            </a:r>
            <a:r>
              <a:rPr kumimoji="0" lang="en-GB" sz="12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Whilst checking our mail, there was a lovely condolences card from you all in the Rotary club, which was amazing.</a:t>
            </a:r>
            <a:r>
              <a:rPr kumimoji="0" lang="en-GB" sz="12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We would like to take this opportunity to thank you all and we feel really humbled to have so many friends that have sent messages.</a:t>
            </a:r>
            <a:r>
              <a:rPr kumimoji="0" lang="en-GB" sz="12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Thank you all.</a:t>
            </a:r>
            <a:r>
              <a:rPr kumimoji="0" lang="en-GB" sz="12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pitchFamily="34" charset="0"/>
                <a:ea typeface="Times New Roman" pitchFamily="18" charset="0"/>
                <a:cs typeface="Arial" pitchFamily="34" charset="0"/>
              </a:rPr>
              <a:t>Garry.</a:t>
            </a:r>
            <a:r>
              <a:rPr kumimoji="0" lang="en-GB" sz="1200" b="0" i="0" u="none" strike="noStrike" cap="none" normalizeH="0" baseline="0" dirty="0">
                <a:ln>
                  <a:noFill/>
                </a:ln>
                <a:solidFill>
                  <a:srgbClr val="000000"/>
                </a:solidFill>
                <a:effectLst/>
                <a:latin typeface="Calibri"/>
                <a:ea typeface="Times New Roman" pitchFamily="18" charset="0"/>
                <a:cs typeface="Arial" pitchFamily="34"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Box 21"/>
          <p:cNvSpPr txBox="1"/>
          <p:nvPr/>
        </p:nvSpPr>
        <p:spPr>
          <a:xfrm>
            <a:off x="666750" y="4238625"/>
            <a:ext cx="3429000" cy="307777"/>
          </a:xfrm>
          <a:prstGeom prst="rect">
            <a:avLst/>
          </a:prstGeom>
          <a:noFill/>
        </p:spPr>
        <p:txBody>
          <a:bodyPr wrap="square" rtlCol="0">
            <a:spAutoFit/>
          </a:bodyPr>
          <a:lstStyle/>
          <a:p>
            <a:r>
              <a:rPr lang="en-GB" sz="1400" b="1" dirty="0"/>
              <a:t>A MESSAGE FROM PRESIDENT GARY</a:t>
            </a:r>
          </a:p>
        </p:txBody>
      </p:sp>
      <p:pic>
        <p:nvPicPr>
          <p:cNvPr id="23" name="Picture 22" descr="IMG_7539 (1).JPG"/>
          <p:cNvPicPr>
            <a:picLocks noChangeAspect="1"/>
          </p:cNvPicPr>
          <p:nvPr/>
        </p:nvPicPr>
        <p:blipFill>
          <a:blip r:embed="rId8" cstate="print">
            <a:lum bright="20000"/>
          </a:blip>
          <a:stretch>
            <a:fillRect/>
          </a:stretch>
        </p:blipFill>
        <p:spPr>
          <a:xfrm>
            <a:off x="5105400" y="352425"/>
            <a:ext cx="3047999" cy="2352675"/>
          </a:xfrm>
          <a:prstGeom prst="rect">
            <a:avLst/>
          </a:prstGeom>
        </p:spPr>
      </p:pic>
      <p:sp>
        <p:nvSpPr>
          <p:cNvPr id="25" name="TextBox 24"/>
          <p:cNvSpPr txBox="1"/>
          <p:nvPr/>
        </p:nvSpPr>
        <p:spPr>
          <a:xfrm>
            <a:off x="8267700" y="904875"/>
            <a:ext cx="1285875" cy="1015663"/>
          </a:xfrm>
          <a:prstGeom prst="rect">
            <a:avLst/>
          </a:prstGeom>
          <a:noFill/>
        </p:spPr>
        <p:txBody>
          <a:bodyPr wrap="square" rtlCol="0">
            <a:spAutoFit/>
          </a:bodyPr>
          <a:lstStyle/>
          <a:p>
            <a:pPr algn="ctr"/>
            <a:r>
              <a:rPr lang="en-GB" sz="2000" dirty="0"/>
              <a:t>Next train to Waterloo?</a:t>
            </a:r>
          </a:p>
        </p:txBody>
      </p:sp>
    </p:spTree>
    <p:extLst>
      <p:ext uri="{BB962C8B-B14F-4D97-AF65-F5344CB8AC3E}">
        <p14:creationId xmlns:p14="http://schemas.microsoft.com/office/powerpoint/2010/main" val="120653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865568" y="4937538"/>
            <a:ext cx="1875174" cy="248401"/>
          </a:xfrm>
          <a:prstGeom prst="rect">
            <a:avLst/>
          </a:prstGeom>
        </p:spPr>
        <p:txBody>
          <a:bodyPr wrap="square">
            <a:spAutoFit/>
          </a:bodyPr>
          <a:lstStyle/>
          <a:p>
            <a:pPr>
              <a:lnSpc>
                <a:spcPts val="1200"/>
              </a:lnSpc>
              <a:spcBef>
                <a:spcPts val="500"/>
              </a:spcBef>
              <a:spcAft>
                <a:spcPts val="300"/>
              </a:spcAft>
            </a:pPr>
            <a:r>
              <a:rPr lang="en-GB" sz="1200" b="1"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10"/>
          <p:cNvSpPr txBox="1"/>
          <p:nvPr/>
        </p:nvSpPr>
        <p:spPr>
          <a:xfrm>
            <a:off x="5467350" y="5314950"/>
            <a:ext cx="4048125" cy="923330"/>
          </a:xfrm>
          <a:prstGeom prst="rect">
            <a:avLst/>
          </a:prstGeom>
          <a:noFill/>
          <a:ln>
            <a:solidFill>
              <a:schemeClr val="tx1"/>
            </a:solidFill>
          </a:ln>
        </p:spPr>
        <p:txBody>
          <a:bodyPr wrap="square" rtlCol="0">
            <a:spAutoFit/>
          </a:bodyPr>
          <a:lstStyle/>
          <a:p>
            <a:pPr algn="ctr"/>
            <a:r>
              <a:rPr lang="en-GB" dirty="0"/>
              <a:t>EDITOR’S NOTE</a:t>
            </a:r>
          </a:p>
          <a:p>
            <a:r>
              <a:rPr lang="en-GB" dirty="0">
                <a:hlinkClick r:id="rId3"/>
              </a:rPr>
              <a:t>ianmcpheat@aol.com</a:t>
            </a:r>
            <a:r>
              <a:rPr lang="en-GB" dirty="0"/>
              <a:t>. Pictures need to be in jpg format if possible.</a:t>
            </a:r>
          </a:p>
        </p:txBody>
      </p:sp>
      <p:pic>
        <p:nvPicPr>
          <p:cNvPr id="8" name="Picture 7" descr="image2.jpeg"/>
          <p:cNvPicPr>
            <a:picLocks noChangeAspect="1"/>
          </p:cNvPicPr>
          <p:nvPr/>
        </p:nvPicPr>
        <p:blipFill>
          <a:blip r:embed="rId4" cstate="print">
            <a:lum bright="20000"/>
          </a:blip>
          <a:stretch>
            <a:fillRect/>
          </a:stretch>
        </p:blipFill>
        <p:spPr>
          <a:xfrm>
            <a:off x="819150" y="314325"/>
            <a:ext cx="3267075" cy="2476500"/>
          </a:xfrm>
          <a:prstGeom prst="rect">
            <a:avLst/>
          </a:prstGeom>
        </p:spPr>
      </p:pic>
      <p:pic>
        <p:nvPicPr>
          <p:cNvPr id="9" name="Picture 8" descr="image1 (1).jpeg"/>
          <p:cNvPicPr>
            <a:picLocks noChangeAspect="1"/>
          </p:cNvPicPr>
          <p:nvPr/>
        </p:nvPicPr>
        <p:blipFill>
          <a:blip r:embed="rId5" cstate="print">
            <a:lum bright="20000"/>
          </a:blip>
          <a:stretch>
            <a:fillRect/>
          </a:stretch>
        </p:blipFill>
        <p:spPr>
          <a:xfrm>
            <a:off x="228600" y="3238500"/>
            <a:ext cx="2076450" cy="2076450"/>
          </a:xfrm>
          <a:prstGeom prst="rect">
            <a:avLst/>
          </a:prstGeom>
        </p:spPr>
      </p:pic>
      <p:pic>
        <p:nvPicPr>
          <p:cNvPr id="10" name="Picture 9" descr="image1 (2).jpeg"/>
          <p:cNvPicPr>
            <a:picLocks noChangeAspect="1"/>
          </p:cNvPicPr>
          <p:nvPr/>
        </p:nvPicPr>
        <p:blipFill>
          <a:blip r:embed="rId6" cstate="print">
            <a:lum bright="20000"/>
          </a:blip>
          <a:stretch>
            <a:fillRect/>
          </a:stretch>
        </p:blipFill>
        <p:spPr>
          <a:xfrm>
            <a:off x="2847975" y="3200400"/>
            <a:ext cx="1885950" cy="2114550"/>
          </a:xfrm>
          <a:prstGeom prst="rect">
            <a:avLst/>
          </a:prstGeom>
        </p:spPr>
      </p:pic>
      <p:sp>
        <p:nvSpPr>
          <p:cNvPr id="16" name="TextBox 15"/>
          <p:cNvSpPr txBox="1"/>
          <p:nvPr/>
        </p:nvSpPr>
        <p:spPr>
          <a:xfrm>
            <a:off x="647700" y="5648325"/>
            <a:ext cx="3867150" cy="584775"/>
          </a:xfrm>
          <a:prstGeom prst="rect">
            <a:avLst/>
          </a:prstGeom>
          <a:noFill/>
        </p:spPr>
        <p:txBody>
          <a:bodyPr wrap="square" rtlCol="0">
            <a:spAutoFit/>
          </a:bodyPr>
          <a:lstStyle/>
          <a:p>
            <a:pPr algn="ctr"/>
            <a:r>
              <a:rPr lang="en-GB" sz="3200" dirty="0">
                <a:solidFill>
                  <a:srgbClr val="FF0000"/>
                </a:solidFill>
              </a:rPr>
              <a:t>SKITTLING FUN</a:t>
            </a:r>
          </a:p>
        </p:txBody>
      </p:sp>
      <p:pic>
        <p:nvPicPr>
          <p:cNvPr id="17" name="Picture 16" descr="group exchange photo.jpeg.jpg"/>
          <p:cNvPicPr>
            <a:picLocks noChangeAspect="1"/>
          </p:cNvPicPr>
          <p:nvPr/>
        </p:nvPicPr>
        <p:blipFill>
          <a:blip r:embed="rId7" cstate="print"/>
          <a:stretch>
            <a:fillRect/>
          </a:stretch>
        </p:blipFill>
        <p:spPr>
          <a:xfrm>
            <a:off x="6353175" y="276225"/>
            <a:ext cx="2095499" cy="1457326"/>
          </a:xfrm>
          <a:prstGeom prst="rect">
            <a:avLst/>
          </a:prstGeom>
        </p:spPr>
      </p:pic>
      <p:sp>
        <p:nvSpPr>
          <p:cNvPr id="4097" name="Rectangle 1"/>
          <p:cNvSpPr>
            <a:spLocks noChangeArrowheads="1"/>
          </p:cNvSpPr>
          <p:nvPr/>
        </p:nvSpPr>
        <p:spPr bwMode="auto">
          <a:xfrm>
            <a:off x="5153025" y="1739254"/>
            <a:ext cx="4467225"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This picture represents a piece of Rotary history, August 23rd 2018 was the 30 year reunion of first all-female Group Study Exchange Team to represent our District 1200 in District 9670 Northern New South Wales, Australia. During this trip of a lifetime the team discovered the magic of Rotary fellowship, within District 1200 as well as whilst visiting Australia during it</a:t>
            </a:r>
            <a:r>
              <a:rPr kumimoji="0" lang="en-GB" sz="900" b="0" i="0" u="none" strike="noStrike" cap="none" normalizeH="0" baseline="0" dirty="0">
                <a:ln>
                  <a:noFill/>
                </a:ln>
                <a:solidFill>
                  <a:srgbClr val="000000"/>
                </a:solidFill>
                <a:effectLst/>
                <a:latin typeface="Calibri"/>
                <a:ea typeface="Times New Roman" pitchFamily="18" charset="0"/>
                <a:cs typeface="Arial" pitchFamily="34" charset="0"/>
              </a:rPr>
              <a:t>’</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s special Bicentenary year. The then District Governor Keith Barnard Jones wrote in 1988 that following a friendship started in Nashville with District Governor Ray Norris of 9670, he sent the 1200 Group Study Team, a group of young professionals selected to promote international understanding, as part of the service, goodwill and educational activity of Rotary Foundation. The four team members, along with Rotarian John </a:t>
            </a:r>
            <a:r>
              <a:rPr kumimoji="0" lang="en-GB" sz="9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Pargeter</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and his wife Audrey toured </a:t>
            </a:r>
            <a:r>
              <a:rPr kumimoji="0" lang="en-GB" sz="9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vast Australian District 9670 over 6 weeks. </a:t>
            </a:r>
            <a:r>
              <a:rPr kumimoji="0" lang="en-GB" sz="9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We gave speeches to the Rotary Clubs we visited each evening, </a:t>
            </a:r>
            <a:r>
              <a:rPr kumimoji="0" lang="en-GB" sz="9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who during the day in turn took us around schools, a university, a large range of cattle and sheep stations, a coal mine, wineries, a waste disposal plant, even an astronomical observatory. We were so privileged being the house guests of Rotarians as we travelled around the District, learning so much about life in Australia from the inside. It brought us all together, and many of the Rotarians we met in Australia visited us in the UK in subsequent years. As a group we met up regularly despite us all moving away from the District as our careers progressed; the trip represents an anchor of friendship and fun. The team from left to right: Elizabeth Hardy, Reverend Jane Wright, Rotarian John </a:t>
            </a:r>
            <a:r>
              <a:rPr kumimoji="0" lang="en-GB" sz="9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Pargeter</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Audrey </a:t>
            </a:r>
            <a:r>
              <a:rPr kumimoji="0" lang="en-GB" sz="9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Pargeter</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 Jeanette </a:t>
            </a:r>
            <a:r>
              <a:rPr kumimoji="0" lang="en-GB" sz="9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Mcphail</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 (who Portland Rotarians know as Life Education Chief Executive) and </a:t>
            </a:r>
            <a:r>
              <a:rPr kumimoji="0" lang="en-GB" sz="9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Tish</a:t>
            </a: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 Nichol ( the honorary member of the group joining us later after Isobel Coleman, the fourth member of the team, emigrated to Australia).</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a:ln>
                  <a:noFill/>
                </a:ln>
                <a:solidFill>
                  <a:srgbClr val="000000"/>
                </a:solidFill>
                <a:effectLst/>
                <a:latin typeface="Arial" pitchFamily="34" charset="0"/>
                <a:ea typeface="Times New Roman" pitchFamily="18" charset="0"/>
                <a:cs typeface="Arial" pitchFamily="34" charset="0"/>
              </a:rPr>
              <a:t>Elizabeth</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5315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irc_mi" descr="http://www.harrowrotary.org.uk/images/rotary-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4927" y="228495"/>
            <a:ext cx="409575" cy="412750"/>
          </a:xfrm>
          <a:prstGeom prst="ellipse">
            <a:avLst/>
          </a:prstGeom>
          <a:noFill/>
          <a:ln>
            <a:noFill/>
          </a:ln>
        </p:spPr>
      </p:pic>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a:solidFill>
                  <a:srgbClr val="000000"/>
                </a:solidFill>
                <a:ea typeface="Times New Roman" pitchFamily="18" charset="0"/>
                <a:cs typeface="Times New Roman" pitchFamily="18" charset="0"/>
              </a:rPr>
              <a:t> </a:t>
            </a:r>
          </a:p>
        </p:txBody>
      </p:sp>
      <p:sp>
        <p:nvSpPr>
          <p:cNvPr id="9" name="Rectangle 8"/>
          <p:cNvSpPr/>
          <p:nvPr/>
        </p:nvSpPr>
        <p:spPr>
          <a:xfrm>
            <a:off x="180975" y="323850"/>
            <a:ext cx="4638675" cy="6424836"/>
          </a:xfrm>
          <a:prstGeom prst="rect">
            <a:avLst/>
          </a:prstGeom>
        </p:spPr>
        <p:txBody>
          <a:bodyPr wrap="square">
            <a:spAutoFit/>
          </a:bodyPr>
          <a:lstStyle/>
          <a:p>
            <a:pPr lvl="0" algn="ctr" fontAlgn="base">
              <a:spcBef>
                <a:spcPct val="0"/>
              </a:spcBef>
              <a:spcAft>
                <a:spcPct val="0"/>
              </a:spcAft>
            </a:pPr>
            <a:r>
              <a:rPr lang="en-US" sz="1200" b="1" dirty="0">
                <a:solidFill>
                  <a:srgbClr val="000000"/>
                </a:solidFill>
                <a:ea typeface="Calibri" pitchFamily="34" charset="0"/>
                <a:cs typeface="Arial" pitchFamily="34" charset="0"/>
              </a:rPr>
              <a:t>TUESDAY 18</a:t>
            </a:r>
            <a:r>
              <a:rPr lang="en-US" sz="1200" b="1" baseline="30000" dirty="0">
                <a:solidFill>
                  <a:srgbClr val="000000"/>
                </a:solidFill>
                <a:ea typeface="Calibri" pitchFamily="34" charset="0"/>
                <a:cs typeface="Arial" pitchFamily="34" charset="0"/>
              </a:rPr>
              <a:t>th</a:t>
            </a:r>
            <a:r>
              <a:rPr lang="en-US" sz="1200" b="1" dirty="0">
                <a:solidFill>
                  <a:srgbClr val="000000"/>
                </a:solidFill>
                <a:ea typeface="Calibri" pitchFamily="34" charset="0"/>
                <a:cs typeface="Arial" pitchFamily="34" charset="0"/>
              </a:rPr>
              <a:t> Sept 2018 ELIZABETH’S VISIT TO</a:t>
            </a:r>
          </a:p>
          <a:p>
            <a:pPr lvl="0" algn="ctr" fontAlgn="base">
              <a:spcBef>
                <a:spcPct val="0"/>
              </a:spcBef>
              <a:spcAft>
                <a:spcPct val="0"/>
              </a:spcAft>
            </a:pPr>
            <a:r>
              <a:rPr lang="en-US" sz="1200" b="1" dirty="0">
                <a:solidFill>
                  <a:srgbClr val="000000"/>
                </a:solidFill>
                <a:ea typeface="Calibri" pitchFamily="34" charset="0"/>
                <a:cs typeface="Arial" pitchFamily="34" charset="0"/>
              </a:rPr>
              <a:t> ST GEORGE’S, PORTAND </a:t>
            </a:r>
            <a:endParaRPr lang="en-GB" sz="1200" b="1" dirty="0">
              <a:cs typeface="Arial" pitchFamily="34" charset="0"/>
            </a:endParaRPr>
          </a:p>
          <a:p>
            <a:pPr lvl="0" eaLnBrk="0" fontAlgn="base" hangingPunct="0">
              <a:spcBef>
                <a:spcPct val="0"/>
              </a:spcBef>
              <a:spcAft>
                <a:spcPct val="0"/>
              </a:spcAft>
            </a:pPr>
            <a:r>
              <a:rPr lang="en-US" sz="800" dirty="0">
                <a:solidFill>
                  <a:srgbClr val="000000"/>
                </a:solidFill>
                <a:ea typeface="Calibri" pitchFamily="34" charset="0"/>
                <a:cs typeface="Arial" pitchFamily="34" charset="0"/>
              </a:rPr>
              <a:t> </a:t>
            </a:r>
            <a:endParaRPr lang="en-GB" sz="800" dirty="0">
              <a:cs typeface="Arial" pitchFamily="34" charset="0"/>
            </a:endParaRPr>
          </a:p>
          <a:p>
            <a:pPr lvl="0" eaLnBrk="0" fontAlgn="base" hangingPunct="0">
              <a:spcBef>
                <a:spcPct val="0"/>
              </a:spcBef>
              <a:spcAft>
                <a:spcPct val="0"/>
              </a:spcAft>
            </a:pPr>
            <a:r>
              <a:rPr lang="en-US" sz="1050" dirty="0">
                <a:solidFill>
                  <a:srgbClr val="000000"/>
                </a:solidFill>
                <a:ea typeface="Calibri" pitchFamily="34" charset="0"/>
                <a:cs typeface="Arial" pitchFamily="34" charset="0"/>
              </a:rPr>
              <a:t>Aims and Objectives: to observe the teaching of S.C.A.R.F. which stands for Safety, Caring, Achievement, Resilience and Friendship – or the PSHE programme provided by the charity Life Education, in the primary sector. The curriculum also covers the teaching of wellbeing and aims to develop personal resilience.  Teachers are given online material for planning and assessment as support in delivering effective wellbeing and PSHE programmes throughout the school. </a:t>
            </a:r>
            <a:endParaRPr lang="en-GB" sz="1050" dirty="0">
              <a:cs typeface="Arial" pitchFamily="34" charset="0"/>
            </a:endParaRPr>
          </a:p>
          <a:p>
            <a:pPr lvl="0" eaLnBrk="0" fontAlgn="base" hangingPunct="0">
              <a:spcBef>
                <a:spcPct val="0"/>
              </a:spcBef>
              <a:spcAft>
                <a:spcPct val="0"/>
              </a:spcAft>
            </a:pPr>
            <a:r>
              <a:rPr lang="en-US" sz="1050" dirty="0">
                <a:solidFill>
                  <a:srgbClr val="000000"/>
                </a:solidFill>
                <a:ea typeface="Calibri" pitchFamily="34" charset="0"/>
                <a:cs typeface="Arial" pitchFamily="34" charset="0"/>
              </a:rPr>
              <a:t>Reception Class (4 to 5 year-olds): 2 weeks into the new term their behaviour was very good: they got excited, some shouting out, but it was dealt with effectively by the excellent teacher.</a:t>
            </a:r>
            <a:endParaRPr lang="en-GB" sz="1050" dirty="0">
              <a:cs typeface="Arial" pitchFamily="34" charset="0"/>
            </a:endParaRPr>
          </a:p>
          <a:p>
            <a:pPr lvl="0" eaLnBrk="0" fontAlgn="base" hangingPunct="0">
              <a:spcBef>
                <a:spcPct val="0"/>
              </a:spcBef>
              <a:spcAft>
                <a:spcPct val="0"/>
              </a:spcAft>
            </a:pPr>
            <a:r>
              <a:rPr lang="en-US" sz="1050" dirty="0">
                <a:solidFill>
                  <a:srgbClr val="000000"/>
                </a:solidFill>
                <a:ea typeface="Calibri" pitchFamily="34" charset="0"/>
                <a:cs typeface="Arial" pitchFamily="34" charset="0"/>
              </a:rPr>
              <a:t>The children met Harold the Giraffe puppet, integrated with BBC video snippets, it was almost interactive: Harold is very excited about going to his grandparents’ house and the children help him check he has everything in his bag including the items in his wash-bag. Using a body tunic the children learn about the functions of some major internal organs. One of the children dons the tunic and they take turns placing where they think the heart, lungs, stomach and intestine should go – by sticking them on (with velcro) onto the special tunic. </a:t>
            </a:r>
            <a:endParaRPr lang="en-GB" sz="1050" dirty="0">
              <a:cs typeface="Arial" pitchFamily="34" charset="0"/>
            </a:endParaRPr>
          </a:p>
          <a:p>
            <a:pPr lvl="0" eaLnBrk="0" fontAlgn="base" hangingPunct="0">
              <a:spcBef>
                <a:spcPct val="0"/>
              </a:spcBef>
              <a:spcAft>
                <a:spcPct val="0"/>
              </a:spcAft>
            </a:pPr>
            <a:r>
              <a:rPr lang="en-US" sz="1050" dirty="0">
                <a:solidFill>
                  <a:srgbClr val="000000"/>
                </a:solidFill>
                <a:ea typeface="Calibri" pitchFamily="34" charset="0"/>
                <a:cs typeface="Arial" pitchFamily="34" charset="0"/>
              </a:rPr>
              <a:t>Next Harold got plenty of exercise at the park and the children all join in exercising their bodies too. Now for the </a:t>
            </a:r>
            <a:r>
              <a:rPr lang="en-US" sz="1050" b="1" dirty="0">
                <a:solidFill>
                  <a:srgbClr val="000000"/>
                </a:solidFill>
                <a:ea typeface="Calibri" pitchFamily="34" charset="0"/>
                <a:cs typeface="Arial" pitchFamily="34" charset="0"/>
              </a:rPr>
              <a:t>well-being</a:t>
            </a:r>
            <a:r>
              <a:rPr lang="en-US" sz="1050" dirty="0">
                <a:solidFill>
                  <a:srgbClr val="000000"/>
                </a:solidFill>
                <a:ea typeface="Calibri" pitchFamily="34" charset="0"/>
                <a:cs typeface="Arial" pitchFamily="34" charset="0"/>
              </a:rPr>
              <a:t> section: Back at his grandparents’ house Harold is feeling fed up and phones the Life Education Centre classroom for ideas to cheer him up. The children think up ways of helping Harold: cuddling a teddy, reading a book, talking to an adult, going out to play with friends. They talk about medicines: how parents give out medicines and why children should not. Everyone feels a lot better after a sleep under the star-lit ceiling with relaxing music and Harold comes out to thank everyone for their help before singing one of his favourite songs about being happy and healthy. </a:t>
            </a:r>
            <a:endParaRPr lang="en-GB" sz="1050" dirty="0">
              <a:cs typeface="Arial" pitchFamily="34" charset="0"/>
            </a:endParaRPr>
          </a:p>
          <a:p>
            <a:pPr lvl="0" eaLnBrk="0" fontAlgn="base" hangingPunct="0">
              <a:spcBef>
                <a:spcPct val="0"/>
              </a:spcBef>
              <a:spcAft>
                <a:spcPct val="0"/>
              </a:spcAft>
            </a:pPr>
            <a:r>
              <a:rPr lang="en-US" sz="1050" dirty="0">
                <a:solidFill>
                  <a:srgbClr val="000000"/>
                </a:solidFill>
                <a:ea typeface="Calibri" pitchFamily="34" charset="0"/>
                <a:cs typeface="Arial" pitchFamily="34" charset="0"/>
              </a:rPr>
              <a:t>Year One (5 to 6 year-olds): </a:t>
            </a:r>
            <a:endParaRPr lang="en-GB" sz="1050" dirty="0">
              <a:cs typeface="Arial" pitchFamily="34" charset="0"/>
            </a:endParaRPr>
          </a:p>
          <a:p>
            <a:pPr lvl="0" eaLnBrk="0" fontAlgn="base" hangingPunct="0">
              <a:spcBef>
                <a:spcPct val="0"/>
              </a:spcBef>
              <a:spcAft>
                <a:spcPct val="0"/>
              </a:spcAft>
            </a:pPr>
            <a:r>
              <a:rPr lang="en-US" sz="1050" dirty="0">
                <a:solidFill>
                  <a:srgbClr val="000000"/>
                </a:solidFill>
                <a:ea typeface="Calibri" pitchFamily="34" charset="0"/>
                <a:cs typeface="Arial" pitchFamily="34" charset="0"/>
              </a:rPr>
              <a:t>The children learnt about the major food groups before looking at TAM (the large interactive body model) which graphically shows the inner body organs, which light up to show the position of heart, lungs, stomach and intestine. They learnt how food, water and oxygen get into the body to give it energy. Harold the Giraffe wakes up after a good night’s sleep and checks his lunch box for school but there is something missing! They quickly spotted the lunchbox had no fruit or vegetables. The children work out what he needs to have a balanced meal in his lunchbox before setting off to the school garden which gives them all plenty of exercise. </a:t>
            </a:r>
            <a:endParaRPr lang="en-GB" sz="1050" dirty="0">
              <a:cs typeface="Arial" pitchFamily="34" charset="0"/>
            </a:endParaRPr>
          </a:p>
        </p:txBody>
      </p:sp>
      <p:pic>
        <p:nvPicPr>
          <p:cNvPr id="10" name="Picture 9" descr="file-9.jpeg"/>
          <p:cNvPicPr>
            <a:picLocks noChangeAspect="1"/>
          </p:cNvPicPr>
          <p:nvPr/>
        </p:nvPicPr>
        <p:blipFill>
          <a:blip r:embed="rId4" cstate="print"/>
          <a:stretch>
            <a:fillRect/>
          </a:stretch>
        </p:blipFill>
        <p:spPr>
          <a:xfrm rot="5400000">
            <a:off x="6286499" y="333377"/>
            <a:ext cx="2143124" cy="1933574"/>
          </a:xfrm>
          <a:prstGeom prst="rect">
            <a:avLst/>
          </a:prstGeom>
        </p:spPr>
      </p:pic>
      <p:sp>
        <p:nvSpPr>
          <p:cNvPr id="13" name="Rectangle 12"/>
          <p:cNvSpPr/>
          <p:nvPr/>
        </p:nvSpPr>
        <p:spPr>
          <a:xfrm>
            <a:off x="5048250" y="2428875"/>
            <a:ext cx="4705350" cy="4293483"/>
          </a:xfrm>
          <a:prstGeom prst="rect">
            <a:avLst/>
          </a:prstGeom>
        </p:spPr>
        <p:txBody>
          <a:bodyPr wrap="square">
            <a:spAutoFit/>
          </a:bodyPr>
          <a:lstStyle/>
          <a:p>
            <a:pPr lvl="0" eaLnBrk="0" fontAlgn="base" hangingPunct="0">
              <a:spcBef>
                <a:spcPct val="0"/>
              </a:spcBef>
              <a:spcAft>
                <a:spcPct val="0"/>
              </a:spcAft>
            </a:pPr>
            <a:r>
              <a:rPr lang="en-US" sz="1050" dirty="0">
                <a:solidFill>
                  <a:srgbClr val="000000"/>
                </a:solidFill>
                <a:ea typeface="Calibri" pitchFamily="34" charset="0"/>
                <a:cs typeface="Arial" pitchFamily="34" charset="0"/>
              </a:rPr>
              <a:t>Friendship and well-being was dealt with at the school garden (video snippet), where they meet Harold’s friend Kiki the Kangaroo, who tries to help Harold find some fruit for his lunchbox but upsets their friend Derek the Penguin by mistake – by taking a banana from Kiki’s fruit sculpture. The children gave ideas about how to sort everything out: Derek apologies and so does Kiki for getting cross and up-set,  before Harold returns to sing them his special song about different foods. </a:t>
            </a:r>
            <a:endParaRPr lang="en-GB" sz="1050" dirty="0">
              <a:cs typeface="Arial" pitchFamily="34" charset="0"/>
            </a:endParaRPr>
          </a:p>
          <a:p>
            <a:pPr lvl="0" eaLnBrk="0" fontAlgn="base" hangingPunct="0">
              <a:spcBef>
                <a:spcPct val="0"/>
              </a:spcBef>
              <a:spcAft>
                <a:spcPct val="0"/>
              </a:spcAft>
            </a:pPr>
            <a:r>
              <a:rPr lang="en-GB" sz="1050" dirty="0">
                <a:ea typeface="Calibri" pitchFamily="34" charset="0"/>
                <a:cs typeface="Arial" pitchFamily="34" charset="0"/>
              </a:rPr>
              <a:t>Conclusions:</a:t>
            </a:r>
            <a:endParaRPr lang="en-GB" sz="1050" dirty="0">
              <a:cs typeface="Arial" pitchFamily="34" charset="0"/>
            </a:endParaRPr>
          </a:p>
          <a:p>
            <a:pPr lvl="0" eaLnBrk="0" fontAlgn="base" hangingPunct="0">
              <a:spcBef>
                <a:spcPct val="0"/>
              </a:spcBef>
              <a:spcAft>
                <a:spcPct val="0"/>
              </a:spcAft>
            </a:pPr>
            <a:r>
              <a:rPr lang="en-GB" sz="1050" dirty="0">
                <a:ea typeface="Calibri" pitchFamily="34" charset="0"/>
                <a:cs typeface="Arial" pitchFamily="34" charset="0"/>
              </a:rPr>
              <a:t>These were two extremely well-organised and presented lessons: fantastic resources, the audio-visual component integrating puppetry and video-use was excellent inside the specially designed mobile classroom.  Classroom movement was good shifting orientation around front side and back walls of the space; sticking Velcro images onto the stick-on walls, revealing from behind a curtain the model body with organs, along with video snippets, it was all very creative.  There was no sense that we were inside the interior of a small container lorry with no windows! The teaching was appropriately pitched to the level and ability range: no one was struggling - the less able and special needs children felt safe and were part of the whole lesson. Praise was well-used and the most able were allowed to shine as well. </a:t>
            </a:r>
            <a:endParaRPr lang="en-GB" sz="1050" dirty="0">
              <a:cs typeface="Arial" pitchFamily="34" charset="0"/>
            </a:endParaRPr>
          </a:p>
          <a:p>
            <a:pPr lvl="0" eaLnBrk="0" fontAlgn="base" hangingPunct="0">
              <a:spcBef>
                <a:spcPct val="0"/>
              </a:spcBef>
              <a:spcAft>
                <a:spcPct val="0"/>
              </a:spcAft>
            </a:pPr>
            <a:r>
              <a:rPr lang="en-GB" sz="1050" dirty="0">
                <a:ea typeface="Calibri" pitchFamily="34" charset="0"/>
                <a:cs typeface="Arial" pitchFamily="34" charset="0"/>
              </a:rPr>
              <a:t>This is an outstanding, really worthwhile charity to support. It should receive our support as it underlines </a:t>
            </a:r>
            <a:r>
              <a:rPr lang="en-GB" sz="1050" b="1" dirty="0">
                <a:ea typeface="Calibri" pitchFamily="34" charset="0"/>
                <a:cs typeface="Arial" pitchFamily="34" charset="0"/>
              </a:rPr>
              <a:t>healthy eating, drug education (addressing smoking, alcohol and illegal substances in Y5 and Y6), wellbeing, as well as helping to develop resilient relationships and friendships, as well as personal resilience under stress</a:t>
            </a:r>
            <a:r>
              <a:rPr lang="en-GB" sz="1050" dirty="0">
                <a:ea typeface="Calibri" pitchFamily="34" charset="0"/>
                <a:cs typeface="Arial" pitchFamily="34" charset="0"/>
              </a:rPr>
              <a:t>. It addresses many of life’s negative situations and helps children devise positive coping mechanisms. Furthermore, it helps teachers and schools to effectively cover the whole school Personal Health and Social Education curriculum.</a:t>
            </a:r>
            <a:endParaRPr lang="en-GB" sz="1050" dirty="0">
              <a:cs typeface="Arial" pitchFamily="34" charset="0"/>
            </a:endParaRPr>
          </a:p>
        </p:txBody>
      </p:sp>
    </p:spTree>
    <p:extLst>
      <p:ext uri="{BB962C8B-B14F-4D97-AF65-F5344CB8AC3E}">
        <p14:creationId xmlns:p14="http://schemas.microsoft.com/office/powerpoint/2010/main" val="25815238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9062</TotalTime>
  <Words>2091</Words>
  <Application>Microsoft Office PowerPoint</Application>
  <PresentationFormat>A4 Paper (210x297 mm)</PresentationFormat>
  <Paragraphs>140</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&amp;quot</vt:lpstr>
      <vt:lpstr>Arial</vt:lpstr>
      <vt:lpstr>Calibri</vt:lpstr>
      <vt:lpstr>Calibri Light</vt:lpstr>
      <vt:lpstr>Cooper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1003</cp:revision>
  <cp:lastPrinted>2018-06-29T20:35:07Z</cp:lastPrinted>
  <dcterms:created xsi:type="dcterms:W3CDTF">2016-01-17T17:30:24Z</dcterms:created>
  <dcterms:modified xsi:type="dcterms:W3CDTF">2018-09-28T21:39:56Z</dcterms:modified>
</cp:coreProperties>
</file>