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72" r:id="rId1"/>
  </p:sldMasterIdLst>
  <p:notesMasterIdLst>
    <p:notesMasterId r:id="rId6"/>
  </p:notesMasterIdLst>
  <p:sldIdLst>
    <p:sldId id="256" r:id="rId2"/>
    <p:sldId id="274" r:id="rId3"/>
    <p:sldId id="273" r:id="rId4"/>
    <p:sldId id="265" r:id="rId5"/>
  </p:sldIdLst>
  <p:sldSz cx="9906000" cy="6858000" type="A4"/>
  <p:notesSz cx="6889750"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F8A"/>
    <a:srgbClr val="007434"/>
    <a:srgbClr val="DC28A9"/>
    <a:srgbClr val="0070C0"/>
    <a:srgbClr val="3D996F"/>
    <a:srgbClr val="66FF33"/>
    <a:srgbClr val="E77619"/>
    <a:srgbClr val="E6E6E6"/>
    <a:srgbClr val="7F7F7F"/>
    <a:srgbClr val="F6F6F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4" autoAdjust="0"/>
    <p:restoredTop sz="93907" autoAdjust="0"/>
  </p:normalViewPr>
  <p:slideViewPr>
    <p:cSldViewPr snapToGrid="0">
      <p:cViewPr>
        <p:scale>
          <a:sx n="100" d="100"/>
          <a:sy n="100" d="100"/>
        </p:scale>
        <p:origin x="-300" y="-606"/>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5"/>
            <a:ext cx="2985188" cy="501571"/>
          </a:xfrm>
          <a:prstGeom prst="rect">
            <a:avLst/>
          </a:prstGeom>
        </p:spPr>
        <p:txBody>
          <a:bodyPr vert="horz" lIns="89152" tIns="44576" rIns="89152" bIns="44576" rtlCol="0"/>
          <a:lstStyle>
            <a:lvl1pPr algn="l">
              <a:defRPr sz="1200"/>
            </a:lvl1pPr>
          </a:lstStyle>
          <a:p>
            <a:endParaRPr lang="en-GB" dirty="0"/>
          </a:p>
        </p:txBody>
      </p:sp>
      <p:sp>
        <p:nvSpPr>
          <p:cNvPr id="3" name="Date Placeholder 2"/>
          <p:cNvSpPr>
            <a:spLocks noGrp="1"/>
          </p:cNvSpPr>
          <p:nvPr>
            <p:ph type="dt" idx="1"/>
          </p:nvPr>
        </p:nvSpPr>
        <p:spPr>
          <a:xfrm>
            <a:off x="3902975" y="5"/>
            <a:ext cx="2985188" cy="501571"/>
          </a:xfrm>
          <a:prstGeom prst="rect">
            <a:avLst/>
          </a:prstGeom>
        </p:spPr>
        <p:txBody>
          <a:bodyPr vert="horz" lIns="89152" tIns="44576" rIns="89152" bIns="44576" rtlCol="0"/>
          <a:lstStyle>
            <a:lvl1pPr algn="r">
              <a:defRPr sz="1200"/>
            </a:lvl1pPr>
          </a:lstStyle>
          <a:p>
            <a:fld id="{400981EC-D4DC-4189-884B-4C607FEFB3A6}" type="datetimeFigureOut">
              <a:rPr lang="en-GB" smtClean="0"/>
              <a:pPr/>
              <a:t>31/07/2019</a:t>
            </a:fld>
            <a:endParaRPr lang="en-GB" dirty="0"/>
          </a:p>
        </p:txBody>
      </p:sp>
      <p:sp>
        <p:nvSpPr>
          <p:cNvPr id="4" name="Slide Image Placeholder 3"/>
          <p:cNvSpPr>
            <a:spLocks noGrp="1" noRot="1" noChangeAspect="1"/>
          </p:cNvSpPr>
          <p:nvPr>
            <p:ph type="sldImg" idx="2"/>
          </p:nvPr>
        </p:nvSpPr>
        <p:spPr>
          <a:xfrm>
            <a:off x="1001713" y="1252538"/>
            <a:ext cx="4886325" cy="3382962"/>
          </a:xfrm>
          <a:prstGeom prst="rect">
            <a:avLst/>
          </a:prstGeom>
          <a:noFill/>
          <a:ln w="12700">
            <a:solidFill>
              <a:prstClr val="black"/>
            </a:solidFill>
          </a:ln>
        </p:spPr>
        <p:txBody>
          <a:bodyPr vert="horz" lIns="89152" tIns="44576" rIns="89152" bIns="44576" rtlCol="0" anchor="ctr"/>
          <a:lstStyle/>
          <a:p>
            <a:endParaRPr lang="en-GB" dirty="0"/>
          </a:p>
        </p:txBody>
      </p:sp>
      <p:sp>
        <p:nvSpPr>
          <p:cNvPr id="5" name="Notes Placeholder 4"/>
          <p:cNvSpPr>
            <a:spLocks noGrp="1"/>
          </p:cNvSpPr>
          <p:nvPr>
            <p:ph type="body" sz="quarter" idx="3"/>
          </p:nvPr>
        </p:nvSpPr>
        <p:spPr>
          <a:xfrm>
            <a:off x="689141" y="4822062"/>
            <a:ext cx="5511483" cy="3945900"/>
          </a:xfrm>
          <a:prstGeom prst="rect">
            <a:avLst/>
          </a:prstGeom>
        </p:spPr>
        <p:txBody>
          <a:bodyPr vert="horz" lIns="89152" tIns="44576" rIns="89152" bIns="4457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8732"/>
            <a:ext cx="2985188" cy="501571"/>
          </a:xfrm>
          <a:prstGeom prst="rect">
            <a:avLst/>
          </a:prstGeom>
        </p:spPr>
        <p:txBody>
          <a:bodyPr vert="horz" lIns="89152" tIns="44576" rIns="89152" bIns="44576" rtlCol="0" anchor="b"/>
          <a:lstStyle>
            <a:lvl1pPr algn="l">
              <a:defRPr sz="1200"/>
            </a:lvl1pPr>
          </a:lstStyle>
          <a:p>
            <a:endParaRPr lang="en-GB" dirty="0"/>
          </a:p>
        </p:txBody>
      </p:sp>
      <p:sp>
        <p:nvSpPr>
          <p:cNvPr id="7" name="Slide Number Placeholder 6"/>
          <p:cNvSpPr>
            <a:spLocks noGrp="1"/>
          </p:cNvSpPr>
          <p:nvPr>
            <p:ph type="sldNum" sz="quarter" idx="5"/>
          </p:nvPr>
        </p:nvSpPr>
        <p:spPr>
          <a:xfrm>
            <a:off x="3902975" y="9518732"/>
            <a:ext cx="2985188" cy="501571"/>
          </a:xfrm>
          <a:prstGeom prst="rect">
            <a:avLst/>
          </a:prstGeom>
        </p:spPr>
        <p:txBody>
          <a:bodyPr vert="horz" lIns="89152" tIns="44576" rIns="89152" bIns="44576" rtlCol="0" anchor="b"/>
          <a:lstStyle>
            <a:lvl1pPr algn="r">
              <a:defRPr sz="1200"/>
            </a:lvl1pPr>
          </a:lstStyle>
          <a:p>
            <a:fld id="{3E55A304-6E35-4FFF-86E4-CD4C47A0EC24}" type="slidenum">
              <a:rPr lang="en-GB" smtClean="0"/>
              <a:pPr/>
              <a:t>‹#›</a:t>
            </a:fld>
            <a:endParaRPr lang="en-GB" dirty="0"/>
          </a:p>
        </p:txBody>
      </p:sp>
    </p:spTree>
    <p:extLst>
      <p:ext uri="{BB962C8B-B14F-4D97-AF65-F5344CB8AC3E}">
        <p14:creationId xmlns:p14="http://schemas.microsoft.com/office/powerpoint/2010/main" xmlns="" val="2007927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55A304-6E35-4FFF-86E4-CD4C47A0EC24}" type="slidenum">
              <a:rPr lang="en-GB" smtClean="0"/>
              <a:pPr/>
              <a:t>1</a:t>
            </a:fld>
            <a:endParaRPr lang="en-GB" dirty="0"/>
          </a:p>
        </p:txBody>
      </p:sp>
    </p:spTree>
    <p:extLst>
      <p:ext uri="{BB962C8B-B14F-4D97-AF65-F5344CB8AC3E}">
        <p14:creationId xmlns:p14="http://schemas.microsoft.com/office/powerpoint/2010/main" xmlns="" val="2410442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55A304-6E35-4FFF-86E4-CD4C47A0EC24}" type="slidenum">
              <a:rPr lang="en-GB" smtClean="0"/>
              <a:pPr/>
              <a:t>2</a:t>
            </a:fld>
            <a:endParaRPr lang="en-GB" dirty="0"/>
          </a:p>
        </p:txBody>
      </p:sp>
    </p:spTree>
    <p:extLst>
      <p:ext uri="{BB962C8B-B14F-4D97-AF65-F5344CB8AC3E}">
        <p14:creationId xmlns:p14="http://schemas.microsoft.com/office/powerpoint/2010/main" xmlns="" val="155658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55A304-6E35-4FFF-86E4-CD4C47A0EC24}" type="slidenum">
              <a:rPr lang="en-GB" smtClean="0"/>
              <a:pPr/>
              <a:t>4</a:t>
            </a:fld>
            <a:endParaRPr lang="en-GB" dirty="0"/>
          </a:p>
        </p:txBody>
      </p:sp>
    </p:spTree>
    <p:extLst>
      <p:ext uri="{BB962C8B-B14F-4D97-AF65-F5344CB8AC3E}">
        <p14:creationId xmlns:p14="http://schemas.microsoft.com/office/powerpoint/2010/main" xmlns="" val="937721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E1CAD5E-F249-4D82-B5E1-4FD5ECD40F40}" type="datetimeFigureOut">
              <a:rPr lang="en-GB" smtClean="0"/>
              <a:pPr/>
              <a:t>31/07/2019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0A90182-8F4E-4959-8819-27329E7B8167}" type="slidenum">
              <a:rPr lang="en-GB" smtClean="0"/>
              <a:pPr/>
              <a:t>‹#›</a:t>
            </a:fld>
            <a:endParaRPr lang="en-GB" dirty="0"/>
          </a:p>
        </p:txBody>
      </p:sp>
    </p:spTree>
    <p:extLst>
      <p:ext uri="{BB962C8B-B14F-4D97-AF65-F5344CB8AC3E}">
        <p14:creationId xmlns:p14="http://schemas.microsoft.com/office/powerpoint/2010/main" xmlns="" val="3003660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1CAD5E-F249-4D82-B5E1-4FD5ECD40F40}" type="datetimeFigureOut">
              <a:rPr lang="en-GB" smtClean="0"/>
              <a:pPr/>
              <a:t>31/07/2019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0A90182-8F4E-4959-8819-27329E7B8167}" type="slidenum">
              <a:rPr lang="en-GB" smtClean="0"/>
              <a:pPr/>
              <a:t>‹#›</a:t>
            </a:fld>
            <a:endParaRPr lang="en-GB" dirty="0"/>
          </a:p>
        </p:txBody>
      </p:sp>
    </p:spTree>
    <p:extLst>
      <p:ext uri="{BB962C8B-B14F-4D97-AF65-F5344CB8AC3E}">
        <p14:creationId xmlns:p14="http://schemas.microsoft.com/office/powerpoint/2010/main" xmlns="" val="4157490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1CAD5E-F249-4D82-B5E1-4FD5ECD40F40}" type="datetimeFigureOut">
              <a:rPr lang="en-GB" smtClean="0"/>
              <a:pPr/>
              <a:t>31/07/2019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0A90182-8F4E-4959-8819-27329E7B8167}" type="slidenum">
              <a:rPr lang="en-GB" smtClean="0"/>
              <a:pPr/>
              <a:t>‹#›</a:t>
            </a:fld>
            <a:endParaRPr lang="en-GB" dirty="0"/>
          </a:p>
        </p:txBody>
      </p:sp>
    </p:spTree>
    <p:extLst>
      <p:ext uri="{BB962C8B-B14F-4D97-AF65-F5344CB8AC3E}">
        <p14:creationId xmlns:p14="http://schemas.microsoft.com/office/powerpoint/2010/main" xmlns="" val="3277594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1CAD5E-F249-4D82-B5E1-4FD5ECD40F40}" type="datetimeFigureOut">
              <a:rPr lang="en-GB" smtClean="0"/>
              <a:pPr/>
              <a:t>31/07/2019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0A90182-8F4E-4959-8819-27329E7B8167}" type="slidenum">
              <a:rPr lang="en-GB" smtClean="0"/>
              <a:pPr/>
              <a:t>‹#›</a:t>
            </a:fld>
            <a:endParaRPr lang="en-GB" dirty="0"/>
          </a:p>
        </p:txBody>
      </p:sp>
    </p:spTree>
    <p:extLst>
      <p:ext uri="{BB962C8B-B14F-4D97-AF65-F5344CB8AC3E}">
        <p14:creationId xmlns:p14="http://schemas.microsoft.com/office/powerpoint/2010/main" xmlns="" val="4272564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1CAD5E-F249-4D82-B5E1-4FD5ECD40F40}" type="datetimeFigureOut">
              <a:rPr lang="en-GB" smtClean="0"/>
              <a:pPr/>
              <a:t>31/07/2019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0A90182-8F4E-4959-8819-27329E7B8167}" type="slidenum">
              <a:rPr lang="en-GB" smtClean="0"/>
              <a:pPr/>
              <a:t>‹#›</a:t>
            </a:fld>
            <a:endParaRPr lang="en-GB" dirty="0"/>
          </a:p>
        </p:txBody>
      </p:sp>
    </p:spTree>
    <p:extLst>
      <p:ext uri="{BB962C8B-B14F-4D97-AF65-F5344CB8AC3E}">
        <p14:creationId xmlns:p14="http://schemas.microsoft.com/office/powerpoint/2010/main" xmlns="" val="3043661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E1CAD5E-F249-4D82-B5E1-4FD5ECD40F40}" type="datetimeFigureOut">
              <a:rPr lang="en-GB" smtClean="0"/>
              <a:pPr/>
              <a:t>31/07/2019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0A90182-8F4E-4959-8819-27329E7B8167}" type="slidenum">
              <a:rPr lang="en-GB" smtClean="0"/>
              <a:pPr/>
              <a:t>‹#›</a:t>
            </a:fld>
            <a:endParaRPr lang="en-GB" dirty="0"/>
          </a:p>
        </p:txBody>
      </p:sp>
    </p:spTree>
    <p:extLst>
      <p:ext uri="{BB962C8B-B14F-4D97-AF65-F5344CB8AC3E}">
        <p14:creationId xmlns:p14="http://schemas.microsoft.com/office/powerpoint/2010/main" xmlns="" val="4227031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1CAD5E-F249-4D82-B5E1-4FD5ECD40F40}" type="datetimeFigureOut">
              <a:rPr lang="en-GB" smtClean="0"/>
              <a:pPr/>
              <a:t>31/07/2019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C0A90182-8F4E-4959-8819-27329E7B8167}" type="slidenum">
              <a:rPr lang="en-GB" smtClean="0"/>
              <a:pPr/>
              <a:t>‹#›</a:t>
            </a:fld>
            <a:endParaRPr lang="en-GB" dirty="0"/>
          </a:p>
        </p:txBody>
      </p:sp>
    </p:spTree>
    <p:extLst>
      <p:ext uri="{BB962C8B-B14F-4D97-AF65-F5344CB8AC3E}">
        <p14:creationId xmlns:p14="http://schemas.microsoft.com/office/powerpoint/2010/main" xmlns="" val="2789586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E1CAD5E-F249-4D82-B5E1-4FD5ECD40F40}" type="datetimeFigureOut">
              <a:rPr lang="en-GB" smtClean="0"/>
              <a:pPr/>
              <a:t>31/07/2019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0A90182-8F4E-4959-8819-27329E7B8167}" type="slidenum">
              <a:rPr lang="en-GB" smtClean="0"/>
              <a:pPr/>
              <a:t>‹#›</a:t>
            </a:fld>
            <a:endParaRPr lang="en-GB" dirty="0"/>
          </a:p>
        </p:txBody>
      </p:sp>
    </p:spTree>
    <p:extLst>
      <p:ext uri="{BB962C8B-B14F-4D97-AF65-F5344CB8AC3E}">
        <p14:creationId xmlns:p14="http://schemas.microsoft.com/office/powerpoint/2010/main" xmlns="" val="1276164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1CAD5E-F249-4D82-B5E1-4FD5ECD40F40}" type="datetimeFigureOut">
              <a:rPr lang="en-GB" smtClean="0"/>
              <a:pPr/>
              <a:t>31/07/2019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C0A90182-8F4E-4959-8819-27329E7B8167}" type="slidenum">
              <a:rPr lang="en-GB" smtClean="0"/>
              <a:pPr/>
              <a:t>‹#›</a:t>
            </a:fld>
            <a:endParaRPr lang="en-GB" dirty="0"/>
          </a:p>
        </p:txBody>
      </p:sp>
    </p:spTree>
    <p:extLst>
      <p:ext uri="{BB962C8B-B14F-4D97-AF65-F5344CB8AC3E}">
        <p14:creationId xmlns:p14="http://schemas.microsoft.com/office/powerpoint/2010/main" xmlns="" val="4157509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1CAD5E-F249-4D82-B5E1-4FD5ECD40F40}" type="datetimeFigureOut">
              <a:rPr lang="en-GB" smtClean="0"/>
              <a:pPr/>
              <a:t>31/07/2019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0A90182-8F4E-4959-8819-27329E7B8167}" type="slidenum">
              <a:rPr lang="en-GB" smtClean="0"/>
              <a:pPr/>
              <a:t>‹#›</a:t>
            </a:fld>
            <a:endParaRPr lang="en-GB" dirty="0"/>
          </a:p>
        </p:txBody>
      </p:sp>
    </p:spTree>
    <p:extLst>
      <p:ext uri="{BB962C8B-B14F-4D97-AF65-F5344CB8AC3E}">
        <p14:creationId xmlns:p14="http://schemas.microsoft.com/office/powerpoint/2010/main" xmlns="" val="30325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1CAD5E-F249-4D82-B5E1-4FD5ECD40F40}" type="datetimeFigureOut">
              <a:rPr lang="en-GB" smtClean="0"/>
              <a:pPr/>
              <a:t>31/07/2019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0A90182-8F4E-4959-8819-27329E7B8167}" type="slidenum">
              <a:rPr lang="en-GB" smtClean="0"/>
              <a:pPr/>
              <a:t>‹#›</a:t>
            </a:fld>
            <a:endParaRPr lang="en-GB" dirty="0"/>
          </a:p>
        </p:txBody>
      </p:sp>
    </p:spTree>
    <p:extLst>
      <p:ext uri="{BB962C8B-B14F-4D97-AF65-F5344CB8AC3E}">
        <p14:creationId xmlns:p14="http://schemas.microsoft.com/office/powerpoint/2010/main" xmlns="" val="2174429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1CAD5E-F249-4D82-B5E1-4FD5ECD40F40}" type="datetimeFigureOut">
              <a:rPr lang="en-GB" smtClean="0"/>
              <a:pPr/>
              <a:t>31/07/2019</a:t>
            </a:fld>
            <a:endParaRPr lang="en-GB" dirty="0"/>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A90182-8F4E-4959-8819-27329E7B8167}" type="slidenum">
              <a:rPr lang="en-GB" smtClean="0"/>
              <a:pPr/>
              <a:t>‹#›</a:t>
            </a:fld>
            <a:endParaRPr lang="en-GB" dirty="0"/>
          </a:p>
        </p:txBody>
      </p:sp>
    </p:spTree>
    <p:extLst>
      <p:ext uri="{BB962C8B-B14F-4D97-AF65-F5344CB8AC3E}">
        <p14:creationId xmlns:p14="http://schemas.microsoft.com/office/powerpoint/2010/main" xmlns="" val="29054824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4.gif"/><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hyperlink" Target="https://outlook.live.com/owa/service.svc/s/GetFileAttachment?id=AQMkADAwATY0MDABLTk4N2MtODRlMS0wMAItMDAKAEYAAANghzpXyb6GSpuDq2rXid+lBwDxgxahDgNcRpr7WPYLweTYAAACAQ8AAADxgxahDgNcRpr7WPYLweTYAAIrwlmOAAAAARIAEACwqRKsw4PURK2GAV8R2Ys2&amp;X-OWA-CANARY=AMNqzv_N2EyEmr0OKNeJh_CfP8AMgdUYCelYlwpZ1u-Xqnvtui7RINeX0KYkuvQqWA14REDsSEU."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hyperlink" Target="https://outlook.live.com/owa/service.svc/s/GetFileAttachment?id=AQMkADAwATY0MDABLTk4N2MtODRlMS0wMAItMDAKAEYAAANghzpXyb6GSpuDq2rXid+lBwDxgxahDgNcRpr7WPYLweTYAAACAQ8AAADxgxahDgNcRpr7WPYLweTYAAIrwlmOAAAAARIAEAB9MwtdVCM9T6G9j8FZ4KkV&amp;X-OWA-CANARY=AMNqzv_N2EyEmr0OKNeJh_CfP8AMgdUYCelYlwpZ1u-Xqnvtui7RINeX0KYkuvQqWA14REDsSE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xmlns="" val="2816232077"/>
              </p:ext>
            </p:extLst>
          </p:nvPr>
        </p:nvGraphicFramePr>
        <p:xfrm>
          <a:off x="5239657" y="917608"/>
          <a:ext cx="4571288" cy="169545"/>
        </p:xfrm>
        <a:graphic>
          <a:graphicData uri="http://schemas.openxmlformats.org/drawingml/2006/table">
            <a:tbl>
              <a:tblPr>
                <a:tableStyleId>{5C22544A-7EE6-4342-B048-85BDC9FD1C3A}</a:tableStyleId>
              </a:tblPr>
              <a:tblGrid>
                <a:gridCol w="4571288">
                  <a:extLst>
                    <a:ext uri="{9D8B030D-6E8A-4147-A177-3AD203B41FA5}">
                      <a16:colId xmlns="" xmlns:a16="http://schemas.microsoft.com/office/drawing/2014/main" val="20000"/>
                    </a:ext>
                  </a:extLst>
                </a:gridCol>
              </a:tblGrid>
              <a:tr h="0">
                <a:tc>
                  <a:txBody>
                    <a:bodyPr/>
                    <a:lstStyle/>
                    <a:p>
                      <a:pPr algn="l" fontAlgn="ctr"/>
                      <a:r>
                        <a:rPr lang="en-GB" sz="1050" u="none" strike="noStrike" dirty="0">
                          <a:effectLst/>
                        </a:rPr>
                        <a:t>President: Garry </a:t>
                      </a:r>
                      <a:r>
                        <a:rPr lang="en-GB" sz="1050" u="none" strike="noStrike" dirty="0" err="1" smtClean="0">
                          <a:effectLst/>
                        </a:rPr>
                        <a:t>Urwin</a:t>
                      </a:r>
                      <a:r>
                        <a:rPr lang="en-GB" sz="1050" u="none" strike="noStrike" dirty="0" smtClean="0">
                          <a:effectLst/>
                        </a:rPr>
                        <a:t> Vice </a:t>
                      </a:r>
                      <a:r>
                        <a:rPr lang="en-GB" sz="1050" u="none" strike="noStrike" dirty="0">
                          <a:effectLst/>
                        </a:rPr>
                        <a:t>Pres: Elizabeth </a:t>
                      </a:r>
                      <a:r>
                        <a:rPr lang="en-GB" sz="1050" u="none" strike="noStrike" dirty="0" smtClean="0">
                          <a:effectLst/>
                        </a:rPr>
                        <a:t>Hardy Secretary</a:t>
                      </a:r>
                      <a:r>
                        <a:rPr lang="en-GB" sz="1050" u="none" strike="noStrike" dirty="0">
                          <a:effectLst/>
                        </a:rPr>
                        <a:t>: Peter Burrows</a:t>
                      </a:r>
                      <a:endParaRPr lang="en-GB" sz="1050" b="1" i="0" u="none" strike="noStrike" dirty="0">
                        <a:solidFill>
                          <a:srgbClr val="000000"/>
                        </a:solidFill>
                        <a:effectLst/>
                        <a:latin typeface="Calibri" panose="020F0502020204030204" pitchFamily="34" charset="0"/>
                      </a:endParaRPr>
                    </a:p>
                  </a:txBody>
                  <a:tcPr marL="85725" marR="9525" marT="9525" marB="0" anchor="ctr">
                    <a:lnL w="12700" cap="flat" cmpd="sng" algn="ctr">
                      <a:noFill/>
                      <a:prstDash val="solid"/>
                      <a:round/>
                      <a:headEnd type="none" w="med" len="med"/>
                      <a:tailEnd type="none" w="med" len="med"/>
                    </a:lnL>
                    <a:noFill/>
                  </a:tcPr>
                </a:tc>
                <a:extLst>
                  <a:ext uri="{0D108BD9-81ED-4DB2-BD59-A6C34878D82A}">
                    <a16:rowId xmlns="" xmlns:a16="http://schemas.microsoft.com/office/drawing/2014/main" val="10000"/>
                  </a:ext>
                </a:extLst>
              </a:tr>
            </a:tbl>
          </a:graphicData>
        </a:graphic>
      </p:graphicFrame>
      <p:sp>
        <p:nvSpPr>
          <p:cNvPr id="8" name="TextBox 7"/>
          <p:cNvSpPr txBox="1"/>
          <p:nvPr/>
        </p:nvSpPr>
        <p:spPr>
          <a:xfrm>
            <a:off x="5739397" y="138891"/>
            <a:ext cx="3547477" cy="708656"/>
          </a:xfrm>
          <a:prstGeom prst="rect">
            <a:avLst/>
          </a:prstGeom>
          <a:solidFill>
            <a:schemeClr val="accent1">
              <a:lumMod val="40000"/>
              <a:lumOff val="60000"/>
            </a:schemeClr>
          </a:solidFill>
        </p:spPr>
        <p:txBody>
          <a:bodyPr wrap="square" rtlCol="0">
            <a:spAutoFit/>
          </a:bodyPr>
          <a:lstStyle/>
          <a:p>
            <a:pPr algn="ctr">
              <a:lnSpc>
                <a:spcPts val="2480"/>
              </a:lnSpc>
            </a:pPr>
            <a:r>
              <a:rPr lang="en-GB" dirty="0" smtClean="0">
                <a:latin typeface="Cooper Black" panose="0208090404030B020404" pitchFamily="18" charset="0"/>
              </a:rPr>
              <a:t>PORTHOLE SUPPLEMENT  </a:t>
            </a:r>
            <a:r>
              <a:rPr lang="en-GB" dirty="0" smtClean="0">
                <a:latin typeface="Cooper Black" panose="0208090404030B020404" pitchFamily="18" charset="0"/>
              </a:rPr>
              <a:t>SUPPLEMENT</a:t>
            </a:r>
            <a:endParaRPr lang="en-GB" dirty="0">
              <a:latin typeface="Cooper Black" panose="0208090404030B020404" pitchFamily="18" charset="0"/>
            </a:endParaRPr>
          </a:p>
        </p:txBody>
      </p:sp>
      <p:sp>
        <p:nvSpPr>
          <p:cNvPr id="31" name="TextBox 30"/>
          <p:cNvSpPr txBox="1"/>
          <p:nvPr/>
        </p:nvSpPr>
        <p:spPr>
          <a:xfrm>
            <a:off x="9086850" y="137907"/>
            <a:ext cx="672081" cy="738664"/>
          </a:xfrm>
          <a:prstGeom prst="rect">
            <a:avLst/>
          </a:prstGeom>
          <a:solidFill>
            <a:schemeClr val="accent1">
              <a:lumMod val="40000"/>
              <a:lumOff val="60000"/>
            </a:schemeClr>
          </a:solidFill>
        </p:spPr>
        <p:txBody>
          <a:bodyPr wrap="square" rtlCol="0">
            <a:spAutoFit/>
          </a:bodyPr>
          <a:lstStyle/>
          <a:p>
            <a:pPr algn="r"/>
            <a:r>
              <a:rPr lang="en-GB" sz="1050" dirty="0" smtClean="0">
                <a:latin typeface="Cooper Black" panose="0208090404030B020404" pitchFamily="18" charset="0"/>
              </a:rPr>
              <a:t>JUNE</a:t>
            </a:r>
          </a:p>
          <a:p>
            <a:pPr algn="r"/>
            <a:r>
              <a:rPr lang="en-GB" sz="1050" dirty="0" smtClean="0">
                <a:latin typeface="Cooper Black" panose="0208090404030B020404" pitchFamily="18" charset="0"/>
              </a:rPr>
              <a:t>2019</a:t>
            </a:r>
          </a:p>
          <a:p>
            <a:pPr algn="r"/>
            <a:endParaRPr lang="en-GB" sz="1050" dirty="0">
              <a:latin typeface="Cooper Black" panose="0208090404030B020404" pitchFamily="18" charset="0"/>
            </a:endParaRPr>
          </a:p>
          <a:p>
            <a:pPr algn="r"/>
            <a:r>
              <a:rPr lang="en-GB" sz="1050" dirty="0" smtClean="0">
                <a:latin typeface="Cooper Black" panose="0208090404030B020404" pitchFamily="18" charset="0"/>
              </a:rPr>
              <a:t>2019</a:t>
            </a:r>
            <a:endParaRPr lang="en-GB" sz="1050" dirty="0">
              <a:latin typeface="Cooper Black" panose="0208090404030B020404" pitchFamily="18" charset="0"/>
            </a:endParaRPr>
          </a:p>
        </p:txBody>
      </p:sp>
      <p:sp>
        <p:nvSpPr>
          <p:cNvPr id="32" name="TextBox 31"/>
          <p:cNvSpPr txBox="1"/>
          <p:nvPr/>
        </p:nvSpPr>
        <p:spPr>
          <a:xfrm>
            <a:off x="5689098" y="519896"/>
            <a:ext cx="4077208" cy="374461"/>
          </a:xfrm>
          <a:prstGeom prst="rect">
            <a:avLst/>
          </a:prstGeom>
          <a:solidFill>
            <a:srgbClr val="FFFF99"/>
          </a:solidFill>
        </p:spPr>
        <p:txBody>
          <a:bodyPr wrap="square" rtlCol="0">
            <a:spAutoFit/>
          </a:bodyPr>
          <a:lstStyle/>
          <a:p>
            <a:pPr algn="ctr" fontAlgn="b">
              <a:lnSpc>
                <a:spcPts val="1100"/>
              </a:lnSpc>
            </a:pPr>
            <a:r>
              <a:rPr lang="en-GB" sz="1050" dirty="0">
                <a:latin typeface="Cooper Black" panose="0208090404030B020404" pitchFamily="18" charset="0"/>
              </a:rPr>
              <a:t>The Rotary Club of the Island and Royal Manor of Portland {Register Charity Number: 1032098}</a:t>
            </a:r>
            <a:endParaRPr lang="en-GB" sz="1050" b="1" dirty="0">
              <a:solidFill>
                <a:srgbClr val="000000"/>
              </a:solidFill>
              <a:latin typeface="Calibri" panose="020F0502020204030204" pitchFamily="34" charset="0"/>
            </a:endParaRPr>
          </a:p>
        </p:txBody>
      </p:sp>
      <p:sp>
        <p:nvSpPr>
          <p:cNvPr id="5" name="Rectangle 4"/>
          <p:cNvSpPr/>
          <p:nvPr/>
        </p:nvSpPr>
        <p:spPr>
          <a:xfrm>
            <a:off x="4985520" y="126646"/>
            <a:ext cx="4784391" cy="66068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10" name="Table 9"/>
          <p:cNvGraphicFramePr>
            <a:graphicFrameLocks noGrp="1"/>
          </p:cNvGraphicFramePr>
          <p:nvPr>
            <p:extLst>
              <p:ext uri="{D42A27DB-BD31-4B8C-83A1-F6EECF244321}">
                <p14:modId xmlns:p14="http://schemas.microsoft.com/office/powerpoint/2010/main" xmlns="" val="90057441"/>
              </p:ext>
            </p:extLst>
          </p:nvPr>
        </p:nvGraphicFramePr>
        <p:xfrm>
          <a:off x="5094514" y="1132115"/>
          <a:ext cx="4657249" cy="174172"/>
        </p:xfrm>
        <a:graphic>
          <a:graphicData uri="http://schemas.openxmlformats.org/drawingml/2006/table">
            <a:tbl>
              <a:tblPr>
                <a:tableStyleId>{5C22544A-7EE6-4342-B048-85BDC9FD1C3A}</a:tableStyleId>
              </a:tblPr>
              <a:tblGrid>
                <a:gridCol w="4657249">
                  <a:extLst>
                    <a:ext uri="{9D8B030D-6E8A-4147-A177-3AD203B41FA5}">
                      <a16:colId xmlns="" xmlns:a16="http://schemas.microsoft.com/office/drawing/2014/main" val="20000"/>
                    </a:ext>
                  </a:extLst>
                </a:gridCol>
              </a:tblGrid>
              <a:tr h="174172">
                <a:tc>
                  <a:txBody>
                    <a:bodyPr/>
                    <a:lstStyle/>
                    <a:p>
                      <a:pPr algn="l" fontAlgn="ctr"/>
                      <a:r>
                        <a:rPr lang="en-GB" sz="1050" u="none" strike="noStrike" dirty="0">
                          <a:effectLst/>
                        </a:rPr>
                        <a:t>Meetings: Tuesdays 6:30pm, Including Guest Night, At the </a:t>
                      </a:r>
                      <a:r>
                        <a:rPr lang="en-GB" sz="1050" u="none" strike="noStrike" dirty="0" smtClean="0">
                          <a:effectLst/>
                        </a:rPr>
                        <a:t>AQUA SPORT </a:t>
                      </a:r>
                      <a:r>
                        <a:rPr lang="en-GB" sz="1050" u="none" strike="noStrike" dirty="0">
                          <a:effectLst/>
                        </a:rPr>
                        <a:t>HOTEL</a:t>
                      </a:r>
                      <a:endParaRPr lang="en-GB" sz="1050" b="1" i="0" u="none" strike="noStrike" dirty="0">
                        <a:solidFill>
                          <a:srgbClr val="000000"/>
                        </a:solidFill>
                        <a:effectLst/>
                        <a:latin typeface="Calibri" panose="020F0502020204030204" pitchFamily="34" charset="0"/>
                      </a:endParaRPr>
                    </a:p>
                  </a:txBody>
                  <a:tcPr marL="85725" marR="9525" marT="9525" marB="0" anchor="ctr">
                    <a:noFill/>
                  </a:tcPr>
                </a:tc>
                <a:extLst>
                  <a:ext uri="{0D108BD9-81ED-4DB2-BD59-A6C34878D82A}">
                    <a16:rowId xmlns="" xmlns:a16="http://schemas.microsoft.com/office/drawing/2014/main" val="10000"/>
                  </a:ext>
                </a:extLst>
              </a:tr>
            </a:tbl>
          </a:graphicData>
        </a:graphic>
      </p:graphicFrame>
      <p:sp>
        <p:nvSpPr>
          <p:cNvPr id="14" name="Rectangle 13"/>
          <p:cNvSpPr/>
          <p:nvPr/>
        </p:nvSpPr>
        <p:spPr>
          <a:xfrm>
            <a:off x="5123543" y="899887"/>
            <a:ext cx="4571999" cy="508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p:cNvPicPr>
            <a:picLocks noChangeAspect="1"/>
          </p:cNvPicPr>
          <p:nvPr/>
        </p:nvPicPr>
        <p:blipFill rotWithShape="1">
          <a:blip r:embed="rId3" cstate="print"/>
          <a:srcRect l="3370" t="3344" r="3370" b="4150"/>
          <a:stretch/>
        </p:blipFill>
        <p:spPr>
          <a:xfrm>
            <a:off x="4985466" y="136660"/>
            <a:ext cx="747654" cy="747654"/>
          </a:xfrm>
          <a:prstGeom prst="rect">
            <a:avLst/>
          </a:prstGeom>
          <a:ln w="19050">
            <a:solidFill>
              <a:schemeClr val="tx1"/>
            </a:solidFill>
          </a:ln>
        </p:spPr>
      </p:pic>
      <p:cxnSp>
        <p:nvCxnSpPr>
          <p:cNvPr id="16" name="Straight Connector 15"/>
          <p:cNvCxnSpPr/>
          <p:nvPr/>
        </p:nvCxnSpPr>
        <p:spPr>
          <a:xfrm>
            <a:off x="4973354" y="894703"/>
            <a:ext cx="47905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27" name="Picture 3" descr="C:\Users\bigmac\Documents\Ian's Folder\Rotary\PORTHOLE\July Stuff\P1010398.JPG"/>
          <p:cNvPicPr>
            <a:picLocks noChangeAspect="1" noChangeArrowheads="1"/>
          </p:cNvPicPr>
          <p:nvPr/>
        </p:nvPicPr>
        <p:blipFill>
          <a:blip r:embed="rId4" cstate="print"/>
          <a:srcRect/>
          <a:stretch>
            <a:fillRect/>
          </a:stretch>
        </p:blipFill>
        <p:spPr bwMode="auto">
          <a:xfrm>
            <a:off x="-7145458" y="-2553419"/>
            <a:ext cx="3600000" cy="2153481"/>
          </a:xfrm>
          <a:prstGeom prst="rect">
            <a:avLst/>
          </a:prstGeom>
          <a:noFill/>
        </p:spPr>
      </p:pic>
      <p:sp>
        <p:nvSpPr>
          <p:cNvPr id="11265" name="Rectangle 1"/>
          <p:cNvSpPr>
            <a:spLocks noChangeArrowheads="1"/>
          </p:cNvSpPr>
          <p:nvPr/>
        </p:nvSpPr>
        <p:spPr bwMode="auto">
          <a:xfrm>
            <a:off x="5153025" y="5585249"/>
            <a:ext cx="253365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smtClean="0">
              <a:ln>
                <a:noFill/>
              </a:ln>
              <a:solidFill>
                <a:schemeClr val="accent5">
                  <a:lumMod val="50000"/>
                </a:schemeClr>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smtClean="0">
              <a:ln>
                <a:noFill/>
              </a:ln>
              <a:solidFill>
                <a:schemeClr val="accent5">
                  <a:lumMod val="50000"/>
                </a:schemeClr>
              </a:solidFill>
              <a:effectLst/>
              <a:latin typeface="Arial" pitchFamily="34" charset="0"/>
              <a:cs typeface="Arial" pitchFamily="34" charset="0"/>
            </a:endParaRPr>
          </a:p>
        </p:txBody>
      </p:sp>
      <p:sp>
        <p:nvSpPr>
          <p:cNvPr id="27" name="TextBox 26"/>
          <p:cNvSpPr txBox="1"/>
          <p:nvPr/>
        </p:nvSpPr>
        <p:spPr>
          <a:xfrm>
            <a:off x="5105400" y="3438527"/>
            <a:ext cx="2847975" cy="1231106"/>
          </a:xfrm>
          <a:prstGeom prst="rect">
            <a:avLst/>
          </a:prstGeom>
          <a:noFill/>
        </p:spPr>
        <p:txBody>
          <a:bodyPr wrap="square" rtlCol="0">
            <a:spAutoFit/>
          </a:bodyPr>
          <a:lstStyle/>
          <a:p>
            <a:pPr algn="ctr"/>
            <a:endParaRPr lang="en-GB" sz="1600" dirty="0" smtClean="0">
              <a:solidFill>
                <a:srgbClr val="002060"/>
              </a:solidFill>
            </a:endParaRPr>
          </a:p>
          <a:p>
            <a:pPr algn="ctr"/>
            <a:endParaRPr lang="en-GB" sz="2000" dirty="0" smtClean="0">
              <a:solidFill>
                <a:srgbClr val="002060"/>
              </a:solidFill>
            </a:endParaRPr>
          </a:p>
          <a:p>
            <a:pPr algn="ctr"/>
            <a:endParaRPr lang="en-GB" sz="2000" dirty="0" smtClean="0">
              <a:solidFill>
                <a:srgbClr val="002060"/>
              </a:solidFill>
            </a:endParaRPr>
          </a:p>
          <a:p>
            <a:pPr algn="ctr"/>
            <a:endParaRPr lang="en-GB" dirty="0"/>
          </a:p>
        </p:txBody>
      </p:sp>
      <p:sp>
        <p:nvSpPr>
          <p:cNvPr id="1028" name="Rectangle 4"/>
          <p:cNvSpPr>
            <a:spLocks noChangeArrowheads="1"/>
          </p:cNvSpPr>
          <p:nvPr/>
        </p:nvSpPr>
        <p:spPr bwMode="auto">
          <a:xfrm rot="10800000" flipV="1">
            <a:off x="5152571" y="5224548"/>
            <a:ext cx="4281716" cy="6771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smtClean="0">
              <a:ln>
                <a:noFill/>
              </a:ln>
              <a:solidFill>
                <a:srgbClr val="000000"/>
              </a:solidFill>
              <a:effectLst/>
              <a:latin typeface="Helvetica"/>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smtClean="0">
              <a:ln>
                <a:noFill/>
              </a:ln>
              <a:solidFill>
                <a:srgbClr val="000000"/>
              </a:solidFill>
              <a:effectLst/>
              <a:latin typeface="Helvetica"/>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1"/>
          <p:cNvSpPr>
            <a:spLocks noChangeArrowheads="1"/>
          </p:cNvSpPr>
          <p:nvPr/>
        </p:nvSpPr>
        <p:spPr bwMode="auto">
          <a:xfrm>
            <a:off x="5000625" y="2924685"/>
            <a:ext cx="46482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dirty="0" smtClean="0">
              <a:ln>
                <a:noFill/>
              </a:ln>
              <a:solidFill>
                <a:srgbClr val="0000FF"/>
              </a:solidFill>
              <a:effectLst/>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3200" b="1" i="0" u="none" strike="noStrike" cap="none" normalizeH="0" baseline="0" dirty="0" smtClean="0">
                <a:ln>
                  <a:noFill/>
                </a:ln>
                <a:solidFill>
                  <a:srgbClr val="0000FF"/>
                </a:solidFill>
                <a:effectLst/>
                <a:latin typeface="Calibri" pitchFamily="34" charset="0"/>
                <a:ea typeface="Calibri" pitchFamily="34" charset="0"/>
                <a:cs typeface="Times New Roman" pitchFamily="18" charset="0"/>
              </a:rPr>
              <a:t>NATIONWIDE FAMILY PLANNING CAMPAIGN IN NIGERIA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dirty="0" smtClean="0">
              <a:ln>
                <a:noFill/>
              </a:ln>
              <a:solidFill>
                <a:srgbClr val="0000FF"/>
              </a:solidFill>
              <a:effectLst/>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3200" b="1" i="0" u="none" strike="noStrike" cap="none" normalizeH="0" baseline="0" dirty="0" smtClean="0">
                <a:ln>
                  <a:noFill/>
                </a:ln>
                <a:solidFill>
                  <a:srgbClr val="0000FF"/>
                </a:solidFill>
                <a:effectLst/>
                <a:latin typeface="Calibri" pitchFamily="34" charset="0"/>
                <a:ea typeface="Calibri" pitchFamily="34" charset="0"/>
                <a:cs typeface="Times New Roman" pitchFamily="18" charset="0"/>
              </a:rPr>
              <a:t>by Mark Townsend</a:t>
            </a:r>
            <a:endParaRPr kumimoji="0" lang="en-GB" sz="4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5" name="Picture 4" descr="C:\Users\bigmac\AppData\Local\Microsoft\Windows\INetCache\IE\B3C0PC1Q\rotary_logo1[1].jpg"/>
          <p:cNvPicPr>
            <a:picLocks noChangeAspect="1" noChangeArrowheads="1"/>
          </p:cNvPicPr>
          <p:nvPr/>
        </p:nvPicPr>
        <p:blipFill>
          <a:blip r:embed="rId5" cstate="print"/>
          <a:srcRect/>
          <a:stretch>
            <a:fillRect/>
          </a:stretch>
        </p:blipFill>
        <p:spPr bwMode="auto">
          <a:xfrm>
            <a:off x="5211839" y="1762125"/>
            <a:ext cx="969886" cy="876300"/>
          </a:xfrm>
          <a:prstGeom prst="rect">
            <a:avLst/>
          </a:prstGeom>
          <a:noFill/>
        </p:spPr>
      </p:pic>
      <p:pic>
        <p:nvPicPr>
          <p:cNvPr id="28" name="Picture 4" descr="C:\Users\bigmac\AppData\Local\Microsoft\Windows\INetCache\IE\B3C0PC1Q\rotary_logo1[1].jpg"/>
          <p:cNvPicPr>
            <a:picLocks noChangeAspect="1" noChangeArrowheads="1"/>
          </p:cNvPicPr>
          <p:nvPr/>
        </p:nvPicPr>
        <p:blipFill>
          <a:blip r:embed="rId5" cstate="print"/>
          <a:srcRect/>
          <a:stretch>
            <a:fillRect/>
          </a:stretch>
        </p:blipFill>
        <p:spPr bwMode="auto">
          <a:xfrm>
            <a:off x="8640839" y="1743075"/>
            <a:ext cx="969886" cy="876300"/>
          </a:xfrm>
          <a:prstGeom prst="rect">
            <a:avLst/>
          </a:prstGeom>
          <a:noFill/>
        </p:spPr>
      </p:pic>
      <p:pic>
        <p:nvPicPr>
          <p:cNvPr id="11268" name="Picture 4" descr="C:\Users\bigmac\AppData\Local\Microsoft\Windows\INetCache\IE\8PD7KYAQ\nigeria_flag_and_shape[1].gif"/>
          <p:cNvPicPr>
            <a:picLocks noChangeAspect="1" noChangeArrowheads="1"/>
          </p:cNvPicPr>
          <p:nvPr/>
        </p:nvPicPr>
        <p:blipFill>
          <a:blip r:embed="rId6" cstate="print"/>
          <a:srcRect/>
          <a:stretch>
            <a:fillRect/>
          </a:stretch>
        </p:blipFill>
        <p:spPr bwMode="auto">
          <a:xfrm>
            <a:off x="6324599" y="1445909"/>
            <a:ext cx="2281237" cy="1806878"/>
          </a:xfrm>
          <a:prstGeom prst="rect">
            <a:avLst/>
          </a:prstGeom>
          <a:noFill/>
        </p:spPr>
      </p:pic>
      <p:pic>
        <p:nvPicPr>
          <p:cNvPr id="11270" name="Picture 6" descr="C:\Users\bigmac\AppData\Local\Microsoft\Windows\INetCache\IE\B3C0PC1Q\Nigeria_political[1].png"/>
          <p:cNvPicPr>
            <a:picLocks noChangeAspect="1" noChangeArrowheads="1"/>
          </p:cNvPicPr>
          <p:nvPr/>
        </p:nvPicPr>
        <p:blipFill>
          <a:blip r:embed="rId7" cstate="print"/>
          <a:srcRect/>
          <a:stretch>
            <a:fillRect/>
          </a:stretch>
        </p:blipFill>
        <p:spPr bwMode="auto">
          <a:xfrm>
            <a:off x="445601" y="2809875"/>
            <a:ext cx="4302274" cy="3657313"/>
          </a:xfrm>
          <a:prstGeom prst="rect">
            <a:avLst/>
          </a:prstGeom>
          <a:noFill/>
        </p:spPr>
      </p:pic>
      <p:pic>
        <p:nvPicPr>
          <p:cNvPr id="11275" name="Picture 11" descr="C:\Users\bigmac\AppData\Local\Microsoft\Windows\INetCache\IE\KHB6WBLQ\20451.41975[1].jpg"/>
          <p:cNvPicPr>
            <a:picLocks noChangeAspect="1" noChangeArrowheads="1"/>
          </p:cNvPicPr>
          <p:nvPr/>
        </p:nvPicPr>
        <p:blipFill>
          <a:blip r:embed="rId8" cstate="print"/>
          <a:srcRect/>
          <a:stretch>
            <a:fillRect/>
          </a:stretch>
        </p:blipFill>
        <p:spPr bwMode="auto">
          <a:xfrm>
            <a:off x="133350" y="314325"/>
            <a:ext cx="4743810" cy="2376023"/>
          </a:xfrm>
          <a:prstGeom prst="rect">
            <a:avLst/>
          </a:prstGeom>
          <a:noFill/>
        </p:spPr>
      </p:pic>
    </p:spTree>
    <p:extLst>
      <p:ext uri="{BB962C8B-B14F-4D97-AF65-F5344CB8AC3E}">
        <p14:creationId xmlns:p14="http://schemas.microsoft.com/office/powerpoint/2010/main" xmlns="" val="347160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178"/>
          <p:cNvSpPr txBox="1"/>
          <p:nvPr/>
        </p:nvSpPr>
        <p:spPr>
          <a:xfrm>
            <a:off x="4962444" y="128753"/>
            <a:ext cx="1589731" cy="65664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spcBef>
                <a:spcPts val="400"/>
              </a:spcBef>
            </a:pPr>
            <a:endParaRPr lang="en-GB" sz="900" b="1" i="1" dirty="0">
              <a:solidFill>
                <a:srgbClr val="004F8A"/>
              </a:solidFill>
            </a:endParaRPr>
          </a:p>
        </p:txBody>
      </p:sp>
      <p:sp>
        <p:nvSpPr>
          <p:cNvPr id="7" name="AutoShape 5">
            <a:hlinkClick r:id="rId3"/>
          </p:cNvPr>
          <p:cNvSpPr>
            <a:spLocks noChangeAspect="1" noChangeArrowheads="1"/>
          </p:cNvSpPr>
          <p:nvPr/>
        </p:nvSpPr>
        <p:spPr bwMode="auto">
          <a:xfrm>
            <a:off x="1148987" y="-560672"/>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 name="AutoShape 8">
            <a:hlinkClick r:id="rId4"/>
          </p:cNvPr>
          <p:cNvSpPr>
            <a:spLocks noChangeAspect="1" noChangeArrowheads="1"/>
          </p:cNvSpPr>
          <p:nvPr/>
        </p:nvSpPr>
        <p:spPr bwMode="auto">
          <a:xfrm>
            <a:off x="164205" y="-833438"/>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1" name="AutoShape 11">
            <a:hlinkClick r:id="rId3"/>
          </p:cNvPr>
          <p:cNvSpPr>
            <a:spLocks noChangeAspect="1" noChangeArrowheads="1"/>
          </p:cNvSpPr>
          <p:nvPr/>
        </p:nvSpPr>
        <p:spPr bwMode="auto">
          <a:xfrm>
            <a:off x="-1718476" y="-612485"/>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7" name="Rectangle 26"/>
          <p:cNvSpPr/>
          <p:nvPr/>
        </p:nvSpPr>
        <p:spPr>
          <a:xfrm>
            <a:off x="178213" y="900529"/>
            <a:ext cx="4852314" cy="2345352"/>
          </a:xfrm>
          <a:prstGeom prst="rect">
            <a:avLst/>
          </a:prstGeom>
        </p:spPr>
        <p:txBody>
          <a:bodyPr wrap="square" numCol="2" spcCol="90000">
            <a:noAutofit/>
          </a:bodyPr>
          <a:lstStyle/>
          <a:p>
            <a:pPr defTabSz="144000">
              <a:lnSpc>
                <a:spcPts val="1200"/>
              </a:lnSpc>
            </a:pPr>
            <a:r>
              <a:rPr lang="en-GB" sz="1200" b="1" dirty="0">
                <a:solidFill>
                  <a:srgbClr val="0070C0"/>
                </a:solidFill>
                <a:latin typeface="Calibri" panose="020F0502020204030204" pitchFamily="34" charset="0"/>
              </a:rPr>
              <a:t>	</a:t>
            </a:r>
            <a:endParaRPr lang="en-GB" sz="1200" b="1" dirty="0">
              <a:solidFill>
                <a:srgbClr val="FF0000"/>
              </a:solidFill>
              <a:latin typeface="Calibri" panose="020F0502020204030204" pitchFamily="34" charset="0"/>
            </a:endParaRPr>
          </a:p>
        </p:txBody>
      </p:sp>
      <p:sp>
        <p:nvSpPr>
          <p:cNvPr id="21" name="TextBox 20"/>
          <p:cNvSpPr txBox="1"/>
          <p:nvPr/>
        </p:nvSpPr>
        <p:spPr>
          <a:xfrm>
            <a:off x="4021849" y="534214"/>
            <a:ext cx="1144961" cy="491481"/>
          </a:xfrm>
          <a:prstGeom prst="rect">
            <a:avLst/>
          </a:prstGeom>
          <a:noFill/>
        </p:spPr>
        <p:txBody>
          <a:bodyPr wrap="square" rtlCol="0">
            <a:spAutoFit/>
          </a:bodyPr>
          <a:lstStyle/>
          <a:p>
            <a:pPr algn="ctr">
              <a:lnSpc>
                <a:spcPts val="3000"/>
              </a:lnSpc>
            </a:pPr>
            <a:r>
              <a:rPr lang="en-GB" sz="3600" dirty="0" smtClean="0">
                <a:solidFill>
                  <a:srgbClr val="0070C0"/>
                </a:solidFill>
                <a:latin typeface="Cooper Black" panose="0208090404030B020404" pitchFamily="18" charset="0"/>
              </a:rPr>
              <a:t> </a:t>
            </a:r>
            <a:endParaRPr lang="en-GB" sz="3600" dirty="0">
              <a:solidFill>
                <a:srgbClr val="0070C0"/>
              </a:solidFill>
              <a:latin typeface="Cooper Black" panose="0208090404030B020404" pitchFamily="18" charset="0"/>
            </a:endParaRPr>
          </a:p>
        </p:txBody>
      </p:sp>
      <p:sp>
        <p:nvSpPr>
          <p:cNvPr id="31" name="TextBox 30"/>
          <p:cNvSpPr txBox="1"/>
          <p:nvPr/>
        </p:nvSpPr>
        <p:spPr>
          <a:xfrm>
            <a:off x="8086725" y="371475"/>
            <a:ext cx="1524000" cy="1477328"/>
          </a:xfrm>
          <a:prstGeom prst="rect">
            <a:avLst/>
          </a:prstGeom>
          <a:noFill/>
        </p:spPr>
        <p:txBody>
          <a:bodyPr wrap="square" rtlCol="0">
            <a:spAutoFit/>
          </a:bodyPr>
          <a:lstStyle/>
          <a:p>
            <a:r>
              <a:rPr lang="en-GB" dirty="0" smtClean="0">
                <a:solidFill>
                  <a:schemeClr val="bg1"/>
                </a:solidFill>
              </a:rPr>
              <a:t>Elizabeth giving the good news after the Treasure Hunt</a:t>
            </a:r>
            <a:endParaRPr lang="en-GB" dirty="0">
              <a:solidFill>
                <a:schemeClr val="bg1"/>
              </a:solidFill>
            </a:endParaRPr>
          </a:p>
        </p:txBody>
      </p:sp>
      <p:sp>
        <p:nvSpPr>
          <p:cNvPr id="35" name="Rectangle 34"/>
          <p:cNvSpPr/>
          <p:nvPr/>
        </p:nvSpPr>
        <p:spPr>
          <a:xfrm>
            <a:off x="142876" y="933451"/>
            <a:ext cx="4724400" cy="646331"/>
          </a:xfrm>
          <a:prstGeom prst="rect">
            <a:avLst/>
          </a:prstGeom>
        </p:spPr>
        <p:txBody>
          <a:bodyPr wrap="square">
            <a:spAutoFit/>
          </a:bodyPr>
          <a:lstStyle/>
          <a:p>
            <a:r>
              <a:rPr lang="en-GB" dirty="0" smtClean="0"/>
              <a:t/>
            </a:r>
            <a:br>
              <a:rPr lang="en-GB" dirty="0" smtClean="0"/>
            </a:br>
            <a:endParaRPr lang="en-GB" dirty="0"/>
          </a:p>
        </p:txBody>
      </p:sp>
      <p:sp>
        <p:nvSpPr>
          <p:cNvPr id="9217" name="Rectangle 1"/>
          <p:cNvSpPr>
            <a:spLocks noChangeArrowheads="1"/>
          </p:cNvSpPr>
          <p:nvPr/>
        </p:nvSpPr>
        <p:spPr bwMode="auto">
          <a:xfrm>
            <a:off x="0" y="0"/>
            <a:ext cx="4829175" cy="66479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rgbClr val="0000FF"/>
                </a:solidFill>
                <a:effectLst/>
                <a:latin typeface="Calibri" pitchFamily="34" charset="0"/>
                <a:ea typeface="Calibri" pitchFamily="34" charset="0"/>
                <a:cs typeface="Times New Roman" pitchFamily="18" charset="0"/>
              </a:rPr>
              <a:t>I recently visited Abuja, the capital of Nigeria on behalf of TRF in Evanston, Illinois, to review a large project that the Rotary clubs of Abuja wish to undertake in conjunction with support from all clubs and districts in Germany and Austria plus many in Switzerland. The project is called the Nationwide Family Planning Campaign in Nigeria and in two phases will reach out to all 37 States and to all women, even in the most remote regions. The funding comes from clubs and districts in Germany Austria and Switzerland and with added funding from the German Government. It is hoped there will be a successful Global Grant application. Due to the size of the grant requested TRF asks someone to represent them and visit the site and assess the project.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smtClean="0">
                <a:ln>
                  <a:noFill/>
                </a:ln>
                <a:solidFill>
                  <a:srgbClr val="0000FF"/>
                </a:solidFill>
                <a:effectLst/>
                <a:latin typeface="Calibri" pitchFamily="34" charset="0"/>
                <a:ea typeface="Calibri" pitchFamily="34" charset="0"/>
                <a:cs typeface="Times New Roman" pitchFamily="18" charset="0"/>
              </a:rPr>
              <a:t>The current population of Nigeria is 198,916,208. It is projected to double in 20 years and increase by 146 percent by 2050. Nigeria is predicted to move from its current position of the seventh most populous country in the world to become third, displacing the USA by the end of this century. The consequences of a population growth faster than the economy are poverty and unemployment.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smtClean="0">
                <a:ln>
                  <a:noFill/>
                </a:ln>
                <a:solidFill>
                  <a:srgbClr val="0000FF"/>
                </a:solidFill>
                <a:effectLst/>
                <a:latin typeface="Calibri" pitchFamily="34" charset="0"/>
                <a:ea typeface="Calibri" pitchFamily="34" charset="0"/>
                <a:cs typeface="Times New Roman" pitchFamily="18" charset="0"/>
              </a:rPr>
              <a:t>Behind this are high fertility and birth rates, with preferences for large families. There are also high maternal mortality and child mortality rates. In Nigeria a mother dies giving birth every 15 minutes. This means over 40,000 lives are lost each year. Although there is a high awareness of contraception (92%) the contraception prevalence rates are low (only 13.8% compared to 84% in the UK) and the unmet need for contraception is high.</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smtClean="0">
                <a:ln>
                  <a:noFill/>
                </a:ln>
                <a:solidFill>
                  <a:srgbClr val="0000FF"/>
                </a:solidFill>
                <a:effectLst/>
                <a:latin typeface="Calibri" pitchFamily="34" charset="0"/>
                <a:ea typeface="Calibri" pitchFamily="34" charset="0"/>
                <a:cs typeface="Times New Roman" pitchFamily="18" charset="0"/>
              </a:rPr>
              <a:t>The Nigerian Government is acutely aware of this, as are many international agencies. The Federal Government has the following goals: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100" b="0" i="0" u="none" strike="noStrike" cap="none" normalizeH="0" baseline="0" dirty="0" smtClean="0">
                <a:ln>
                  <a:noFill/>
                </a:ln>
                <a:solidFill>
                  <a:srgbClr val="0000FF"/>
                </a:solidFill>
                <a:effectLst/>
                <a:latin typeface="Calibri" pitchFamily="34" charset="0"/>
                <a:ea typeface="Calibri" pitchFamily="34" charset="0"/>
                <a:cs typeface="Times New Roman" pitchFamily="18" charset="0"/>
              </a:rPr>
              <a:t>Achieve accelerated economic growth, eradicate poverty, protect the environment, and provide high-quality social services.</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100" b="0" i="0" u="none" strike="noStrike" cap="none" normalizeH="0" baseline="0" dirty="0" smtClean="0">
                <a:ln>
                  <a:noFill/>
                </a:ln>
                <a:solidFill>
                  <a:srgbClr val="0000FF"/>
                </a:solidFill>
                <a:effectLst/>
                <a:latin typeface="Calibri" pitchFamily="34" charset="0"/>
                <a:ea typeface="Calibri" pitchFamily="34" charset="0"/>
                <a:cs typeface="Times New Roman" pitchFamily="18" charset="0"/>
              </a:rPr>
              <a:t>Achieve balance between population growth and available resources.</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100" b="0" i="0" u="none" strike="noStrike" cap="none" normalizeH="0" baseline="0" dirty="0" smtClean="0">
                <a:ln>
                  <a:noFill/>
                </a:ln>
                <a:solidFill>
                  <a:srgbClr val="0000FF"/>
                </a:solidFill>
                <a:effectLst/>
                <a:latin typeface="Calibri" pitchFamily="34" charset="0"/>
                <a:ea typeface="Calibri" pitchFamily="34" charset="0"/>
                <a:cs typeface="Times New Roman" pitchFamily="18" charset="0"/>
              </a:rPr>
              <a:t>Improve the reproductive health of all Nigerians.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smtClean="0">
                <a:ln>
                  <a:noFill/>
                </a:ln>
                <a:solidFill>
                  <a:srgbClr val="0000FF"/>
                </a:solidFill>
                <a:effectLst/>
                <a:latin typeface="Calibri" pitchFamily="34" charset="0"/>
                <a:ea typeface="Calibri" pitchFamily="34" charset="0"/>
                <a:cs typeface="Times New Roman" pitchFamily="18" charset="0"/>
              </a:rPr>
              <a:t>A comprehensive Family Planning campaign would help to achieve all these goals.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smtClean="0">
                <a:ln>
                  <a:noFill/>
                </a:ln>
                <a:solidFill>
                  <a:srgbClr val="0000FF"/>
                </a:solidFill>
                <a:effectLst/>
                <a:latin typeface="Calibri" pitchFamily="34" charset="0"/>
                <a:ea typeface="Calibri" pitchFamily="34" charset="0"/>
                <a:cs typeface="Times New Roman" pitchFamily="18" charset="0"/>
              </a:rPr>
              <a:t>There are three main problems to address: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100" b="0" i="0" u="none" strike="noStrike" cap="none" normalizeH="0" baseline="0" dirty="0" smtClean="0">
                <a:ln>
                  <a:noFill/>
                </a:ln>
                <a:solidFill>
                  <a:srgbClr val="0000FF"/>
                </a:solidFill>
                <a:effectLst/>
                <a:latin typeface="Calibri" pitchFamily="34" charset="0"/>
                <a:ea typeface="Calibri" pitchFamily="34" charset="0"/>
                <a:cs typeface="Times New Roman" pitchFamily="18" charset="0"/>
              </a:rPr>
              <a:t>Community - Lack of adequate knowledge of birth spacing and unmet need for contraceptives.</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100" b="0" i="0" u="none" strike="noStrike" cap="none" normalizeH="0" baseline="0" dirty="0" smtClean="0">
                <a:ln>
                  <a:noFill/>
                </a:ln>
                <a:solidFill>
                  <a:srgbClr val="0000FF"/>
                </a:solidFill>
                <a:effectLst/>
                <a:latin typeface="Calibri" pitchFamily="34" charset="0"/>
                <a:ea typeface="Calibri" pitchFamily="34" charset="0"/>
                <a:cs typeface="Times New Roman" pitchFamily="18" charset="0"/>
              </a:rPr>
              <a:t>Management - Poor monitoring of services including providers, frequent stock-outs</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9" name="Picture 18"/>
          <p:cNvPicPr/>
          <p:nvPr/>
        </p:nvPicPr>
        <p:blipFill>
          <a:blip r:embed="rId5" cstate="print">
            <a:lum bright="20000" contrast="10000"/>
            <a:extLst>
              <a:ext uri="{28A0092B-C50C-407E-A947-70E740481C1C}">
                <a14:useLocalDpi xmlns:lc="http://schemas.openxmlformats.org/drawingml/2006/lockedCanvas" xmlns:pic="http://schemas.openxmlformats.org/drawingml/2006/picture"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5555643" y="614362"/>
            <a:ext cx="3290514" cy="2466975"/>
          </a:xfrm>
          <a:prstGeom prst="rect">
            <a:avLst/>
          </a:prstGeom>
          <a:noFill/>
          <a:ln>
            <a:noFill/>
          </a:ln>
        </p:spPr>
      </p:pic>
      <p:sp>
        <p:nvSpPr>
          <p:cNvPr id="9219" name="Rectangle 3"/>
          <p:cNvSpPr>
            <a:spLocks noChangeArrowheads="1"/>
          </p:cNvSpPr>
          <p:nvPr/>
        </p:nvSpPr>
        <p:spPr bwMode="auto">
          <a:xfrm>
            <a:off x="5038725" y="3165931"/>
            <a:ext cx="4867275"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rgbClr val="0000FF"/>
                </a:solidFill>
                <a:effectLst/>
                <a:latin typeface="Calibri" pitchFamily="34" charset="0"/>
                <a:ea typeface="Calibri" pitchFamily="34" charset="0"/>
                <a:cs typeface="Times New Roman" pitchFamily="18" charset="0"/>
              </a:rPr>
              <a:t>One of many meetings, this one with the Society of Obstetricians and Gynaecologists of Nigeria</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2" name="Picture 21"/>
          <p:cNvPicPr/>
          <p:nvPr/>
        </p:nvPicPr>
        <p:blipFill>
          <a:blip r:embed="rId6" cstate="print">
            <a:lum bright="20000" contrast="10000"/>
            <a:extLst>
              <a:ext uri="{28A0092B-C50C-407E-A947-70E740481C1C}">
                <a14:useLocalDpi xmlns:lc="http://schemas.openxmlformats.org/drawingml/2006/lockedCanvas" xmlns:pic="http://schemas.openxmlformats.org/drawingml/2006/picture"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5586412" y="3718050"/>
            <a:ext cx="3267075" cy="2450849"/>
          </a:xfrm>
          <a:prstGeom prst="rect">
            <a:avLst/>
          </a:prstGeom>
          <a:noFill/>
          <a:ln>
            <a:noFill/>
          </a:ln>
        </p:spPr>
      </p:pic>
      <p:sp>
        <p:nvSpPr>
          <p:cNvPr id="9220" name="Rectangle 4"/>
          <p:cNvSpPr>
            <a:spLocks noChangeArrowheads="1"/>
          </p:cNvSpPr>
          <p:nvPr/>
        </p:nvSpPr>
        <p:spPr bwMode="auto">
          <a:xfrm>
            <a:off x="5114924" y="6279520"/>
            <a:ext cx="4791075"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rgbClr val="0000FF"/>
                </a:solidFill>
                <a:effectLst/>
                <a:latin typeface="Calibri" pitchFamily="34" charset="0"/>
                <a:ea typeface="Calibri" pitchFamily="34" charset="0"/>
                <a:cs typeface="Times New Roman" pitchFamily="18" charset="0"/>
              </a:rPr>
              <a:t>Oxygen delivery – the oxygen generating plant has broken down</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209095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5052040" y="3588378"/>
            <a:ext cx="4762670" cy="261354"/>
          </a:xfrm>
          <a:prstGeom prst="rect">
            <a:avLst/>
          </a:prstGeom>
        </p:spPr>
        <p:txBody>
          <a:bodyPr wrap="square">
            <a:spAutoFit/>
          </a:bodyPr>
          <a:lstStyle/>
          <a:p>
            <a:pPr>
              <a:lnSpc>
                <a:spcPts val="1300"/>
              </a:lnSpc>
              <a:spcAft>
                <a:spcPts val="400"/>
              </a:spcAft>
            </a:pPr>
            <a:r>
              <a:rPr lang="en-GB" sz="1300" dirty="0" smtClean="0">
                <a:solidFill>
                  <a:srgbClr val="DC28A9"/>
                </a:solidFill>
                <a:latin typeface="Calibri" panose="020F0502020204030204" pitchFamily="34" charset="0"/>
                <a:cs typeface="Calibri" panose="020F0502020204030204" pitchFamily="34" charset="0"/>
              </a:rPr>
              <a:t>  </a:t>
            </a:r>
            <a:endParaRPr lang="en-GB" sz="1300" dirty="0">
              <a:solidFill>
                <a:srgbClr val="DC28A9"/>
              </a:solidFill>
            </a:endParaRPr>
          </a:p>
        </p:txBody>
      </p:sp>
      <p:sp>
        <p:nvSpPr>
          <p:cNvPr id="10" name="Rectangle 9"/>
          <p:cNvSpPr/>
          <p:nvPr/>
        </p:nvSpPr>
        <p:spPr>
          <a:xfrm>
            <a:off x="5057774" y="2657474"/>
            <a:ext cx="4581525" cy="369332"/>
          </a:xfrm>
          <a:prstGeom prst="rect">
            <a:avLst/>
          </a:prstGeom>
        </p:spPr>
        <p:txBody>
          <a:bodyPr wrap="square">
            <a:spAutoFit/>
          </a:bodyPr>
          <a:lstStyle/>
          <a:p>
            <a:r>
              <a:rPr lang="en-GB" dirty="0" smtClean="0"/>
              <a:t> </a:t>
            </a:r>
            <a:endParaRPr lang="en-GB" dirty="0"/>
          </a:p>
        </p:txBody>
      </p:sp>
      <p:sp>
        <p:nvSpPr>
          <p:cNvPr id="17" name="Rectangle 16"/>
          <p:cNvSpPr/>
          <p:nvPr/>
        </p:nvSpPr>
        <p:spPr>
          <a:xfrm rot="10800000" flipV="1">
            <a:off x="5105400" y="6133070"/>
            <a:ext cx="4552950" cy="461665"/>
          </a:xfrm>
          <a:prstGeom prst="rect">
            <a:avLst/>
          </a:prstGeom>
        </p:spPr>
        <p:txBody>
          <a:bodyPr wrap="square">
            <a:spAutoFit/>
          </a:bodyPr>
          <a:lstStyle/>
          <a:p>
            <a:r>
              <a:rPr lang="en-GB" sz="1200" dirty="0" smtClean="0"/>
              <a:t/>
            </a:r>
            <a:br>
              <a:rPr lang="en-GB" sz="1200" dirty="0" smtClean="0"/>
            </a:br>
            <a:endParaRPr lang="en-GB" sz="1200" dirty="0"/>
          </a:p>
        </p:txBody>
      </p:sp>
      <p:sp>
        <p:nvSpPr>
          <p:cNvPr id="7169" name="Rectangle 1"/>
          <p:cNvSpPr>
            <a:spLocks noChangeArrowheads="1"/>
          </p:cNvSpPr>
          <p:nvPr/>
        </p:nvSpPr>
        <p:spPr bwMode="auto">
          <a:xfrm>
            <a:off x="5076824" y="58237"/>
            <a:ext cx="4829175" cy="65402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GB" sz="1100" b="0" i="0" u="none" strike="noStrike" cap="none" normalizeH="0" baseline="0" dirty="0" smtClean="0">
                <a:ln>
                  <a:noFill/>
                </a:ln>
                <a:solidFill>
                  <a:srgbClr val="0000FF"/>
                </a:solidFill>
                <a:effectLst/>
                <a:latin typeface="Calibri" pitchFamily="34" charset="0"/>
                <a:ea typeface="Calibri" pitchFamily="34" charset="0"/>
                <a:cs typeface="Times New Roman" pitchFamily="18" charset="0"/>
              </a:rPr>
              <a:t>Clinicians - Failure of hospitals, lack of and poorly trained family planning service professionals .</a:t>
            </a: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smtClean="0">
                <a:ln>
                  <a:noFill/>
                </a:ln>
                <a:solidFill>
                  <a:srgbClr val="0000FF"/>
                </a:solidFill>
                <a:effectLst/>
                <a:latin typeface="Calibri" pitchFamily="34" charset="0"/>
                <a:ea typeface="Calibri" pitchFamily="34" charset="0"/>
                <a:cs typeface="Times New Roman" pitchFamily="18" charset="0"/>
              </a:rPr>
              <a:t>The project will address all of these factors: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100" b="0" i="0" u="none" strike="noStrike" cap="none" normalizeH="0" baseline="0" dirty="0" smtClean="0">
                <a:ln>
                  <a:noFill/>
                </a:ln>
                <a:solidFill>
                  <a:srgbClr val="0000FF"/>
                </a:solidFill>
                <a:effectLst/>
                <a:latin typeface="Calibri" pitchFamily="34" charset="0"/>
                <a:ea typeface="Calibri" pitchFamily="34" charset="0"/>
                <a:cs typeface="Times New Roman" pitchFamily="18" charset="0"/>
              </a:rPr>
              <a:t>Community – </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sz="1100" b="0" i="0" u="none" strike="noStrike" cap="none" normalizeH="0" baseline="0" dirty="0" smtClean="0">
                <a:ln>
                  <a:noFill/>
                </a:ln>
                <a:solidFill>
                  <a:srgbClr val="0000FF"/>
                </a:solidFill>
                <a:effectLst/>
                <a:latin typeface="Calibri" pitchFamily="34" charset="0"/>
                <a:ea typeface="Calibri" pitchFamily="34" charset="0"/>
                <a:cs typeface="Times New Roman" pitchFamily="18" charset="0"/>
              </a:rPr>
              <a:t>Education via a high profile national media campaign (TV, press and radio)</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sz="1100" b="0" i="0" u="none" strike="noStrike" cap="none" normalizeH="0" baseline="0" dirty="0" smtClean="0">
                <a:ln>
                  <a:noFill/>
                </a:ln>
                <a:solidFill>
                  <a:srgbClr val="0000FF"/>
                </a:solidFill>
                <a:effectLst/>
                <a:latin typeface="Calibri" pitchFamily="34" charset="0"/>
                <a:ea typeface="Calibri" pitchFamily="34" charset="0"/>
                <a:cs typeface="Times New Roman" pitchFamily="18" charset="0"/>
              </a:rPr>
              <a:t>Community Dialogues. These will be held throughout the whole country. They are held in areas of highest need. Health care professionals, doctors and nurses, the project midwife, Traditional Leaders, Religious Leaders, local officials, organising Rotarians and up to 400 members of the community attend and are educated on general wellbeing and health, reproductive health, nutrition in pregnancy, antenatal care and family planning. There will be the special focus on Family Planning and how to obtain it.</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100" b="0" i="0" u="none" strike="noStrike" cap="none" normalizeH="0" baseline="0" dirty="0" smtClean="0">
                <a:ln>
                  <a:noFill/>
                </a:ln>
                <a:solidFill>
                  <a:srgbClr val="0000FF"/>
                </a:solidFill>
                <a:effectLst/>
                <a:latin typeface="Calibri" pitchFamily="34" charset="0"/>
                <a:ea typeface="Calibri" pitchFamily="34" charset="0"/>
                <a:cs typeface="Times New Roman" pitchFamily="18" charset="0"/>
              </a:rPr>
              <a:t>Clinicians – There is a clinical training programme for doctors and nurses, again nationwide.</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100" b="0" i="0" u="none" strike="noStrike" cap="none" normalizeH="0" baseline="0" dirty="0" smtClean="0">
                <a:ln>
                  <a:noFill/>
                </a:ln>
                <a:solidFill>
                  <a:srgbClr val="0000FF"/>
                </a:solidFill>
                <a:effectLst/>
                <a:latin typeface="Calibri" pitchFamily="34" charset="0"/>
                <a:ea typeface="Calibri" pitchFamily="34" charset="0"/>
                <a:cs typeface="Times New Roman" pitchFamily="18" charset="0"/>
              </a:rPr>
              <a:t>Management – There is currently a computer system that is helping to reduce maternal deaths. A bolt on to this is a family planning module and with installation of and training in the powerful and user-friendly Family Planning Dashboard will </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sz="1100" b="0" i="0" u="none" strike="noStrike" cap="none" normalizeH="0" baseline="0" dirty="0" smtClean="0">
                <a:ln>
                  <a:noFill/>
                </a:ln>
                <a:solidFill>
                  <a:srgbClr val="0000FF"/>
                </a:solidFill>
                <a:effectLst/>
                <a:latin typeface="Calibri" pitchFamily="34" charset="0"/>
                <a:ea typeface="Calibri" pitchFamily="34" charset="0"/>
                <a:cs typeface="Times New Roman" pitchFamily="18" charset="0"/>
              </a:rPr>
              <a:t>Allow monitoring and quality analysis. This will enable intervention in poor performance and identify areas of lack of facilities</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sz="1100" b="0" i="0" u="none" strike="noStrike" cap="none" normalizeH="0" baseline="0" dirty="0" smtClean="0">
                <a:ln>
                  <a:noFill/>
                </a:ln>
                <a:solidFill>
                  <a:srgbClr val="0000FF"/>
                </a:solidFill>
                <a:effectLst/>
                <a:latin typeface="Calibri" pitchFamily="34" charset="0"/>
                <a:ea typeface="Calibri" pitchFamily="34" charset="0"/>
                <a:cs typeface="Times New Roman" pitchFamily="18" charset="0"/>
              </a:rPr>
              <a:t>Improve stock control to avoid shortages.</a:t>
            </a:r>
          </a:p>
          <a:p>
            <a:pPr marL="457200" marR="0" lvl="1" indent="0" algn="l" defTabSz="914400" rtl="0" eaLnBrk="0" fontAlgn="base" latinLnBrk="0" hangingPunct="0">
              <a:lnSpc>
                <a:spcPct val="100000"/>
              </a:lnSpc>
              <a:spcBef>
                <a:spcPct val="0"/>
              </a:spcBef>
              <a:spcAft>
                <a:spcPct val="0"/>
              </a:spcAft>
              <a:buClrTx/>
              <a:buSzTx/>
              <a:buFontTx/>
              <a:buAutoNum type="arabicPeriod"/>
              <a:tabLst/>
            </a:pP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smtClean="0">
                <a:ln>
                  <a:noFill/>
                </a:ln>
                <a:solidFill>
                  <a:srgbClr val="0000FF"/>
                </a:solidFill>
                <a:effectLst/>
                <a:latin typeface="Calibri" pitchFamily="34" charset="0"/>
                <a:ea typeface="Calibri" pitchFamily="34" charset="0"/>
                <a:cs typeface="Times New Roman" pitchFamily="18" charset="0"/>
              </a:rPr>
              <a:t>The goals are to: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100" b="0" i="0" u="none" strike="noStrike" cap="none" normalizeH="0" baseline="0" dirty="0" smtClean="0">
                <a:ln>
                  <a:noFill/>
                </a:ln>
                <a:solidFill>
                  <a:srgbClr val="0000FF"/>
                </a:solidFill>
                <a:effectLst/>
                <a:latin typeface="Calibri" pitchFamily="34" charset="0"/>
                <a:ea typeface="Calibri" pitchFamily="34" charset="0"/>
                <a:cs typeface="Times New Roman" pitchFamily="18" charset="0"/>
              </a:rPr>
              <a:t>Double the current rate of contraceptive prevalence to achieve the national goal of 36% </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100" b="0" i="0" u="none" strike="noStrike" cap="none" normalizeH="0" baseline="0" dirty="0" smtClean="0">
                <a:ln>
                  <a:noFill/>
                </a:ln>
                <a:solidFill>
                  <a:srgbClr val="0000FF"/>
                </a:solidFill>
                <a:effectLst/>
                <a:latin typeface="Calibri" pitchFamily="34" charset="0"/>
                <a:ea typeface="Calibri" pitchFamily="34" charset="0"/>
                <a:cs typeface="Times New Roman" pitchFamily="18" charset="0"/>
              </a:rPr>
              <a:t>Slow population growth</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100" b="0" i="0" u="none" strike="noStrike" cap="none" normalizeH="0" baseline="0" dirty="0" smtClean="0">
                <a:ln>
                  <a:noFill/>
                </a:ln>
                <a:solidFill>
                  <a:srgbClr val="0000FF"/>
                </a:solidFill>
                <a:effectLst/>
                <a:latin typeface="Calibri" pitchFamily="34" charset="0"/>
                <a:ea typeface="Calibri" pitchFamily="34" charset="0"/>
                <a:cs typeface="Times New Roman" pitchFamily="18" charset="0"/>
              </a:rPr>
              <a:t>To reduce the Maternal Mortality Rate by 30% </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100" b="0" i="0" u="none" strike="noStrike" cap="none" normalizeH="0" baseline="0" dirty="0" smtClean="0">
                <a:ln>
                  <a:noFill/>
                </a:ln>
                <a:solidFill>
                  <a:srgbClr val="0000FF"/>
                </a:solidFill>
                <a:effectLst/>
                <a:latin typeface="Calibri" pitchFamily="34" charset="0"/>
                <a:ea typeface="Calibri" pitchFamily="34" charset="0"/>
                <a:cs typeface="Times New Roman" pitchFamily="18" charset="0"/>
              </a:rPr>
              <a:t>Reap the benefits of the Demographic Dividend with increased economic growth, reduced poverty and less unemployment.</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smtClean="0">
                <a:ln>
                  <a:noFill/>
                </a:ln>
                <a:solidFill>
                  <a:srgbClr val="0000FF"/>
                </a:solidFill>
                <a:effectLst/>
                <a:latin typeface="Arial" pitchFamily="34" charset="0"/>
                <a:ea typeface="Calibri" pitchFamily="34" charset="0"/>
                <a:cs typeface="Times New Roman" pitchFamily="18" charset="0"/>
              </a:rPr>
              <a:t>My role was to visit Abuja and meet with the Rotarians sponsoring the project.  Ibadan-Jericho Metro is the main club involved and undertake the day to day running of the project, though Rotarians will be involved throughout the country. </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 name="Picture 10"/>
          <p:cNvPicPr/>
          <p:nvPr/>
        </p:nvPicPr>
        <p:blipFill>
          <a:blip r:embed="rId2" cstate="print">
            <a:lum bright="20000" contrast="10000"/>
            <a:extLst>
              <a:ext uri="{28A0092B-C50C-407E-A947-70E740481C1C}">
                <a14:useLocalDpi xmlns:lc="http://schemas.openxmlformats.org/drawingml/2006/lockedCanvas" xmlns:pic="http://schemas.openxmlformats.org/drawingml/2006/picture"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761434" y="233362"/>
            <a:ext cx="3334881" cy="2505075"/>
          </a:xfrm>
          <a:prstGeom prst="rect">
            <a:avLst/>
          </a:prstGeom>
          <a:noFill/>
          <a:ln>
            <a:noFill/>
          </a:ln>
        </p:spPr>
      </p:pic>
      <p:sp>
        <p:nvSpPr>
          <p:cNvPr id="7170" name="Rectangle 2"/>
          <p:cNvSpPr>
            <a:spLocks noChangeArrowheads="1"/>
          </p:cNvSpPr>
          <p:nvPr/>
        </p:nvSpPr>
        <p:spPr bwMode="auto">
          <a:xfrm>
            <a:off x="123825" y="2803981"/>
            <a:ext cx="4905375"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rgbClr val="0000FF"/>
                </a:solidFill>
                <a:effectLst/>
                <a:latin typeface="Calibri" pitchFamily="34" charset="0"/>
                <a:ea typeface="Calibri" pitchFamily="34" charset="0"/>
                <a:cs typeface="Times New Roman" pitchFamily="18" charset="0"/>
              </a:rPr>
              <a:t>Family Planning Centre </a:t>
            </a:r>
            <a:r>
              <a:rPr kumimoji="0" lang="en-GB" sz="1100" b="0" i="0" u="none" strike="noStrike" cap="none" normalizeH="0" baseline="0" dirty="0" err="1" smtClean="0">
                <a:ln>
                  <a:noFill/>
                </a:ln>
                <a:solidFill>
                  <a:srgbClr val="0000FF"/>
                </a:solidFill>
                <a:effectLst/>
                <a:latin typeface="Calibri" pitchFamily="34" charset="0"/>
                <a:ea typeface="Calibri" pitchFamily="34" charset="0"/>
                <a:cs typeface="Times New Roman" pitchFamily="18" charset="0"/>
              </a:rPr>
              <a:t>Asokoro</a:t>
            </a:r>
            <a:r>
              <a:rPr kumimoji="0" lang="en-GB" sz="1100" b="0" i="0" u="none" strike="noStrike" cap="none" normalizeH="0" baseline="0" dirty="0" smtClean="0">
                <a:ln>
                  <a:noFill/>
                </a:ln>
                <a:solidFill>
                  <a:srgbClr val="0000FF"/>
                </a:solidFill>
                <a:effectLst/>
                <a:latin typeface="Calibri" pitchFamily="34" charset="0"/>
                <a:ea typeface="Calibri" pitchFamily="34" charset="0"/>
                <a:cs typeface="Times New Roman" pitchFamily="18" charset="0"/>
              </a:rPr>
              <a:t> Hospital </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smtClean="0">
                <a:ln>
                  <a:noFill/>
                </a:ln>
                <a:solidFill>
                  <a:srgbClr val="0000FF"/>
                </a:solidFill>
                <a:effectLst/>
                <a:latin typeface="Calibri" pitchFamily="34" charset="0"/>
                <a:ea typeface="Calibri" pitchFamily="34" charset="0"/>
                <a:cs typeface="Times New Roman" pitchFamily="18" charset="0"/>
              </a:rPr>
              <a:t>PDG Emmanuel </a:t>
            </a:r>
            <a:r>
              <a:rPr kumimoji="0" lang="en-GB" sz="1100" b="0" i="0" u="none" strike="noStrike" cap="none" normalizeH="0" baseline="0" dirty="0" err="1" smtClean="0">
                <a:ln>
                  <a:noFill/>
                </a:ln>
                <a:solidFill>
                  <a:srgbClr val="0000FF"/>
                </a:solidFill>
                <a:effectLst/>
                <a:latin typeface="Calibri" pitchFamily="34" charset="0"/>
                <a:ea typeface="Calibri" pitchFamily="34" charset="0"/>
                <a:cs typeface="Times New Roman" pitchFamily="18" charset="0"/>
              </a:rPr>
              <a:t>Lufadeju</a:t>
            </a:r>
            <a:r>
              <a:rPr kumimoji="0" lang="en-GB" sz="1100" b="0" i="0" u="none" strike="noStrike" cap="none" normalizeH="0" baseline="0" dirty="0" smtClean="0">
                <a:ln>
                  <a:noFill/>
                </a:ln>
                <a:solidFill>
                  <a:srgbClr val="0000FF"/>
                </a:solidFill>
                <a:effectLst/>
                <a:latin typeface="Calibri" pitchFamily="34" charset="0"/>
                <a:ea typeface="Calibri" pitchFamily="34" charset="0"/>
                <a:cs typeface="Times New Roman" pitchFamily="18" charset="0"/>
              </a:rPr>
              <a:t> and FP Nurse </a:t>
            </a:r>
            <a:r>
              <a:rPr kumimoji="0" lang="en-GB" sz="1100" b="0" i="0" u="none" strike="noStrike" cap="none" normalizeH="0" baseline="0" dirty="0" err="1" smtClean="0">
                <a:ln>
                  <a:noFill/>
                </a:ln>
                <a:solidFill>
                  <a:srgbClr val="0000FF"/>
                </a:solidFill>
                <a:effectLst/>
                <a:latin typeface="Calibri" pitchFamily="34" charset="0"/>
                <a:ea typeface="Calibri" pitchFamily="34" charset="0"/>
                <a:cs typeface="Times New Roman" pitchFamily="18" charset="0"/>
              </a:rPr>
              <a:t>Adejuyitan</a:t>
            </a:r>
            <a:r>
              <a:rPr kumimoji="0" lang="en-GB" sz="1100" b="0" i="0" u="none" strike="noStrike" cap="none" normalizeH="0" baseline="0" dirty="0" smtClean="0">
                <a:ln>
                  <a:noFill/>
                </a:ln>
                <a:solidFill>
                  <a:srgbClr val="0000FF"/>
                </a:solidFill>
                <a:effectLst/>
                <a:latin typeface="Calibri" pitchFamily="34" charset="0"/>
                <a:ea typeface="Calibri" pitchFamily="34" charset="0"/>
                <a:cs typeface="Times New Roman" pitchFamily="18" charset="0"/>
              </a:rPr>
              <a:t> </a:t>
            </a:r>
            <a:r>
              <a:rPr kumimoji="0" lang="en-GB" sz="1100" b="0" i="0" u="none" strike="noStrike" cap="none" normalizeH="0" baseline="0" dirty="0" err="1" smtClean="0">
                <a:ln>
                  <a:noFill/>
                </a:ln>
                <a:solidFill>
                  <a:srgbClr val="0000FF"/>
                </a:solidFill>
                <a:effectLst/>
                <a:latin typeface="Calibri" pitchFamily="34" charset="0"/>
                <a:ea typeface="Calibri" pitchFamily="34" charset="0"/>
                <a:cs typeface="Times New Roman" pitchFamily="18" charset="0"/>
              </a:rPr>
              <a:t>Foluke</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2" name="Picture 11"/>
          <p:cNvPicPr/>
          <p:nvPr/>
        </p:nvPicPr>
        <p:blipFill>
          <a:blip r:embed="rId3" cstate="print">
            <a:lum bright="20000" contrast="10000"/>
            <a:extLst>
              <a:ext uri="{28A0092B-C50C-407E-A947-70E740481C1C}">
                <a14:useLocalDpi xmlns:lc="http://schemas.openxmlformats.org/drawingml/2006/lockedCanvas" xmlns:pic="http://schemas.openxmlformats.org/drawingml/2006/picture"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679852" y="3286125"/>
            <a:ext cx="3631396" cy="2724150"/>
          </a:xfrm>
          <a:prstGeom prst="rect">
            <a:avLst/>
          </a:prstGeom>
          <a:noFill/>
          <a:ln>
            <a:noFill/>
          </a:ln>
        </p:spPr>
      </p:pic>
      <p:sp>
        <p:nvSpPr>
          <p:cNvPr id="7171" name="Rectangle 3"/>
          <p:cNvSpPr>
            <a:spLocks noChangeArrowheads="1"/>
          </p:cNvSpPr>
          <p:nvPr/>
        </p:nvSpPr>
        <p:spPr bwMode="auto">
          <a:xfrm>
            <a:off x="0" y="6109156"/>
            <a:ext cx="4886325"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rgbClr val="0000FF"/>
                </a:solidFill>
                <a:effectLst/>
                <a:latin typeface="Calibri" pitchFamily="34" charset="0"/>
                <a:ea typeface="Calibri" pitchFamily="34" charset="0"/>
                <a:cs typeface="Times New Roman" pitchFamily="18" charset="0"/>
              </a:rPr>
              <a:t>All the hospitals run on generators for most of the time as the electricity supply is intermittent</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966191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AutoShape 2" descr="Image result for CHRISTMAS SU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145" name="Rectangle 1"/>
          <p:cNvSpPr>
            <a:spLocks noChangeArrowheads="1"/>
          </p:cNvSpPr>
          <p:nvPr/>
        </p:nvSpPr>
        <p:spPr bwMode="auto">
          <a:xfrm>
            <a:off x="0" y="177939"/>
            <a:ext cx="4876800" cy="63401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rgbClr val="0000FF"/>
                </a:solidFill>
                <a:effectLst/>
                <a:latin typeface="Calibri" pitchFamily="34" charset="0"/>
                <a:ea typeface="Calibri" pitchFamily="34" charset="0"/>
                <a:cs typeface="Times New Roman" pitchFamily="18" charset="0"/>
              </a:rPr>
              <a:t>The Rotary Action Group for Population and Development (RFPD) plays a high-profile role. I was hosted by PDG Emmanuel ‘</a:t>
            </a:r>
            <a:r>
              <a:rPr kumimoji="0" lang="en-GB" sz="1100" b="0" i="0" u="none" strike="noStrike" cap="none" normalizeH="0" baseline="0" dirty="0" err="1" smtClean="0">
                <a:ln>
                  <a:noFill/>
                </a:ln>
                <a:solidFill>
                  <a:srgbClr val="0000FF"/>
                </a:solidFill>
                <a:effectLst/>
                <a:latin typeface="Calibri" pitchFamily="34" charset="0"/>
                <a:ea typeface="Calibri" pitchFamily="34" charset="0"/>
                <a:cs typeface="Times New Roman" pitchFamily="18" charset="0"/>
              </a:rPr>
              <a:t>Dolapo</a:t>
            </a:r>
            <a:r>
              <a:rPr kumimoji="0" lang="en-GB" sz="1100" b="0" i="0" u="none" strike="noStrike" cap="none" normalizeH="0" baseline="0" dirty="0" smtClean="0">
                <a:ln>
                  <a:noFill/>
                </a:ln>
                <a:solidFill>
                  <a:srgbClr val="0000FF"/>
                </a:solidFill>
                <a:effectLst/>
                <a:latin typeface="Calibri" pitchFamily="34" charset="0"/>
                <a:ea typeface="Calibri" pitchFamily="34" charset="0"/>
                <a:cs typeface="Times New Roman" pitchFamily="18" charset="0"/>
              </a:rPr>
              <a:t>’ </a:t>
            </a:r>
            <a:r>
              <a:rPr kumimoji="0" lang="en-GB" sz="1100" b="0" i="0" u="none" strike="noStrike" cap="none" normalizeH="0" baseline="0" dirty="0" err="1" smtClean="0">
                <a:ln>
                  <a:noFill/>
                </a:ln>
                <a:solidFill>
                  <a:srgbClr val="0000FF"/>
                </a:solidFill>
                <a:effectLst/>
                <a:latin typeface="Calibri" pitchFamily="34" charset="0"/>
                <a:ea typeface="Calibri" pitchFamily="34" charset="0"/>
                <a:cs typeface="Times New Roman" pitchFamily="18" charset="0"/>
              </a:rPr>
              <a:t>Lufadeju</a:t>
            </a:r>
            <a:r>
              <a:rPr kumimoji="0" lang="en-GB" sz="1100" b="0" i="0" u="none" strike="noStrike" cap="none" normalizeH="0" baseline="0" dirty="0" smtClean="0">
                <a:ln>
                  <a:noFill/>
                </a:ln>
                <a:solidFill>
                  <a:srgbClr val="0000FF"/>
                </a:solidFill>
                <a:effectLst/>
                <a:latin typeface="Calibri" pitchFamily="34" charset="0"/>
                <a:ea typeface="Calibri" pitchFamily="34" charset="0"/>
                <a:cs typeface="Times New Roman" pitchFamily="18" charset="0"/>
              </a:rPr>
              <a:t> who escorted me everywhere.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smtClean="0">
                <a:ln>
                  <a:noFill/>
                </a:ln>
                <a:solidFill>
                  <a:srgbClr val="0000FF"/>
                </a:solidFill>
                <a:effectLst/>
                <a:latin typeface="Calibri" pitchFamily="34" charset="0"/>
                <a:ea typeface="Calibri" pitchFamily="34" charset="0"/>
                <a:cs typeface="Times New Roman" pitchFamily="18" charset="0"/>
              </a:rPr>
              <a:t>The visit was for three days and after an overnight flight it was straight into the first meeting where I met the Minister for Health and the Director of Reproductive Health who strongly support the project. The Federal Ministry of Health is underfunded and is dependent upon outside help for projects like this. Rotary has worked very closely with the FMOH in the past and the introduction of the maternal mortality initiative has saved countless lives. I visited Nigeria last in 2015 to review a project to supply hospitals with equipment and clinical training and educate women into taking up antenatal care with remarkable results.</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smtClean="0">
                <a:ln>
                  <a:noFill/>
                </a:ln>
                <a:solidFill>
                  <a:srgbClr val="0000FF"/>
                </a:solidFill>
                <a:effectLst/>
                <a:latin typeface="Calibri" pitchFamily="34" charset="0"/>
                <a:ea typeface="Calibri" pitchFamily="34" charset="0"/>
                <a:cs typeface="Times New Roman" pitchFamily="18" charset="0"/>
              </a:rPr>
              <a:t>I also met with several charitable organisations who will be giving support to the project including Pathfinder International, the Nigeria Population Council, National Media Centre, USAID, Society of Obstetricians and Gynaecologists of Nigeria and more!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smtClean="0">
                <a:ln>
                  <a:noFill/>
                </a:ln>
                <a:solidFill>
                  <a:srgbClr val="0000FF"/>
                </a:solidFill>
                <a:effectLst/>
                <a:latin typeface="Calibri" pitchFamily="34" charset="0"/>
                <a:ea typeface="Calibri" pitchFamily="34" charset="0"/>
                <a:cs typeface="Times New Roman" pitchFamily="18" charset="0"/>
              </a:rPr>
              <a:t>I was also able to go to the hospitals and see how the project would work on the ground.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smtClean="0">
                <a:ln>
                  <a:noFill/>
                </a:ln>
                <a:solidFill>
                  <a:srgbClr val="0000FF"/>
                </a:solidFill>
                <a:effectLst/>
                <a:latin typeface="Calibri" pitchFamily="34" charset="0"/>
                <a:ea typeface="Calibri" pitchFamily="34" charset="0"/>
                <a:cs typeface="Times New Roman" pitchFamily="18" charset="0"/>
              </a:rPr>
              <a:t>This is an amazing project. It is both ambitious and on a huge scale to cover a whole country. The local Rotarians and the RFPD are so dedicated and enthusiastic. The overseas Rotarian support is equally impressive, not just financially but via their expertise and hands on locally.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smtClean="0">
                <a:ln>
                  <a:noFill/>
                </a:ln>
                <a:solidFill>
                  <a:srgbClr val="0000FF"/>
                </a:solidFill>
                <a:effectLst/>
                <a:latin typeface="Calibri" pitchFamily="34" charset="0"/>
                <a:ea typeface="Calibri" pitchFamily="34" charset="0"/>
                <a:cs typeface="Times New Roman" pitchFamily="18" charset="0"/>
              </a:rPr>
              <a:t>I hope the project succeeds as it will give both women and men universal access to contraception, giving them the ability, their right, to choose when and how many children to have. It has the potential to reduce maternal deaths by up to 15,000 per year. It will help the population crisis that if unchecked will result in poverty.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1" i="0" u="none" strike="noStrike" cap="none" normalizeH="0" baseline="0" dirty="0" smtClean="0">
                <a:ln>
                  <a:noFill/>
                </a:ln>
                <a:solidFill>
                  <a:srgbClr val="0000FF"/>
                </a:solidFill>
                <a:effectLst/>
                <a:latin typeface="Calibri" pitchFamily="34" charset="0"/>
                <a:ea typeface="Calibri" pitchFamily="34" charset="0"/>
                <a:cs typeface="Times New Roman" pitchFamily="18" charset="0"/>
              </a:rPr>
              <a:t>Foundation is our own charity.</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1" i="0" u="none" strike="noStrike" cap="none" normalizeH="0" baseline="0" dirty="0" smtClean="0">
                <a:ln>
                  <a:noFill/>
                </a:ln>
                <a:solidFill>
                  <a:srgbClr val="0000FF"/>
                </a:solidFill>
                <a:effectLst/>
                <a:latin typeface="Calibri" pitchFamily="34" charset="0"/>
                <a:ea typeface="Calibri" pitchFamily="34" charset="0"/>
                <a:cs typeface="Times New Roman" pitchFamily="18" charset="0"/>
              </a:rPr>
              <a:t>This year our club has received grants via District which are helping us with water in Nepal and Life Education.</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1" i="0" u="none" strike="noStrike" cap="none" normalizeH="0" baseline="0" dirty="0" smtClean="0">
                <a:ln>
                  <a:noFill/>
                </a:ln>
                <a:solidFill>
                  <a:srgbClr val="0000FF"/>
                </a:solidFill>
                <a:effectLst/>
                <a:latin typeface="Calibri" pitchFamily="34" charset="0"/>
                <a:ea typeface="Calibri" pitchFamily="34" charset="0"/>
                <a:cs typeface="Times New Roman" pitchFamily="18" charset="0"/>
              </a:rPr>
              <a:t>Global Grants - this project in Nigeria and the recent appeal for the radiotherapy centre in Dorchester, make a huge difference in our communities.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1" i="0" u="none" strike="noStrike" cap="none" normalizeH="0" baseline="0" dirty="0" smtClean="0">
                <a:ln>
                  <a:noFill/>
                </a:ln>
                <a:solidFill>
                  <a:srgbClr val="0000FF"/>
                </a:solidFill>
                <a:effectLst/>
                <a:latin typeface="Calibri" pitchFamily="34" charset="0"/>
                <a:ea typeface="Calibri" pitchFamily="34" charset="0"/>
                <a:cs typeface="Times New Roman" pitchFamily="18" charset="0"/>
              </a:rPr>
              <a:t>It is not just our financial contribution but also the expertise and manpower of Rotarians around the world that makes this happen.</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Picture 6"/>
          <p:cNvPicPr/>
          <p:nvPr/>
        </p:nvPicPr>
        <p:blipFill>
          <a:blip r:embed="rId3" cstate="print">
            <a:lum bright="20000" contrast="10000"/>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6137576" y="781050"/>
            <a:ext cx="2717198" cy="2038350"/>
          </a:xfrm>
          <a:prstGeom prst="rect">
            <a:avLst/>
          </a:prstGeom>
          <a:noFill/>
          <a:ln>
            <a:noFill/>
          </a:ln>
        </p:spPr>
      </p:pic>
      <p:pic>
        <p:nvPicPr>
          <p:cNvPr id="8" name="Picture 7"/>
          <p:cNvPicPr/>
          <p:nvPr/>
        </p:nvPicPr>
        <p:blipFill>
          <a:blip r:embed="rId4" cstate="print">
            <a:lum bright="20000" contrast="10000"/>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6296308" y="3843337"/>
            <a:ext cx="2552134" cy="1914525"/>
          </a:xfrm>
          <a:prstGeom prst="rect">
            <a:avLst/>
          </a:prstGeom>
          <a:noFill/>
          <a:ln>
            <a:noFill/>
          </a:ln>
        </p:spPr>
      </p:pic>
      <p:sp>
        <p:nvSpPr>
          <p:cNvPr id="6146" name="Rectangle 2"/>
          <p:cNvSpPr>
            <a:spLocks noChangeArrowheads="1"/>
          </p:cNvSpPr>
          <p:nvPr/>
        </p:nvSpPr>
        <p:spPr bwMode="auto">
          <a:xfrm>
            <a:off x="5048250" y="2956381"/>
            <a:ext cx="4857750"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rgbClr val="0000FF"/>
                </a:solidFill>
                <a:effectLst/>
                <a:latin typeface="Calibri" pitchFamily="34" charset="0"/>
                <a:ea typeface="Calibri" pitchFamily="34" charset="0"/>
                <a:cs typeface="Times New Roman" pitchFamily="18" charset="0"/>
              </a:rPr>
              <a:t>A demonstration of the new computer system by the medical record officers at </a:t>
            </a:r>
            <a:r>
              <a:rPr kumimoji="0" lang="en-GB" sz="1100" b="0" i="0" u="none" strike="noStrike" cap="none" normalizeH="0" baseline="0" dirty="0" err="1" smtClean="0">
                <a:ln>
                  <a:noFill/>
                </a:ln>
                <a:solidFill>
                  <a:srgbClr val="0000FF"/>
                </a:solidFill>
                <a:effectLst/>
                <a:latin typeface="Calibri" pitchFamily="34" charset="0"/>
                <a:ea typeface="Calibri" pitchFamily="34" charset="0"/>
                <a:cs typeface="Times New Roman" pitchFamily="18" charset="0"/>
              </a:rPr>
              <a:t>Asokoro</a:t>
            </a:r>
            <a:r>
              <a:rPr kumimoji="0" lang="en-GB" sz="1100" b="0" i="0" u="none" strike="noStrike" cap="none" normalizeH="0" baseline="0" dirty="0" smtClean="0">
                <a:ln>
                  <a:noFill/>
                </a:ln>
                <a:solidFill>
                  <a:srgbClr val="0000FF"/>
                </a:solidFill>
                <a:effectLst/>
                <a:latin typeface="Calibri" pitchFamily="34" charset="0"/>
                <a:ea typeface="Calibri" pitchFamily="34" charset="0"/>
                <a:cs typeface="Times New Roman" pitchFamily="18" charset="0"/>
              </a:rPr>
              <a:t> Hospital</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47" name="Rectangle 3"/>
          <p:cNvSpPr>
            <a:spLocks noChangeArrowheads="1"/>
          </p:cNvSpPr>
          <p:nvPr/>
        </p:nvSpPr>
        <p:spPr bwMode="auto">
          <a:xfrm>
            <a:off x="5010150" y="5913507"/>
            <a:ext cx="489585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rgbClr val="0000FF"/>
                </a:solidFill>
                <a:effectLst/>
                <a:latin typeface="Calibri" pitchFamily="34" charset="0"/>
                <a:ea typeface="Calibri" pitchFamily="34" charset="0"/>
                <a:cs typeface="Times New Roman" pitchFamily="18" charset="0"/>
              </a:rPr>
              <a:t>PDG Emmanuel </a:t>
            </a:r>
            <a:r>
              <a:rPr kumimoji="0" lang="en-GB" sz="1100" b="0" i="0" u="none" strike="noStrike" cap="none" normalizeH="0" baseline="0" dirty="0" err="1" smtClean="0">
                <a:ln>
                  <a:noFill/>
                </a:ln>
                <a:solidFill>
                  <a:srgbClr val="0000FF"/>
                </a:solidFill>
                <a:effectLst/>
                <a:latin typeface="Calibri" pitchFamily="34" charset="0"/>
                <a:ea typeface="Calibri" pitchFamily="34" charset="0"/>
                <a:cs typeface="Times New Roman" pitchFamily="18" charset="0"/>
              </a:rPr>
              <a:t>Lufadeju</a:t>
            </a:r>
            <a:r>
              <a:rPr kumimoji="0" lang="en-GB" sz="1100" b="0" i="0" u="none" strike="noStrike" cap="none" normalizeH="0" baseline="0" dirty="0" smtClean="0">
                <a:ln>
                  <a:noFill/>
                </a:ln>
                <a:solidFill>
                  <a:srgbClr val="0000FF"/>
                </a:solidFill>
                <a:effectLst/>
                <a:latin typeface="Calibri" pitchFamily="34" charset="0"/>
                <a:ea typeface="Calibri" pitchFamily="34" charset="0"/>
                <a:cs typeface="Times New Roman" pitchFamily="18" charset="0"/>
              </a:rPr>
              <a:t> and FP Nurse </a:t>
            </a:r>
            <a:r>
              <a:rPr kumimoji="0" lang="en-GB" sz="1100" b="0" i="0" u="none" strike="noStrike" cap="none" normalizeH="0" baseline="0" dirty="0" err="1" smtClean="0">
                <a:ln>
                  <a:noFill/>
                </a:ln>
                <a:solidFill>
                  <a:srgbClr val="0000FF"/>
                </a:solidFill>
                <a:effectLst/>
                <a:latin typeface="Calibri" pitchFamily="34" charset="0"/>
                <a:ea typeface="Calibri" pitchFamily="34" charset="0"/>
                <a:cs typeface="Times New Roman" pitchFamily="18" charset="0"/>
              </a:rPr>
              <a:t>Adejuyitan</a:t>
            </a:r>
            <a:r>
              <a:rPr kumimoji="0" lang="en-GB" sz="1100" b="0" i="0" u="none" strike="noStrike" cap="none" normalizeH="0" baseline="0" dirty="0" smtClean="0">
                <a:ln>
                  <a:noFill/>
                </a:ln>
                <a:solidFill>
                  <a:srgbClr val="0000FF"/>
                </a:solidFill>
                <a:effectLst/>
                <a:latin typeface="Calibri" pitchFamily="34" charset="0"/>
                <a:ea typeface="Calibri" pitchFamily="34" charset="0"/>
                <a:cs typeface="Times New Roman" pitchFamily="18" charset="0"/>
              </a:rPr>
              <a:t> </a:t>
            </a:r>
            <a:r>
              <a:rPr kumimoji="0" lang="en-GB" sz="1100" b="0" i="0" u="none" strike="noStrike" cap="none" normalizeH="0" baseline="0" dirty="0" err="1" smtClean="0">
                <a:ln>
                  <a:noFill/>
                </a:ln>
                <a:solidFill>
                  <a:srgbClr val="0000FF"/>
                </a:solidFill>
                <a:effectLst/>
                <a:latin typeface="Calibri" pitchFamily="34" charset="0"/>
                <a:ea typeface="Calibri" pitchFamily="34" charset="0"/>
                <a:cs typeface="Times New Roman" pitchFamily="18" charset="0"/>
              </a:rPr>
              <a:t>Foluke</a:t>
            </a:r>
            <a:r>
              <a:rPr kumimoji="0" lang="en-GB" sz="1100" b="0" i="0" u="none" strike="noStrike" cap="none" normalizeH="0" baseline="0" dirty="0" smtClean="0">
                <a:ln>
                  <a:noFill/>
                </a:ln>
                <a:solidFill>
                  <a:srgbClr val="0000FF"/>
                </a:solidFill>
                <a:effectLst/>
                <a:latin typeface="Calibri" pitchFamily="34" charset="0"/>
                <a:ea typeface="Calibri" pitchFamily="34" charset="0"/>
                <a:cs typeface="Times New Roman" pitchFamily="18" charset="0"/>
              </a:rPr>
              <a:t> showing their Family Planning stocks</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2065300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10010</TotalTime>
  <Words>1261</Words>
  <Application>Microsoft Office PowerPoint</Application>
  <PresentationFormat>A4 Paper (210x297 mm)</PresentationFormat>
  <Paragraphs>86</Paragraphs>
  <Slides>4</Slides>
  <Notes>3</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Slide 1</vt:lpstr>
      <vt:lpstr>Slide 2</vt:lpstr>
      <vt:lpstr>Slide 3</vt:lpstr>
      <vt:lpstr>Slide 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dunford</dc:creator>
  <cp:lastModifiedBy>bigmac</cp:lastModifiedBy>
  <cp:revision>1246</cp:revision>
  <cp:lastPrinted>2018-06-29T20:35:07Z</cp:lastPrinted>
  <dcterms:created xsi:type="dcterms:W3CDTF">2016-01-17T17:30:24Z</dcterms:created>
  <dcterms:modified xsi:type="dcterms:W3CDTF">2019-07-31T05:54:15Z</dcterms:modified>
</cp:coreProperties>
</file>