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3">
  <p:sldMasterIdLst>
    <p:sldMasterId id="2147483672" r:id="rId1"/>
  </p:sldMasterIdLst>
  <p:notesMasterIdLst>
    <p:notesMasterId r:id="rId8"/>
  </p:notesMasterIdLst>
  <p:sldIdLst>
    <p:sldId id="256" r:id="rId2"/>
    <p:sldId id="274" r:id="rId3"/>
    <p:sldId id="279" r:id="rId4"/>
    <p:sldId id="278" r:id="rId5"/>
    <p:sldId id="277" r:id="rId6"/>
    <p:sldId id="280" r:id="rId7"/>
  </p:sldIdLst>
  <p:sldSz cx="9906000" cy="6858000" type="A4"/>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7434"/>
    <a:srgbClr val="66FF33"/>
    <a:srgbClr val="004F8A"/>
    <a:srgbClr val="DC28A9"/>
    <a:srgbClr val="3D996F"/>
    <a:srgbClr val="E77619"/>
    <a:srgbClr val="E6E6E6"/>
    <a:srgbClr val="7F7F7F"/>
    <a:srgbClr val="F6F6F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624" autoAdjust="0"/>
  </p:normalViewPr>
  <p:slideViewPr>
    <p:cSldViewPr snapToGrid="0">
      <p:cViewPr>
        <p:scale>
          <a:sx n="100" d="100"/>
          <a:sy n="100" d="100"/>
        </p:scale>
        <p:origin x="-216" y="-18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2985188" cy="501571"/>
          </a:xfrm>
          <a:prstGeom prst="rect">
            <a:avLst/>
          </a:prstGeom>
        </p:spPr>
        <p:txBody>
          <a:bodyPr vert="horz" lIns="89152" tIns="44576" rIns="89152" bIns="44576" rtlCol="0"/>
          <a:lstStyle>
            <a:lvl1pPr algn="l">
              <a:defRPr sz="1200"/>
            </a:lvl1pPr>
          </a:lstStyle>
          <a:p>
            <a:endParaRPr lang="en-GB" dirty="0"/>
          </a:p>
        </p:txBody>
      </p:sp>
      <p:sp>
        <p:nvSpPr>
          <p:cNvPr id="3" name="Date Placeholder 2"/>
          <p:cNvSpPr>
            <a:spLocks noGrp="1"/>
          </p:cNvSpPr>
          <p:nvPr>
            <p:ph type="dt" idx="1"/>
          </p:nvPr>
        </p:nvSpPr>
        <p:spPr>
          <a:xfrm>
            <a:off x="3902975" y="6"/>
            <a:ext cx="2985188" cy="501571"/>
          </a:xfrm>
          <a:prstGeom prst="rect">
            <a:avLst/>
          </a:prstGeom>
        </p:spPr>
        <p:txBody>
          <a:bodyPr vert="horz" lIns="89152" tIns="44576" rIns="89152" bIns="44576" rtlCol="0"/>
          <a:lstStyle>
            <a:lvl1pPr algn="r">
              <a:defRPr sz="1200"/>
            </a:lvl1pPr>
          </a:lstStyle>
          <a:p>
            <a:fld id="{400981EC-D4DC-4189-884B-4C607FEFB3A6}" type="datetimeFigureOut">
              <a:rPr lang="en-GB" smtClean="0"/>
              <a:pPr/>
              <a:t>28/05/2022</a:t>
            </a:fld>
            <a:endParaRPr lang="en-GB" dirty="0"/>
          </a:p>
        </p:txBody>
      </p:sp>
      <p:sp>
        <p:nvSpPr>
          <p:cNvPr id="4" name="Slide Image Placeholder 3"/>
          <p:cNvSpPr>
            <a:spLocks noGrp="1" noRot="1" noChangeAspect="1"/>
          </p:cNvSpPr>
          <p:nvPr>
            <p:ph type="sldImg" idx="2"/>
          </p:nvPr>
        </p:nvSpPr>
        <p:spPr>
          <a:xfrm>
            <a:off x="1001713" y="1252538"/>
            <a:ext cx="4886325" cy="3382962"/>
          </a:xfrm>
          <a:prstGeom prst="rect">
            <a:avLst/>
          </a:prstGeom>
          <a:noFill/>
          <a:ln w="12700">
            <a:solidFill>
              <a:prstClr val="black"/>
            </a:solidFill>
          </a:ln>
        </p:spPr>
        <p:txBody>
          <a:bodyPr vert="horz" lIns="89152" tIns="44576" rIns="89152" bIns="44576" rtlCol="0" anchor="ctr"/>
          <a:lstStyle/>
          <a:p>
            <a:endParaRPr lang="en-GB" dirty="0"/>
          </a:p>
        </p:txBody>
      </p:sp>
      <p:sp>
        <p:nvSpPr>
          <p:cNvPr id="5" name="Notes Placeholder 4"/>
          <p:cNvSpPr>
            <a:spLocks noGrp="1"/>
          </p:cNvSpPr>
          <p:nvPr>
            <p:ph type="body" sz="quarter" idx="3"/>
          </p:nvPr>
        </p:nvSpPr>
        <p:spPr>
          <a:xfrm>
            <a:off x="689143" y="4822062"/>
            <a:ext cx="5511483" cy="3945900"/>
          </a:xfrm>
          <a:prstGeom prst="rect">
            <a:avLst/>
          </a:prstGeom>
        </p:spPr>
        <p:txBody>
          <a:bodyPr vert="horz" lIns="89152" tIns="44576" rIns="89152" bIns="44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8732"/>
            <a:ext cx="2985188" cy="501571"/>
          </a:xfrm>
          <a:prstGeom prst="rect">
            <a:avLst/>
          </a:prstGeom>
        </p:spPr>
        <p:txBody>
          <a:bodyPr vert="horz" lIns="89152" tIns="44576" rIns="89152" bIns="4457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975" y="9518732"/>
            <a:ext cx="2985188" cy="501571"/>
          </a:xfrm>
          <a:prstGeom prst="rect">
            <a:avLst/>
          </a:prstGeom>
        </p:spPr>
        <p:txBody>
          <a:bodyPr vert="horz" lIns="89152" tIns="44576" rIns="89152" bIns="44576" rtlCol="0" anchor="b"/>
          <a:lstStyle>
            <a:lvl1pPr algn="r">
              <a:defRPr sz="1200"/>
            </a:lvl1pPr>
          </a:lstStyle>
          <a:p>
            <a:fld id="{3E55A304-6E35-4FFF-86E4-CD4C47A0EC24}" type="slidenum">
              <a:rPr lang="en-GB" smtClean="0"/>
              <a:pPr/>
              <a:t>‹#›</a:t>
            </a:fld>
            <a:endParaRPr lang="en-GB" dirty="0"/>
          </a:p>
        </p:txBody>
      </p:sp>
    </p:spTree>
    <p:extLst>
      <p:ext uri="{BB962C8B-B14F-4D97-AF65-F5344CB8AC3E}">
        <p14:creationId xmlns:p14="http://schemas.microsoft.com/office/powerpoint/2010/main" xmlns="" val="200792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1</a:t>
            </a:fld>
            <a:endParaRPr lang="en-GB" dirty="0"/>
          </a:p>
        </p:txBody>
      </p:sp>
    </p:spTree>
    <p:extLst>
      <p:ext uri="{BB962C8B-B14F-4D97-AF65-F5344CB8AC3E}">
        <p14:creationId xmlns:p14="http://schemas.microsoft.com/office/powerpoint/2010/main" xmlns="" val="241044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2</a:t>
            </a:fld>
            <a:endParaRPr lang="en-GB" dirty="0"/>
          </a:p>
        </p:txBody>
      </p:sp>
    </p:spTree>
    <p:extLst>
      <p:ext uri="{BB962C8B-B14F-4D97-AF65-F5344CB8AC3E}">
        <p14:creationId xmlns:p14="http://schemas.microsoft.com/office/powerpoint/2010/main" xmlns="" val="15565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3</a:t>
            </a:fld>
            <a:endParaRPr lang="en-GB" dirty="0"/>
          </a:p>
        </p:txBody>
      </p:sp>
    </p:spTree>
    <p:extLst>
      <p:ext uri="{BB962C8B-B14F-4D97-AF65-F5344CB8AC3E}">
        <p14:creationId xmlns:p14="http://schemas.microsoft.com/office/powerpoint/2010/main" xmlns="" val="15565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4</a:t>
            </a:fld>
            <a:endParaRPr lang="en-GB" dirty="0"/>
          </a:p>
        </p:txBody>
      </p:sp>
    </p:spTree>
    <p:extLst>
      <p:ext uri="{BB962C8B-B14F-4D97-AF65-F5344CB8AC3E}">
        <p14:creationId xmlns:p14="http://schemas.microsoft.com/office/powerpoint/2010/main" xmlns="" val="15565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5</a:t>
            </a:fld>
            <a:endParaRPr lang="en-GB" dirty="0"/>
          </a:p>
        </p:txBody>
      </p:sp>
    </p:spTree>
    <p:extLst>
      <p:ext uri="{BB962C8B-B14F-4D97-AF65-F5344CB8AC3E}">
        <p14:creationId xmlns:p14="http://schemas.microsoft.com/office/powerpoint/2010/main" xmlns="" val="15565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6</a:t>
            </a:fld>
            <a:endParaRPr lang="en-GB" dirty="0"/>
          </a:p>
        </p:txBody>
      </p:sp>
    </p:spTree>
    <p:extLst>
      <p:ext uri="{BB962C8B-B14F-4D97-AF65-F5344CB8AC3E}">
        <p14:creationId xmlns:p14="http://schemas.microsoft.com/office/powerpoint/2010/main" xmlns="" val="15565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28/05/2022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300366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28/05/2022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415749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28/05/2022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327759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28/05/2022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427256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CAD5E-F249-4D82-B5E1-4FD5ECD40F40}" type="datetimeFigureOut">
              <a:rPr lang="en-GB" smtClean="0"/>
              <a:pPr/>
              <a:t>28/05/2022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304366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CAD5E-F249-4D82-B5E1-4FD5ECD40F40}" type="datetimeFigureOut">
              <a:rPr lang="en-GB" smtClean="0"/>
              <a:pPr/>
              <a:t>28/05/2022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422703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CAD5E-F249-4D82-B5E1-4FD5ECD40F40}" type="datetimeFigureOut">
              <a:rPr lang="en-GB" smtClean="0"/>
              <a:pPr/>
              <a:t>28/05/2022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278958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CAD5E-F249-4D82-B5E1-4FD5ECD40F40}" type="datetimeFigureOut">
              <a:rPr lang="en-GB" smtClean="0"/>
              <a:pPr/>
              <a:t>28/05/2022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127616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CAD5E-F249-4D82-B5E1-4FD5ECD40F40}" type="datetimeFigureOut">
              <a:rPr lang="en-GB" smtClean="0"/>
              <a:pPr/>
              <a:t>28/05/2022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415750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28/05/2022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303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28/05/2022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21744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CAD5E-F249-4D82-B5E1-4FD5ECD40F40}" type="datetimeFigureOut">
              <a:rPr lang="en-GB" smtClean="0"/>
              <a:pPr/>
              <a:t>28/05/2022</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90182-8F4E-4959-8819-27329E7B8167}" type="slidenum">
              <a:rPr lang="en-GB" smtClean="0"/>
              <a:pPr/>
              <a:t>‹#›</a:t>
            </a:fld>
            <a:endParaRPr lang="en-GB" dirty="0"/>
          </a:p>
        </p:txBody>
      </p:sp>
    </p:spTree>
    <p:extLst>
      <p:ext uri="{BB962C8B-B14F-4D97-AF65-F5344CB8AC3E}">
        <p14:creationId xmlns:p14="http://schemas.microsoft.com/office/powerpoint/2010/main" xmlns="" val="290548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cantercelia2@gmail.com" TargetMode="External"/><Relationship Id="rId5" Type="http://schemas.openxmlformats.org/officeDocument/2006/relationships/image" Target="../media/image7.pn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wmf"/><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bigmac\AppData\Local\Microsoft\Windows\INetCache\IE\B3C0PC1Q\300px-Red_oval.svg[1].png"/>
          <p:cNvPicPr>
            <a:picLocks noChangeAspect="1" noChangeArrowheads="1"/>
          </p:cNvPicPr>
          <p:nvPr/>
        </p:nvPicPr>
        <p:blipFill>
          <a:blip r:embed="rId3" cstate="print"/>
          <a:srcRect/>
          <a:stretch>
            <a:fillRect/>
          </a:stretch>
        </p:blipFill>
        <p:spPr bwMode="auto">
          <a:xfrm>
            <a:off x="314325" y="-161925"/>
            <a:ext cx="4267200" cy="1827892"/>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xmlns="" val="2816232077"/>
              </p:ext>
            </p:extLst>
          </p:nvPr>
        </p:nvGraphicFramePr>
        <p:xfrm>
          <a:off x="5114925" y="917608"/>
          <a:ext cx="4696020" cy="234917"/>
        </p:xfrm>
        <a:graphic>
          <a:graphicData uri="http://schemas.openxmlformats.org/drawingml/2006/table">
            <a:tbl>
              <a:tblPr>
                <a:tableStyleId>{5C22544A-7EE6-4342-B048-85BDC9FD1C3A}</a:tableStyleId>
              </a:tblPr>
              <a:tblGrid>
                <a:gridCol w="4696020">
                  <a:extLst>
                    <a:ext uri="{9D8B030D-6E8A-4147-A177-3AD203B41FA5}">
                      <a16:colId xmlns="" xmlns:a16="http://schemas.microsoft.com/office/drawing/2014/main" val="20000"/>
                    </a:ext>
                  </a:extLst>
                </a:gridCol>
              </a:tblGrid>
              <a:tr h="234917">
                <a:tc>
                  <a:txBody>
                    <a:bodyPr/>
                    <a:lstStyle/>
                    <a:p>
                      <a:pPr algn="ctr" fontAlgn="ctr"/>
                      <a:r>
                        <a:rPr lang="en-GB" sz="1050" u="none" strike="noStrike" dirty="0">
                          <a:effectLst/>
                        </a:rPr>
                        <a:t>President: </a:t>
                      </a:r>
                      <a:r>
                        <a:rPr lang="en-GB" sz="1050" u="none" strike="noStrike" dirty="0" smtClean="0">
                          <a:effectLst/>
                        </a:rPr>
                        <a:t>Celia</a:t>
                      </a:r>
                      <a:r>
                        <a:rPr lang="en-GB" sz="1050" u="none" strike="noStrike" baseline="0" dirty="0" smtClean="0">
                          <a:effectLst/>
                        </a:rPr>
                        <a:t> Canter</a:t>
                      </a:r>
                      <a:r>
                        <a:rPr lang="en-GB" sz="1050" u="none" strike="noStrike" dirty="0" smtClean="0">
                          <a:effectLst/>
                        </a:rPr>
                        <a:t>  Secretary</a:t>
                      </a:r>
                      <a:r>
                        <a:rPr lang="en-GB" sz="1050" u="none" strike="noStrike" dirty="0">
                          <a:effectLst/>
                        </a:rPr>
                        <a:t>: Peter </a:t>
                      </a:r>
                      <a:r>
                        <a:rPr lang="en-GB" sz="1050" u="none" strike="noStrike" dirty="0" smtClean="0">
                          <a:effectLst/>
                        </a:rPr>
                        <a:t>Burrows Editor: Ian McPheat</a:t>
                      </a:r>
                      <a:endParaRPr lang="en-GB" sz="1050" b="1" i="0" u="none" strike="noStrike" dirty="0">
                        <a:solidFill>
                          <a:srgbClr val="000000"/>
                        </a:solidFill>
                        <a:effectLst/>
                        <a:latin typeface="Calibri" panose="020F0502020204030204" pitchFamily="34" charset="0"/>
                      </a:endParaRPr>
                    </a:p>
                  </a:txBody>
                  <a:tcPr marL="85725" marR="9525" marT="9525" marB="0" anchor="ctr">
                    <a:lnL w="12700" cap="flat" cmpd="sng" algn="ctr">
                      <a:noFill/>
                      <a:prstDash val="solid"/>
                      <a:round/>
                      <a:headEnd type="none" w="med" len="med"/>
                      <a:tailEnd type="none" w="med" len="med"/>
                    </a:lnL>
                    <a:noFill/>
                  </a:tcPr>
                </a:tc>
                <a:extLst>
                  <a:ext uri="{0D108BD9-81ED-4DB2-BD59-A6C34878D82A}">
                    <a16:rowId xmlns="" xmlns:a16="http://schemas.microsoft.com/office/drawing/2014/main" val="10000"/>
                  </a:ext>
                </a:extLst>
              </a:tr>
            </a:tbl>
          </a:graphicData>
        </a:graphic>
      </p:graphicFrame>
      <p:sp>
        <p:nvSpPr>
          <p:cNvPr id="8" name="TextBox 7"/>
          <p:cNvSpPr txBox="1"/>
          <p:nvPr/>
        </p:nvSpPr>
        <p:spPr>
          <a:xfrm>
            <a:off x="4972050" y="148416"/>
            <a:ext cx="3979840" cy="412934"/>
          </a:xfrm>
          <a:prstGeom prst="rect">
            <a:avLst/>
          </a:prstGeom>
          <a:solidFill>
            <a:schemeClr val="accent1">
              <a:lumMod val="40000"/>
              <a:lumOff val="60000"/>
            </a:schemeClr>
          </a:solidFill>
        </p:spPr>
        <p:txBody>
          <a:bodyPr wrap="square" rtlCol="0" anchor="t">
            <a:spAutoFit/>
          </a:bodyPr>
          <a:lstStyle/>
          <a:p>
            <a:pPr>
              <a:lnSpc>
                <a:spcPts val="2480"/>
              </a:lnSpc>
            </a:pPr>
            <a:r>
              <a:rPr lang="en-GB" sz="2400" dirty="0">
                <a:latin typeface="Cooper Black" panose="0208090404030B020404" pitchFamily="18" charset="0"/>
              </a:rPr>
              <a:t>PORTHOLE  </a:t>
            </a:r>
            <a:r>
              <a:rPr lang="en-GB" sz="1600" dirty="0" smtClean="0">
                <a:latin typeface="Cooper Black" panose="0208090404030B020404" pitchFamily="18" charset="0"/>
              </a:rPr>
              <a:t>#517 June 2022</a:t>
            </a:r>
            <a:endParaRPr lang="en-GB" sz="1600" dirty="0">
              <a:latin typeface="Cooper Black" panose="0208090404030B020404" pitchFamily="18" charset="0"/>
            </a:endParaRPr>
          </a:p>
        </p:txBody>
      </p:sp>
      <p:sp>
        <p:nvSpPr>
          <p:cNvPr id="31" name="TextBox 30"/>
          <p:cNvSpPr txBox="1"/>
          <p:nvPr/>
        </p:nvSpPr>
        <p:spPr>
          <a:xfrm>
            <a:off x="8706118" y="137907"/>
            <a:ext cx="1052813" cy="415498"/>
          </a:xfrm>
          <a:prstGeom prst="rect">
            <a:avLst/>
          </a:prstGeom>
          <a:solidFill>
            <a:schemeClr val="accent1">
              <a:lumMod val="40000"/>
              <a:lumOff val="60000"/>
            </a:schemeClr>
          </a:solidFill>
        </p:spPr>
        <p:txBody>
          <a:bodyPr wrap="square" rtlCol="0">
            <a:spAutoFit/>
          </a:bodyPr>
          <a:lstStyle/>
          <a:p>
            <a:pPr algn="r"/>
            <a:endParaRPr lang="en-GB" sz="1050" dirty="0" smtClean="0">
              <a:latin typeface="Cooper Black" panose="0208090404030B020404" pitchFamily="18" charset="0"/>
            </a:endParaRPr>
          </a:p>
          <a:p>
            <a:pPr algn="r"/>
            <a:endParaRPr lang="en-GB" sz="1050" dirty="0" smtClean="0">
              <a:latin typeface="Cooper Black" panose="0208090404030B020404" pitchFamily="18" charset="0"/>
            </a:endParaRPr>
          </a:p>
        </p:txBody>
      </p:sp>
      <p:sp>
        <p:nvSpPr>
          <p:cNvPr id="32" name="TextBox 31"/>
          <p:cNvSpPr txBox="1"/>
          <p:nvPr/>
        </p:nvSpPr>
        <p:spPr>
          <a:xfrm>
            <a:off x="5019675" y="548471"/>
            <a:ext cx="4746631" cy="374461"/>
          </a:xfrm>
          <a:prstGeom prst="rect">
            <a:avLst/>
          </a:prstGeom>
          <a:solidFill>
            <a:srgbClr val="FFFF99"/>
          </a:solidFill>
        </p:spPr>
        <p:txBody>
          <a:bodyPr wrap="square" rtlCol="0">
            <a:spAutoFit/>
          </a:bodyPr>
          <a:lstStyle/>
          <a:p>
            <a:pPr algn="ctr" fontAlgn="b">
              <a:lnSpc>
                <a:spcPts val="1100"/>
              </a:lnSpc>
            </a:pPr>
            <a:r>
              <a:rPr lang="en-GB" sz="1050" dirty="0">
                <a:latin typeface="Cooper Black" panose="0208090404030B020404" pitchFamily="18" charset="0"/>
              </a:rPr>
              <a:t>The Rotary Club of the Island and Royal Manor of Portland {Register Charity Number: 1032098}</a:t>
            </a:r>
            <a:endParaRPr lang="en-GB" sz="1050" b="1" dirty="0">
              <a:solidFill>
                <a:srgbClr val="000000"/>
              </a:solidFill>
              <a:latin typeface="Calibri" panose="020F0502020204030204" pitchFamily="34" charset="0"/>
            </a:endParaRPr>
          </a:p>
        </p:txBody>
      </p:sp>
      <p:sp>
        <p:nvSpPr>
          <p:cNvPr id="4" name="Rectangle 3"/>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4985520" y="126646"/>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5123543" y="899887"/>
            <a:ext cx="4571999" cy="2907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p:nvPr/>
        </p:nvCxnSpPr>
        <p:spPr>
          <a:xfrm>
            <a:off x="4973354" y="894703"/>
            <a:ext cx="47905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95276" y="238124"/>
            <a:ext cx="4343400" cy="1661993"/>
          </a:xfrm>
          <a:prstGeom prst="rect">
            <a:avLst/>
          </a:prstGeom>
          <a:noFill/>
        </p:spPr>
        <p:txBody>
          <a:bodyPr wrap="square" rtlCol="0">
            <a:spAutoFit/>
          </a:bodyPr>
          <a:lstStyle/>
          <a:p>
            <a:pPr algn="ctr"/>
            <a:endParaRPr lang="en-GB" sz="1600" b="1" dirty="0" smtClean="0"/>
          </a:p>
          <a:p>
            <a:pPr algn="ctr"/>
            <a:r>
              <a:rPr lang="en-GB" b="1" dirty="0" smtClean="0"/>
              <a:t>CLUB DIARY for JUNE</a:t>
            </a:r>
          </a:p>
          <a:p>
            <a:pPr algn="ctr"/>
            <a:endParaRPr lang="en-GB" b="1" dirty="0" smtClean="0"/>
          </a:p>
          <a:p>
            <a:pPr algn="ctr"/>
            <a:endParaRPr lang="en-GB" b="1" dirty="0" smtClean="0"/>
          </a:p>
          <a:p>
            <a:pPr algn="ctr"/>
            <a:endParaRPr lang="en-GB" sz="1600" b="1" dirty="0" smtClean="0"/>
          </a:p>
          <a:p>
            <a:pPr algn="ctr"/>
            <a:endParaRPr lang="en-GB" sz="1600" b="1" dirty="0" smtClean="0"/>
          </a:p>
        </p:txBody>
      </p:sp>
      <p:sp>
        <p:nvSpPr>
          <p:cNvPr id="3" name="Rectangle 1"/>
          <p:cNvSpPr>
            <a:spLocks noChangeArrowheads="1"/>
          </p:cNvSpPr>
          <p:nvPr/>
        </p:nvSpPr>
        <p:spPr bwMode="auto">
          <a:xfrm>
            <a:off x="209550" y="1111964"/>
            <a:ext cx="457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tabLst/>
            </a:pPr>
            <a:r>
              <a:rPr lang="en-GB" sz="1200" b="1" dirty="0" smtClean="0">
                <a:latin typeface="Arial" pitchFamily="34" charset="0"/>
                <a:ea typeface="Times New Roman" pitchFamily="18" charset="0"/>
                <a:cs typeface="Arial" pitchFamily="34" charset="0"/>
              </a:rPr>
              <a:t>7 June </a:t>
            </a:r>
            <a:r>
              <a:rPr lang="en-GB" sz="1200" b="1" dirty="0" smtClean="0">
                <a:solidFill>
                  <a:srgbClr val="FF0000"/>
                </a:solidFill>
                <a:latin typeface="Arial" pitchFamily="34" charset="0"/>
                <a:ea typeface="Times New Roman" pitchFamily="18" charset="0"/>
                <a:cs typeface="Arial" pitchFamily="34" charset="0"/>
              </a:rPr>
              <a:t>No weekly Club Meeting</a:t>
            </a:r>
          </a:p>
          <a:p>
            <a:pPr marL="228600" marR="0" lvl="0" indent="-228600" algn="l" defTabSz="914400" rtl="0" eaLnBrk="0" fontAlgn="base" latinLnBrk="0" hangingPunct="0">
              <a:lnSpc>
                <a:spcPct val="100000"/>
              </a:lnSpc>
              <a:spcBef>
                <a:spcPct val="0"/>
              </a:spcBef>
              <a:spcAft>
                <a:spcPct val="0"/>
              </a:spcAft>
              <a:buClrTx/>
              <a:buSzTx/>
              <a:tabLst/>
            </a:pPr>
            <a:r>
              <a:rPr lang="en-GB" sz="1200" b="1" dirty="0" smtClean="0">
                <a:solidFill>
                  <a:srgbClr val="FF0000"/>
                </a:solidFill>
                <a:latin typeface="Arial" pitchFamily="34" charset="0"/>
                <a:ea typeface="Times New Roman" pitchFamily="18" charset="0"/>
                <a:cs typeface="Arial" pitchFamily="34" charset="0"/>
              </a:rPr>
              <a:t>	     Council Meeting at 7.15 pm by Zoom</a:t>
            </a:r>
          </a:p>
          <a:p>
            <a:pPr marL="228600" marR="0" lvl="0" indent="-228600" algn="l" defTabSz="914400" rtl="0" eaLnBrk="0" fontAlgn="base" latinLnBrk="0" hangingPunct="0">
              <a:lnSpc>
                <a:spcPct val="100000"/>
              </a:lnSpc>
              <a:spcBef>
                <a:spcPct val="0"/>
              </a:spcBef>
              <a:spcAft>
                <a:spcPct val="0"/>
              </a:spcAft>
              <a:buClrTx/>
              <a:buSzTx/>
              <a:tabLst/>
            </a:pPr>
            <a:r>
              <a:rPr lang="en-GB" sz="1200" b="1" dirty="0" smtClean="0">
                <a:solidFill>
                  <a:srgbClr val="FF0000"/>
                </a:solidFill>
                <a:latin typeface="Arial" pitchFamily="34" charset="0"/>
                <a:ea typeface="Times New Roman" pitchFamily="18" charset="0"/>
                <a:cs typeface="Arial" pitchFamily="34" charset="0"/>
              </a:rPr>
              <a:t>	     Committee Meetings to be arranged by Chairs</a:t>
            </a:r>
          </a:p>
          <a:p>
            <a:pPr marL="228600" marR="0" lvl="0" indent="-228600" algn="l" defTabSz="914400" rtl="0" eaLnBrk="0" fontAlgn="base" latinLnBrk="0" hangingPunct="0">
              <a:lnSpc>
                <a:spcPct val="100000"/>
              </a:lnSpc>
              <a:spcBef>
                <a:spcPct val="0"/>
              </a:spcBef>
              <a:spcAft>
                <a:spcPct val="0"/>
              </a:spcAft>
              <a:buClrTx/>
              <a:buSzTx/>
              <a:tabLst/>
            </a:pPr>
            <a:r>
              <a:rPr lang="en-GB" sz="1200" b="1" dirty="0" smtClean="0">
                <a:solidFill>
                  <a:srgbClr val="FF0000"/>
                </a:solidFill>
                <a:latin typeface="Arial" pitchFamily="34" charset="0"/>
                <a:ea typeface="Times New Roman" pitchFamily="18" charset="0"/>
                <a:cs typeface="Arial" pitchFamily="34" charset="0"/>
              </a:rPr>
              <a:t>	     at any time during the week before.</a:t>
            </a:r>
          </a:p>
          <a:p>
            <a:pPr marL="228600" marR="0" lvl="0" indent="-228600" algn="l" defTabSz="914400" rtl="0" eaLnBrk="0" fontAlgn="base" latinLnBrk="0" hangingPunct="0">
              <a:lnSpc>
                <a:spcPct val="100000"/>
              </a:lnSpc>
              <a:spcBef>
                <a:spcPct val="0"/>
              </a:spcBef>
              <a:spcAft>
                <a:spcPct val="0"/>
              </a:spcAft>
              <a:buClrTx/>
              <a:buSzTx/>
              <a:tabLst/>
            </a:pPr>
            <a:r>
              <a:rPr kumimoji="0" lang="en-GB" sz="12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		</a:t>
            </a:r>
            <a:endParaRPr lang="en-GB" sz="1200" b="1"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en-GB" sz="1200" b="1" dirty="0" smtClean="0">
                <a:latin typeface="Arial" pitchFamily="34" charset="0"/>
                <a:ea typeface="Times New Roman" pitchFamily="18" charset="0"/>
                <a:cs typeface="Arial" pitchFamily="34" charset="0"/>
              </a:rPr>
              <a:t>8 June </a:t>
            </a:r>
            <a:r>
              <a:rPr lang="en-GB" sz="1200" b="1" dirty="0" smtClean="0">
                <a:solidFill>
                  <a:srgbClr val="FF0000"/>
                </a:solidFill>
                <a:latin typeface="Arial" pitchFamily="34" charset="0"/>
                <a:ea typeface="Times New Roman" pitchFamily="18" charset="0"/>
                <a:cs typeface="Arial" pitchFamily="34" charset="0"/>
              </a:rPr>
              <a:t>KIDS OUT – </a:t>
            </a:r>
            <a:r>
              <a:rPr lang="en-GB" sz="1200" b="1" dirty="0" err="1" smtClean="0">
                <a:solidFill>
                  <a:srgbClr val="FF0000"/>
                </a:solidFill>
                <a:latin typeface="Arial" pitchFamily="34" charset="0"/>
                <a:ea typeface="Times New Roman" pitchFamily="18" charset="0"/>
                <a:cs typeface="Arial" pitchFamily="34" charset="0"/>
              </a:rPr>
              <a:t>Crealy</a:t>
            </a:r>
            <a:r>
              <a:rPr lang="en-GB" sz="1200" b="1" dirty="0" smtClean="0">
                <a:solidFill>
                  <a:srgbClr val="FF0000"/>
                </a:solidFill>
                <a:latin typeface="Arial" pitchFamily="34" charset="0"/>
                <a:ea typeface="Times New Roman" pitchFamily="18" charset="0"/>
                <a:cs typeface="Arial" pitchFamily="34" charset="0"/>
              </a:rPr>
              <a:t> Park</a:t>
            </a:r>
          </a:p>
          <a:p>
            <a:pPr lvl="0" eaLnBrk="0" fontAlgn="base" hangingPunct="0">
              <a:spcBef>
                <a:spcPct val="0"/>
              </a:spcBef>
              <a:spcAft>
                <a:spcPct val="0"/>
              </a:spcAft>
            </a:pPr>
            <a:r>
              <a:rPr lang="en-GB" sz="1200" b="1" dirty="0" smtClean="0">
                <a:solidFill>
                  <a:srgbClr val="FF0000"/>
                </a:solidFill>
                <a:latin typeface="Arial" pitchFamily="34" charset="0"/>
                <a:cs typeface="Arial" pitchFamily="34" charset="0"/>
              </a:rPr>
              <a:t>	</a:t>
            </a:r>
            <a:r>
              <a:rPr kumimoji="0" lang="en-GB" sz="12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	</a:t>
            </a:r>
            <a:endParaRPr kumimoji="0" lang="en-GB" sz="12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b="1" dirty="0" smtClean="0">
                <a:latin typeface="Arial" pitchFamily="34" charset="0"/>
                <a:ea typeface="Times New Roman" pitchFamily="18" charset="0"/>
                <a:cs typeface="Arial" pitchFamily="34" charset="0"/>
              </a:rPr>
              <a:t>11 June </a:t>
            </a:r>
            <a:r>
              <a:rPr lang="en-GB" sz="1200" b="1" dirty="0" smtClean="0">
                <a:solidFill>
                  <a:srgbClr val="FF0000"/>
                </a:solidFill>
                <a:latin typeface="Arial" pitchFamily="34" charset="0"/>
                <a:ea typeface="Times New Roman" pitchFamily="18" charset="0"/>
                <a:cs typeface="Arial" pitchFamily="34" charset="0"/>
              </a:rPr>
              <a:t>TABLE TOP SALE for the Leg Club</a:t>
            </a:r>
            <a:endParaRPr kumimoji="0" lang="en-GB"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lang="en-GB" sz="1200" b="1" dirty="0" smtClean="0">
                <a:latin typeface="Arial" pitchFamily="34" charset="0"/>
                <a:cs typeface="Arial" pitchFamily="34" charset="0"/>
              </a:rPr>
              <a:t>14 June </a:t>
            </a:r>
            <a:r>
              <a:rPr lang="en-GB" sz="1200" b="1" dirty="0" smtClean="0">
                <a:solidFill>
                  <a:srgbClr val="FF0000"/>
                </a:solidFill>
                <a:latin typeface="Arial" pitchFamily="34" charset="0"/>
                <a:cs typeface="Arial" pitchFamily="34" charset="0"/>
              </a:rPr>
              <a:t>CLUB ASSEMBLY</a:t>
            </a:r>
          </a:p>
          <a:p>
            <a:pPr lvl="0" eaLnBrk="0" fontAlgn="base" hangingPunct="0">
              <a:spcBef>
                <a:spcPct val="0"/>
              </a:spcBef>
              <a:spcAft>
                <a:spcPct val="0"/>
              </a:spcAft>
            </a:pPr>
            <a:r>
              <a:rPr lang="en-GB" sz="1200" b="1" dirty="0" smtClean="0">
                <a:solidFill>
                  <a:srgbClr val="FF0000"/>
                </a:solidFill>
                <a:latin typeface="Arial" pitchFamily="34" charset="0"/>
                <a:cs typeface="Arial" pitchFamily="34" charset="0"/>
              </a:rPr>
              <a:t>	</a:t>
            </a:r>
            <a:r>
              <a:rPr lang="en-GB" sz="1200" b="1" dirty="0" smtClean="0">
                <a:latin typeface="Arial" pitchFamily="34" charset="0"/>
                <a:cs typeface="Arial" pitchFamily="34" charset="0"/>
              </a:rPr>
              <a:t>Grace/Greeter – CAROL HUMPHREYS</a:t>
            </a:r>
          </a:p>
          <a:p>
            <a:pPr lvl="0" eaLnBrk="0" fontAlgn="base" hangingPunct="0">
              <a:spcBef>
                <a:spcPct val="0"/>
              </a:spcBef>
              <a:spcAft>
                <a:spcPct val="0"/>
              </a:spcAft>
            </a:pPr>
            <a:r>
              <a:rPr lang="en-GB" sz="1200" b="1" dirty="0" smtClean="0">
                <a:solidFill>
                  <a:srgbClr val="FF0000"/>
                </a:solidFill>
                <a:latin typeface="Arial" pitchFamily="34" charset="0"/>
                <a:cs typeface="Arial" pitchFamily="34" charset="0"/>
              </a:rPr>
              <a:t>	</a:t>
            </a:r>
            <a:r>
              <a:rPr lang="en-GB" sz="1200" b="1" dirty="0" smtClean="0">
                <a:latin typeface="Arial" pitchFamily="34" charset="0"/>
                <a:cs typeface="Arial" pitchFamily="34" charset="0"/>
              </a:rPr>
              <a:t>Finance – ROBERT GRIGSBY</a:t>
            </a:r>
          </a:p>
          <a:p>
            <a:pPr lvl="0" eaLnBrk="0" fontAlgn="base" hangingPunct="0">
              <a:spcBef>
                <a:spcPct val="0"/>
              </a:spcBef>
              <a:spcAft>
                <a:spcPct val="0"/>
              </a:spcAft>
            </a:pPr>
            <a:endParaRPr lang="en-GB" sz="1200" b="1" dirty="0" smtClean="0">
              <a:latin typeface="Arial" pitchFamily="34" charset="0"/>
              <a:cs typeface="Arial" pitchFamily="34" charset="0"/>
            </a:endParaRPr>
          </a:p>
          <a:p>
            <a:pPr lvl="0" eaLnBrk="0" fontAlgn="base" hangingPunct="0">
              <a:spcBef>
                <a:spcPct val="0"/>
              </a:spcBef>
              <a:spcAft>
                <a:spcPct val="0"/>
              </a:spcAft>
            </a:pPr>
            <a:r>
              <a:rPr lang="en-GB" sz="1200" b="1" dirty="0" smtClean="0">
                <a:latin typeface="Arial" pitchFamily="34" charset="0"/>
                <a:cs typeface="Arial" pitchFamily="34" charset="0"/>
              </a:rPr>
              <a:t>21 June </a:t>
            </a:r>
            <a:r>
              <a:rPr lang="en-GB" sz="1200" b="1" dirty="0" smtClean="0">
                <a:solidFill>
                  <a:srgbClr val="FF0000"/>
                </a:solidFill>
                <a:latin typeface="Arial" pitchFamily="34" charset="0"/>
                <a:cs typeface="Arial" pitchFamily="34" charset="0"/>
              </a:rPr>
              <a:t>Business Meeting</a:t>
            </a:r>
          </a:p>
          <a:p>
            <a:pPr lvl="0" eaLnBrk="0" fontAlgn="base" hangingPunct="0">
              <a:spcBef>
                <a:spcPct val="0"/>
              </a:spcBef>
              <a:spcAft>
                <a:spcPct val="0"/>
              </a:spcAft>
            </a:pPr>
            <a:r>
              <a:rPr lang="en-GB" sz="1200" b="1" dirty="0" smtClean="0">
                <a:latin typeface="Arial" pitchFamily="34" charset="0"/>
                <a:cs typeface="Arial" pitchFamily="34" charset="0"/>
              </a:rPr>
              <a:t>	Grace/Greeter – JANET KENCH</a:t>
            </a:r>
          </a:p>
          <a:p>
            <a:pPr lvl="0" eaLnBrk="0" fontAlgn="base" hangingPunct="0">
              <a:spcBef>
                <a:spcPct val="0"/>
              </a:spcBef>
              <a:spcAft>
                <a:spcPct val="0"/>
              </a:spcAft>
            </a:pPr>
            <a:r>
              <a:rPr lang="en-GB" sz="1200" b="1" dirty="0" smtClean="0">
                <a:latin typeface="Arial" pitchFamily="34" charset="0"/>
                <a:cs typeface="Arial" pitchFamily="34" charset="0"/>
              </a:rPr>
              <a:t>	Finance – ELIZABETH HARDY</a:t>
            </a:r>
          </a:p>
          <a:p>
            <a:pPr lvl="0" eaLnBrk="0" fontAlgn="base" hangingPunct="0">
              <a:spcBef>
                <a:spcPct val="0"/>
              </a:spcBef>
              <a:spcAft>
                <a:spcPct val="0"/>
              </a:spcAft>
            </a:pPr>
            <a:endParaRPr lang="en-GB" sz="1200" b="1" dirty="0" smtClean="0">
              <a:latin typeface="Arial" pitchFamily="34" charset="0"/>
              <a:cs typeface="Arial" pitchFamily="34" charset="0"/>
            </a:endParaRPr>
          </a:p>
          <a:p>
            <a:pPr lvl="0" eaLnBrk="0" fontAlgn="base" hangingPunct="0">
              <a:spcBef>
                <a:spcPct val="0"/>
              </a:spcBef>
              <a:spcAft>
                <a:spcPct val="0"/>
              </a:spcAft>
            </a:pPr>
            <a:r>
              <a:rPr lang="en-GB" sz="1200" b="1" dirty="0" smtClean="0">
                <a:latin typeface="Arial" pitchFamily="34" charset="0"/>
                <a:cs typeface="Arial" pitchFamily="34" charset="0"/>
              </a:rPr>
              <a:t>28 June </a:t>
            </a:r>
            <a:r>
              <a:rPr lang="en-GB" sz="1200" b="1" dirty="0" smtClean="0">
                <a:solidFill>
                  <a:srgbClr val="FF0000"/>
                </a:solidFill>
                <a:latin typeface="Arial" pitchFamily="34" charset="0"/>
                <a:cs typeface="Arial" pitchFamily="34" charset="0"/>
              </a:rPr>
              <a:t>Guest Evening</a:t>
            </a:r>
          </a:p>
          <a:p>
            <a:pPr lvl="0" eaLnBrk="0" fontAlgn="base" hangingPunct="0">
              <a:spcBef>
                <a:spcPct val="0"/>
              </a:spcBef>
              <a:spcAft>
                <a:spcPct val="0"/>
              </a:spcAft>
            </a:pPr>
            <a:r>
              <a:rPr lang="en-GB" sz="1200" b="1" dirty="0" smtClean="0">
                <a:latin typeface="Arial" pitchFamily="34" charset="0"/>
                <a:cs typeface="Arial" pitchFamily="34" charset="0"/>
              </a:rPr>
              <a:t>	Grace/Greeter – STAN KNIGHT</a:t>
            </a:r>
          </a:p>
          <a:p>
            <a:pPr lvl="0" eaLnBrk="0" fontAlgn="base" hangingPunct="0">
              <a:spcBef>
                <a:spcPct val="0"/>
              </a:spcBef>
              <a:spcAft>
                <a:spcPct val="0"/>
              </a:spcAft>
            </a:pPr>
            <a:r>
              <a:rPr lang="en-GB" sz="1200" b="1" dirty="0" smtClean="0">
                <a:latin typeface="Arial" pitchFamily="34" charset="0"/>
                <a:cs typeface="Arial" pitchFamily="34" charset="0"/>
              </a:rPr>
              <a:t>	Finance – CAROLYN HUMPHREYS</a:t>
            </a:r>
            <a:r>
              <a:rPr lang="en-GB" sz="1200" b="1" dirty="0" smtClean="0">
                <a:solidFill>
                  <a:srgbClr val="00B050"/>
                </a:solidFill>
                <a:latin typeface="Arial" pitchFamily="34" charset="0"/>
                <a:cs typeface="Arial" pitchFamily="34" charset="0"/>
              </a:rPr>
              <a:t>	</a:t>
            </a:r>
            <a:r>
              <a:rPr lang="en-GB" sz="1200" b="1" baseline="0" dirty="0" smtClean="0">
                <a:solidFill>
                  <a:srgbClr val="00B050"/>
                </a:solidFill>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 name="Picture 17" descr="Text&#10;&#10;Description automatically generated with medium confidence">
            <a:extLst>
              <a:ext uri="{FF2B5EF4-FFF2-40B4-BE49-F238E27FC236}">
                <a16:creationId xmlns="" xmlns:a16="http://schemas.microsoft.com/office/drawing/2014/main" id="{343188A3-29BB-40E4-859A-2DB20BDD34DC}"/>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896350" y="156626"/>
            <a:ext cx="775626" cy="405349"/>
          </a:xfrm>
          <a:prstGeom prst="rect">
            <a:avLst/>
          </a:prstGeom>
        </p:spPr>
      </p:pic>
      <p:pic>
        <p:nvPicPr>
          <p:cNvPr id="24" name="Picture 3" descr="C:\Users\bigmac\AppData\Local\Microsoft\Windows\INetCache\IE\I9FCCM8B\rotary_sign_default[1].png"/>
          <p:cNvPicPr>
            <a:picLocks noChangeAspect="1" noChangeArrowheads="1"/>
          </p:cNvPicPr>
          <p:nvPr/>
        </p:nvPicPr>
        <p:blipFill>
          <a:blip r:embed="rId5" cstate="print"/>
          <a:srcRect/>
          <a:stretch>
            <a:fillRect/>
          </a:stretch>
        </p:blipFill>
        <p:spPr bwMode="auto">
          <a:xfrm>
            <a:off x="219075" y="4886325"/>
            <a:ext cx="542925" cy="542925"/>
          </a:xfrm>
          <a:prstGeom prst="rect">
            <a:avLst/>
          </a:prstGeom>
          <a:noFill/>
        </p:spPr>
      </p:pic>
      <p:sp>
        <p:nvSpPr>
          <p:cNvPr id="20" name="TextBox 19"/>
          <p:cNvSpPr txBox="1"/>
          <p:nvPr/>
        </p:nvSpPr>
        <p:spPr>
          <a:xfrm>
            <a:off x="523875" y="5443091"/>
            <a:ext cx="3924299" cy="1077218"/>
          </a:xfrm>
          <a:prstGeom prst="rect">
            <a:avLst/>
          </a:prstGeom>
          <a:noFill/>
          <a:ln w="38100">
            <a:solidFill>
              <a:srgbClr val="0070C0"/>
            </a:solidFill>
          </a:ln>
        </p:spPr>
        <p:txBody>
          <a:bodyPr wrap="square" rtlCol="0">
            <a:spAutoFit/>
          </a:bodyPr>
          <a:lstStyle/>
          <a:p>
            <a:pPr algn="ctr"/>
            <a:r>
              <a:rPr lang="en-GB" sz="1600" b="1" dirty="0" smtClean="0">
                <a:solidFill>
                  <a:schemeClr val="accent5">
                    <a:lumMod val="50000"/>
                  </a:schemeClr>
                </a:solidFill>
              </a:rPr>
              <a:t>EDITOR’S NOTE</a:t>
            </a:r>
          </a:p>
          <a:p>
            <a:r>
              <a:rPr lang="en-GB" sz="1600" dirty="0" smtClean="0"/>
              <a:t>I am extremely short of articles. Just send them to me at </a:t>
            </a:r>
            <a:r>
              <a:rPr lang="en-GB" sz="1600" b="1" dirty="0" smtClean="0">
                <a:solidFill>
                  <a:schemeClr val="accent5">
                    <a:lumMod val="50000"/>
                  </a:schemeClr>
                </a:solidFill>
              </a:rPr>
              <a:t>macmolly10@gmail.com. </a:t>
            </a:r>
            <a:r>
              <a:rPr lang="en-GB" sz="1600" dirty="0" smtClean="0"/>
              <a:t>Pictures need to be in jpg format if possible.</a:t>
            </a:r>
            <a:endParaRPr lang="en-GB" sz="1600" dirty="0"/>
          </a:p>
        </p:txBody>
      </p:sp>
      <p:pic>
        <p:nvPicPr>
          <p:cNvPr id="17" name="Picture 16" descr="C:\Users\bigmac\Downloads\IMG_1390.jpg"/>
          <p:cNvPicPr/>
          <p:nvPr/>
        </p:nvPicPr>
        <p:blipFill>
          <a:blip r:embed="rId6" cstate="print">
            <a:duotone>
              <a:schemeClr val="accent3">
                <a:shade val="45000"/>
                <a:satMod val="135000"/>
              </a:schemeClr>
              <a:prstClr val="white"/>
            </a:duotone>
          </a:blip>
          <a:srcRect/>
          <a:stretch>
            <a:fillRect/>
          </a:stretch>
        </p:blipFill>
        <p:spPr bwMode="auto">
          <a:xfrm rot="5400000">
            <a:off x="4931490" y="1807295"/>
            <a:ext cx="5151755" cy="4092414"/>
          </a:xfrm>
          <a:prstGeom prst="rect">
            <a:avLst/>
          </a:prstGeom>
          <a:noFill/>
          <a:ln w="9525">
            <a:noFill/>
            <a:miter lim="800000"/>
            <a:headEnd/>
            <a:tailEnd/>
          </a:ln>
        </p:spPr>
      </p:pic>
      <p:pic>
        <p:nvPicPr>
          <p:cNvPr id="22" name="Picture 3" descr="C:\Users\bigmac\AppData\Local\Microsoft\Windows\INetCache\IE\I9FCCM8B\rotary_sign_default[1].png"/>
          <p:cNvPicPr>
            <a:picLocks noChangeAspect="1" noChangeArrowheads="1"/>
          </p:cNvPicPr>
          <p:nvPr/>
        </p:nvPicPr>
        <p:blipFill>
          <a:blip r:embed="rId5" cstate="print"/>
          <a:srcRect/>
          <a:stretch>
            <a:fillRect/>
          </a:stretch>
        </p:blipFill>
        <p:spPr bwMode="auto">
          <a:xfrm>
            <a:off x="4095750" y="4895850"/>
            <a:ext cx="542925" cy="542925"/>
          </a:xfrm>
          <a:prstGeom prst="rect">
            <a:avLst/>
          </a:prstGeom>
          <a:noFill/>
        </p:spPr>
      </p:pic>
      <p:pic>
        <p:nvPicPr>
          <p:cNvPr id="1026" name="Picture 2" descr="C:\Users\bigmac\AppData\Local\Microsoft\Windows\INetCache\IE\MLFWQIP6\Mortons_coach_3111_(H15_BUS,_ex-DAZ_3001),_2012_Bus_&amp;_Coach_Preservation_Show[1].jpg"/>
          <p:cNvPicPr>
            <a:picLocks noChangeAspect="1" noChangeArrowheads="1"/>
          </p:cNvPicPr>
          <p:nvPr/>
        </p:nvPicPr>
        <p:blipFill>
          <a:blip r:embed="rId7" cstate="print"/>
          <a:srcRect/>
          <a:stretch>
            <a:fillRect/>
          </a:stretch>
        </p:blipFill>
        <p:spPr bwMode="auto">
          <a:xfrm>
            <a:off x="5486399" y="5394684"/>
            <a:ext cx="1962151" cy="1264668"/>
          </a:xfrm>
          <a:prstGeom prst="rect">
            <a:avLst/>
          </a:prstGeom>
          <a:noFill/>
        </p:spPr>
      </p:pic>
      <p:pic>
        <p:nvPicPr>
          <p:cNvPr id="1027" name="Picture 3" descr="C:\Users\bigmac\AppData\Local\Microsoft\Windows\INetCache\IE\MLFWQIP6\188007287_1fb9180374_b[1].jpg"/>
          <p:cNvPicPr>
            <a:picLocks noChangeAspect="1" noChangeArrowheads="1"/>
          </p:cNvPicPr>
          <p:nvPr/>
        </p:nvPicPr>
        <p:blipFill>
          <a:blip r:embed="rId8" cstate="print"/>
          <a:srcRect/>
          <a:stretch>
            <a:fillRect/>
          </a:stretch>
        </p:blipFill>
        <p:spPr bwMode="auto">
          <a:xfrm>
            <a:off x="7816850" y="5391149"/>
            <a:ext cx="1714500" cy="1285875"/>
          </a:xfrm>
          <a:prstGeom prst="rect">
            <a:avLst/>
          </a:prstGeom>
          <a:noFill/>
        </p:spPr>
      </p:pic>
    </p:spTree>
    <p:extLst>
      <p:ext uri="{BB962C8B-B14F-4D97-AF65-F5344CB8AC3E}">
        <p14:creationId xmlns:p14="http://schemas.microsoft.com/office/powerpoint/2010/main" xmlns="" val="3471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smtClean="0">
                <a:solidFill>
                  <a:schemeClr val="bg1"/>
                </a:solidFill>
              </a:rPr>
              <a:t>Elizabeth giving the good news after the Treasure Hunt</a:t>
            </a:r>
            <a:endParaRPr lang="en-GB" dirty="0">
              <a:solidFill>
                <a:schemeClr val="bg1"/>
              </a:solidFill>
            </a:endParaRPr>
          </a:p>
        </p:txBody>
      </p:sp>
      <p:sp>
        <p:nvSpPr>
          <p:cNvPr id="35" name="Rectangle 34"/>
          <p:cNvSpPr/>
          <p:nvPr/>
        </p:nvSpPr>
        <p:spPr>
          <a:xfrm>
            <a:off x="142876" y="933451"/>
            <a:ext cx="4724400" cy="646331"/>
          </a:xfrm>
          <a:prstGeom prst="rect">
            <a:avLst/>
          </a:prstGeom>
        </p:spPr>
        <p:txBody>
          <a:bodyPr wrap="square">
            <a:spAutoFit/>
          </a:bodyPr>
          <a:lstStyle/>
          <a:p>
            <a:r>
              <a:rPr lang="en-GB" dirty="0" smtClean="0"/>
              <a:t/>
            </a:r>
            <a:br>
              <a:rPr lang="en-GB" dirty="0" smtClean="0"/>
            </a:br>
            <a:endParaRPr lang="en-GB" dirty="0"/>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sp>
        <p:nvSpPr>
          <p:cNvPr id="12" name="Rectangle 11"/>
          <p:cNvSpPr/>
          <p:nvPr/>
        </p:nvSpPr>
        <p:spPr>
          <a:xfrm>
            <a:off x="5029200" y="177522"/>
            <a:ext cx="4562475" cy="6555641"/>
          </a:xfrm>
          <a:prstGeom prst="rect">
            <a:avLst/>
          </a:prstGeom>
        </p:spPr>
        <p:txBody>
          <a:bodyPr wrap="square">
            <a:spAutoFit/>
          </a:bodyPr>
          <a:lstStyle/>
          <a:p>
            <a:pPr algn="ctr"/>
            <a:r>
              <a:rPr lang="en-GB" b="1" u="sng" dirty="0" smtClean="0"/>
              <a:t>POLIO BACK IN PAKISTAN</a:t>
            </a:r>
            <a:br>
              <a:rPr lang="en-GB" b="1" u="sng" dirty="0" smtClean="0"/>
            </a:br>
            <a:endParaRPr lang="en-GB" b="1" u="sng" dirty="0" smtClean="0"/>
          </a:p>
          <a:p>
            <a:r>
              <a:rPr lang="en-GB" sz="1600" dirty="0" smtClean="0"/>
              <a:t>Members will be aware of the case of polio imported into Malawi a few weeks ago.</a:t>
            </a:r>
            <a:br>
              <a:rPr lang="en-GB" sz="1600" dirty="0" smtClean="0"/>
            </a:br>
            <a:r>
              <a:rPr lang="en-GB" sz="1600" dirty="0" smtClean="0"/>
              <a:t>This was an old virus which is still present in water samples after 18 months, and a child who was incubating the virus flew to Malawi where she developed polio.</a:t>
            </a:r>
            <a:br>
              <a:rPr lang="en-GB" sz="1600" dirty="0" smtClean="0"/>
            </a:br>
            <a:r>
              <a:rPr lang="en-GB" sz="1600" dirty="0" smtClean="0"/>
              <a:t>Consequently this is classified as an imported case and not Polio In Africa again.</a:t>
            </a:r>
            <a:br>
              <a:rPr lang="en-GB" sz="1600" dirty="0" smtClean="0"/>
            </a:br>
            <a:r>
              <a:rPr lang="en-GB" sz="1600" dirty="0" smtClean="0"/>
              <a:t>However, last week a child in Pakistan did contract polio and we have just heard today that there is a second case just turned up.</a:t>
            </a:r>
            <a:br>
              <a:rPr lang="en-GB" sz="1600" dirty="0" smtClean="0"/>
            </a:br>
            <a:r>
              <a:rPr lang="en-GB" sz="1600" dirty="0" smtClean="0"/>
              <a:t>This is not really surprising considering the immunity level in a lot of Pakistan is nowhere near 100%, their general health and hygiene is not as good as children in this country, nor is their diet.</a:t>
            </a:r>
            <a:br>
              <a:rPr lang="en-GB" sz="1600" dirty="0" smtClean="0"/>
            </a:br>
            <a:r>
              <a:rPr lang="en-GB" sz="1600" dirty="0" smtClean="0"/>
              <a:t>Having said that it is very disappointing have just got through 18 months with no case at all in Pakistan.  We simply have to start again and hope there is no more spread.</a:t>
            </a:r>
            <a:br>
              <a:rPr lang="en-GB" sz="1600" dirty="0" smtClean="0"/>
            </a:br>
            <a:r>
              <a:rPr lang="en-GB" sz="1600" dirty="0" smtClean="0"/>
              <a:t>Obviously the volunteers have descended en masse and have immunised anything that moves in that area so we await, with trepidation, further announcements.</a:t>
            </a:r>
            <a:br>
              <a:rPr lang="en-GB" sz="1600" dirty="0" smtClean="0"/>
            </a:br>
            <a:r>
              <a:rPr lang="en-GB" sz="1600" dirty="0" smtClean="0"/>
              <a:t>Keith</a:t>
            </a:r>
            <a:endParaRPr lang="en-GB" sz="1600" dirty="0"/>
          </a:p>
        </p:txBody>
      </p:sp>
      <p:sp>
        <p:nvSpPr>
          <p:cNvPr id="10242" name="Rectangle 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9" name="Picture 18" descr="Logo&#10;&#10;Description automatically generated"/>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627822" y="212090"/>
            <a:ext cx="1506855" cy="566420"/>
          </a:xfrm>
          <a:prstGeom prst="rect">
            <a:avLst/>
          </a:prstGeom>
          <a:noFill/>
          <a:ln>
            <a:noFill/>
          </a:ln>
        </p:spPr>
      </p:pic>
      <p:sp>
        <p:nvSpPr>
          <p:cNvPr id="10247" name="Rectangle 7"/>
          <p:cNvSpPr>
            <a:spLocks noChangeArrowheads="1"/>
          </p:cNvSpPr>
          <p:nvPr/>
        </p:nvSpPr>
        <p:spPr bwMode="auto">
          <a:xfrm>
            <a:off x="133350" y="819001"/>
            <a:ext cx="47244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Rotary Community Award 2022</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4472C4"/>
                </a:solidFill>
                <a:effectLst/>
                <a:latin typeface="Calibri" pitchFamily="34" charset="0"/>
                <a:ea typeface="Calibri" pitchFamily="34" charset="0"/>
                <a:cs typeface="Times New Roman" pitchFamily="18" charset="0"/>
              </a:rPr>
              <a:t>Do you know someone who has ‘gone the extra mile’ within the Portland community over the last year?  Perhaps they have made someone’s life better or improved the community for others.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8" name="Rectangle 8"/>
          <p:cNvSpPr>
            <a:spLocks noChangeArrowheads="1"/>
          </p:cNvSpPr>
          <p:nvPr/>
        </p:nvSpPr>
        <p:spPr bwMode="auto">
          <a:xfrm>
            <a:off x="152400" y="2705100"/>
            <a:ext cx="4657725" cy="3933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Say ‘THANK YOU’ by nominating them for the Rotary Community Award for 2022</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a:t>
            </a:r>
            <a:r>
              <a:rPr kumimoji="0" lang="en-GB"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HE AWARD IS OPEN TO BOTH VOLUNTEERS AND PAID WORKERS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FF0000"/>
                </a:solidFill>
                <a:effectLst/>
                <a:latin typeface="Bookman Old Style" pitchFamily="18" charset="0"/>
                <a:ea typeface="Calibri" pitchFamily="34" charset="0"/>
                <a:cs typeface="Arial" pitchFamily="34" charset="0"/>
              </a:rPr>
              <a:t>THE WINNER WILL RECEIVE A FRAMED CERTIFICATE AND A CHEQUE FOR </a:t>
            </a:r>
            <a:r>
              <a:rPr kumimoji="0" lang="en-GB" sz="1600" b="0" i="0" u="none" strike="noStrike" cap="none" normalizeH="0" baseline="0" dirty="0" smtClean="0">
                <a:ln>
                  <a:noFill/>
                </a:ln>
                <a:solidFill>
                  <a:srgbClr val="FF0000"/>
                </a:solidFill>
                <a:effectLst/>
                <a:latin typeface="Calibri"/>
                <a:ea typeface="Calibri" pitchFamily="34" charset="0"/>
                <a:cs typeface="Arial" pitchFamily="34" charset="0"/>
              </a:rPr>
              <a:t>£</a:t>
            </a:r>
            <a:r>
              <a:rPr kumimoji="0" lang="en-GB" sz="1600" b="0" i="0" u="none" strike="noStrike" cap="none" normalizeH="0" baseline="0" dirty="0" smtClean="0">
                <a:ln>
                  <a:noFill/>
                </a:ln>
                <a:solidFill>
                  <a:srgbClr val="FF0000"/>
                </a:solidFill>
                <a:effectLst/>
                <a:latin typeface="Bookman Old Style" pitchFamily="18" charset="0"/>
                <a:ea typeface="Calibri" pitchFamily="34" charset="0"/>
                <a:cs typeface="Arial" pitchFamily="34" charset="0"/>
              </a:rPr>
              <a:t>150.00 TO BE GIVEN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FF0000"/>
                </a:solidFill>
                <a:effectLst/>
                <a:latin typeface="Bookman Old Style" pitchFamily="18" charset="0"/>
                <a:ea typeface="Calibri" pitchFamily="34" charset="0"/>
                <a:cs typeface="Arial" pitchFamily="34" charset="0"/>
              </a:rPr>
              <a:t>TO THE CHARITY OF THEIR CHOICE</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PLEASE SEND YOUR NOMINATIONS TO: Community Award. 4 Briar Close, Weymouth, Dorset DT4 0EP or Email </a:t>
            </a:r>
            <a:r>
              <a:rPr kumimoji="0" lang="en-GB"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hlinkClick r:id="rId6"/>
              </a:rPr>
              <a:t>cantercelia2@gmail.com</a:t>
            </a:r>
            <a:r>
              <a:rPr kumimoji="0" lang="en-GB"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 Closing date for nominations is 30 June 2022.</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Please include your name and contact details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The nominees name address and contact details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Your reasons as to why they deserve the award</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20909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 name="Rectangle 34"/>
          <p:cNvSpPr/>
          <p:nvPr/>
        </p:nvSpPr>
        <p:spPr>
          <a:xfrm>
            <a:off x="142876" y="933451"/>
            <a:ext cx="4724400" cy="646331"/>
          </a:xfrm>
          <a:prstGeom prst="rect">
            <a:avLst/>
          </a:prstGeom>
        </p:spPr>
        <p:txBody>
          <a:bodyPr wrap="square">
            <a:spAutoFit/>
          </a:bodyPr>
          <a:lstStyle/>
          <a:p>
            <a:r>
              <a:rPr lang="en-GB" dirty="0" smtClean="0"/>
              <a:t/>
            </a:r>
            <a:br>
              <a:rPr lang="en-GB" dirty="0" smtClean="0"/>
            </a:br>
            <a:endParaRPr lang="en-GB" dirty="0"/>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sp>
        <p:nvSpPr>
          <p:cNvPr id="12" name="Rectangle 11"/>
          <p:cNvSpPr/>
          <p:nvPr/>
        </p:nvSpPr>
        <p:spPr>
          <a:xfrm>
            <a:off x="5133975" y="581024"/>
            <a:ext cx="4438650" cy="2462213"/>
          </a:xfrm>
          <a:prstGeom prst="rect">
            <a:avLst/>
          </a:prstGeom>
        </p:spPr>
        <p:txBody>
          <a:bodyPr wrap="square">
            <a:spAutoFit/>
          </a:bodyPr>
          <a:lstStyle/>
          <a:p>
            <a:r>
              <a:rPr lang="en-GB" sz="1400" dirty="0" smtClean="0"/>
              <a:t>Our table '</a:t>
            </a:r>
            <a:r>
              <a:rPr lang="en-GB" sz="1400" dirty="0" err="1" smtClean="0"/>
              <a:t>Pinotage</a:t>
            </a:r>
            <a:r>
              <a:rPr lang="en-GB" sz="1400" dirty="0" smtClean="0"/>
              <a:t>' had the honour of winning a bottle of a lovely red wine at the very funny Call My Bluff evening in Stratton. Barrie, Mike and Mike from </a:t>
            </a:r>
            <a:r>
              <a:rPr lang="en-GB" sz="1400" dirty="0" err="1" smtClean="0"/>
              <a:t>Casterbridge</a:t>
            </a:r>
            <a:r>
              <a:rPr lang="en-GB" sz="1400" dirty="0" smtClean="0"/>
              <a:t> Club gave sometimes hilarious comments as to which wine was actually we were drinking. All this was accompanied by a delicious casserole which, of course, was Rotary chicken! The fact that we had the scorer on our table had nothing to do with winning! Good fun was had by all, especially the table behind us who giggled all evening. Thank you to </a:t>
            </a:r>
            <a:r>
              <a:rPr lang="en-GB" sz="1400" dirty="0" err="1" smtClean="0"/>
              <a:t>Casterbridge</a:t>
            </a:r>
            <a:r>
              <a:rPr lang="en-GB" sz="1400" dirty="0" smtClean="0"/>
              <a:t> for the invitation with monies going to Age UK and Rotary charities.</a:t>
            </a:r>
            <a:endParaRPr lang="en-GB" dirty="0"/>
          </a:p>
        </p:txBody>
      </p:sp>
      <p:sp>
        <p:nvSpPr>
          <p:cNvPr id="4097" name="Rectangle 1"/>
          <p:cNvSpPr>
            <a:spLocks noChangeArrowheads="1"/>
          </p:cNvSpPr>
          <p:nvPr/>
        </p:nvSpPr>
        <p:spPr bwMode="auto">
          <a:xfrm>
            <a:off x="5076825" y="205859"/>
            <a:ext cx="458152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202124"/>
                </a:solidFill>
                <a:effectLst/>
                <a:latin typeface="Helvetica"/>
                <a:ea typeface="Times New Roman" pitchFamily="18" charset="0"/>
                <a:cs typeface="Times New Roman" pitchFamily="18" charset="0"/>
              </a:rPr>
              <a:t>CALL MY BLUFF WINE EVENING</a:t>
            </a:r>
            <a:endParaRPr kumimoji="0" lang="en-GB" sz="1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13" descr="C:\Users\bigmac\Downloads\image3 (5).jpeg"/>
          <p:cNvPicPr/>
          <p:nvPr/>
        </p:nvPicPr>
        <p:blipFill>
          <a:blip r:embed="rId5" cstate="print">
            <a:lum bright="20000" contrast="20000"/>
          </a:blip>
          <a:srcRect/>
          <a:stretch>
            <a:fillRect/>
          </a:stretch>
        </p:blipFill>
        <p:spPr bwMode="auto">
          <a:xfrm>
            <a:off x="5048250" y="4579143"/>
            <a:ext cx="2800350" cy="2100263"/>
          </a:xfrm>
          <a:prstGeom prst="rect">
            <a:avLst/>
          </a:prstGeom>
          <a:noFill/>
          <a:ln w="9525">
            <a:noFill/>
            <a:miter lim="800000"/>
            <a:headEnd/>
            <a:tailEnd/>
          </a:ln>
        </p:spPr>
      </p:pic>
      <p:pic>
        <p:nvPicPr>
          <p:cNvPr id="16" name="Picture 15" descr="C:\Users\bigmac\Downloads\image0 (11).jpeg"/>
          <p:cNvPicPr/>
          <p:nvPr/>
        </p:nvPicPr>
        <p:blipFill>
          <a:blip r:embed="rId6" cstate="print">
            <a:lum bright="20000" contrast="20000"/>
          </a:blip>
          <a:srcRect/>
          <a:stretch>
            <a:fillRect/>
          </a:stretch>
        </p:blipFill>
        <p:spPr bwMode="auto">
          <a:xfrm rot="5400000" flipV="1">
            <a:off x="7569732" y="3365106"/>
            <a:ext cx="2405589" cy="1804192"/>
          </a:xfrm>
          <a:prstGeom prst="rect">
            <a:avLst/>
          </a:prstGeom>
          <a:noFill/>
          <a:ln w="9525">
            <a:noFill/>
            <a:miter lim="800000"/>
            <a:headEnd/>
            <a:tailEnd/>
          </a:ln>
        </p:spPr>
      </p:pic>
      <p:pic>
        <p:nvPicPr>
          <p:cNvPr id="13" name="Picture 12" descr="C:\Users\bigmac\Downloads\image2 (7).jpeg"/>
          <p:cNvPicPr/>
          <p:nvPr/>
        </p:nvPicPr>
        <p:blipFill>
          <a:blip r:embed="rId7" cstate="print">
            <a:lum bright="20000" contrast="20000"/>
          </a:blip>
          <a:srcRect/>
          <a:stretch>
            <a:fillRect/>
          </a:stretch>
        </p:blipFill>
        <p:spPr bwMode="auto">
          <a:xfrm>
            <a:off x="5305425" y="3057525"/>
            <a:ext cx="2362200" cy="1771650"/>
          </a:xfrm>
          <a:prstGeom prst="rect">
            <a:avLst/>
          </a:prstGeom>
          <a:noFill/>
          <a:ln w="9525">
            <a:noFill/>
            <a:miter lim="800000"/>
            <a:headEnd/>
            <a:tailEnd/>
          </a:ln>
        </p:spPr>
      </p:pic>
      <p:pic>
        <p:nvPicPr>
          <p:cNvPr id="17" name="Picture 3" descr="C:\Users\bigmac\AppData\Local\Microsoft\Windows\INetCache\IE\I9FCCM8B\rotary_sign_default[1].png"/>
          <p:cNvPicPr>
            <a:picLocks noChangeAspect="1" noChangeArrowheads="1"/>
          </p:cNvPicPr>
          <p:nvPr/>
        </p:nvPicPr>
        <p:blipFill>
          <a:blip r:embed="rId8" cstate="print"/>
          <a:srcRect/>
          <a:stretch>
            <a:fillRect/>
          </a:stretch>
        </p:blipFill>
        <p:spPr bwMode="auto">
          <a:xfrm>
            <a:off x="8334376" y="5610226"/>
            <a:ext cx="885824" cy="885824"/>
          </a:xfrm>
          <a:prstGeom prst="rect">
            <a:avLst/>
          </a:prstGeom>
          <a:noFill/>
        </p:spPr>
      </p:pic>
      <p:sp>
        <p:nvSpPr>
          <p:cNvPr id="9217" name="Rectangle 1"/>
          <p:cNvSpPr>
            <a:spLocks noChangeArrowheads="1"/>
          </p:cNvSpPr>
          <p:nvPr/>
        </p:nvSpPr>
        <p:spPr bwMode="auto">
          <a:xfrm>
            <a:off x="219075" y="213747"/>
            <a:ext cx="4533900" cy="2677656"/>
          </a:xfrm>
          <a:prstGeom prst="rect">
            <a:avLst/>
          </a:prstGeom>
          <a:noFill/>
          <a:ln w="3810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7200" algn="l"/>
              </a:tabLst>
            </a:pPr>
            <a:r>
              <a:rPr kumimoji="0" lang="en-GB" sz="1200" b="1" i="0" strike="noStrike" cap="none" normalizeH="0" baseline="0" dirty="0" smtClean="0">
                <a:ln>
                  <a:noFill/>
                </a:ln>
                <a:solidFill>
                  <a:srgbClr val="222222"/>
                </a:solidFill>
                <a:effectLst/>
                <a:latin typeface="Arial" pitchFamily="34" charset="0"/>
                <a:ea typeface="Times New Roman" pitchFamily="18" charset="0"/>
                <a:cs typeface="Arial" pitchFamily="34" charset="0"/>
              </a:rPr>
              <a:t>EQUALITY?</a:t>
            </a: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We have received a message from </a:t>
            </a:r>
            <a:r>
              <a:rPr kumimoji="0" lang="en-GB" sz="1200" b="0"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Shekhar</a:t>
            </a: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Mehta (The President of Rotary international who is reporting on the recent D.E.I. survey (he quotes it as</a:t>
            </a:r>
            <a:r>
              <a:rPr kumimoji="0" lang="en-GB" sz="1200" b="0" i="0"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n-GB" sz="1200" b="0"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diversity, equity, and inclusion).</a:t>
            </a:r>
            <a:r>
              <a:rPr kumimoji="0" lang="en-GB" sz="1200" b="0" i="0"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but I think that the second word should be equality from his further comments</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He goes on to say</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Simply put, the DEI Code of Conduct asks</a:t>
            </a:r>
            <a:r>
              <a:rPr kumimoji="0" lang="en-GB" sz="1200" b="0" i="1"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n-GB" sz="1200" b="0"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you</a:t>
            </a:r>
            <a:r>
              <a:rPr kumimoji="0" lang="en-GB" sz="1200" b="0" i="1"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n-GB" sz="1200" b="0"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to:</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1200" b="0"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Use respectful language</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1200" b="0"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Be supportive</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1200" b="0"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Foster a welcoming and inclusive environment</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sz="1200" b="0"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Celebrate diversity</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Just thought that members might like to know!!</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solidFill>
                  <a:srgbClr val="888888"/>
                </a:solidFill>
                <a:effectLst/>
                <a:latin typeface="Arial" pitchFamily="34" charset="0"/>
                <a:ea typeface="Times New Roman" pitchFamily="18" charset="0"/>
                <a:cs typeface="Arial" pitchFamily="34" charset="0"/>
              </a:rPr>
              <a:t>Keith</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209550" y="2907774"/>
            <a:ext cx="4524375"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Confucius Did Not Say</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26282A"/>
                </a:solidFill>
                <a:effectLst/>
                <a:latin typeface="Calibri"/>
                <a:ea typeface="Times New Roman" pitchFamily="18" charset="0"/>
                <a:cs typeface="Arial" pitchFamily="34"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Man who wants pretty nurse must be patient.</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26282A"/>
                </a:solidFill>
                <a:effectLst/>
                <a:latin typeface="Calibri"/>
                <a:ea typeface="Times New Roman" pitchFamily="18" charset="0"/>
                <a:cs typeface="Arial" pitchFamily="34"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Passionate kiss, like spider web, leads to undoing of fly.</a:t>
            </a:r>
            <a:b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b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
            </a:r>
            <a:b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b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Lady who goes camping with man must beware of evil intent.</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26282A"/>
                </a:solidFill>
                <a:effectLst/>
                <a:latin typeface="Calibri"/>
                <a:ea typeface="Times New Roman" pitchFamily="18" charset="0"/>
                <a:cs typeface="Arial" pitchFamily="34"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Man who leaps off cliff jumps to conclusion.</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26282A"/>
                </a:solidFill>
                <a:effectLst/>
                <a:latin typeface="Calibri"/>
                <a:ea typeface="Times New Roman" pitchFamily="18" charset="0"/>
                <a:cs typeface="Arial" pitchFamily="34"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Man who eats many prunes get good run for money.</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26282A"/>
                </a:solidFill>
                <a:effectLst/>
                <a:latin typeface="Calibri"/>
                <a:ea typeface="Times New Roman" pitchFamily="18" charset="0"/>
                <a:cs typeface="Arial" pitchFamily="34"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War does not determine who is right; it determines who is left.</a:t>
            </a:r>
            <a:b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b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
            </a:r>
            <a:b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b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Man who fights with wife all day get no piece at night.</a:t>
            </a:r>
            <a:b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b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
            </a:r>
            <a:b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b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Man who drives like hell is bound to get there.</a:t>
            </a:r>
            <a:b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b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
            </a:r>
            <a:b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b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Man who stands on toilet is high on pot.</a:t>
            </a:r>
            <a:b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b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
            </a:r>
            <a:b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b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Wise man does not keep sledge hammer and slow computer in same room.</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Man who lives in glass house should change clothes in basement.</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err="1" smtClean="0">
                <a:ln>
                  <a:noFill/>
                </a:ln>
                <a:solidFill>
                  <a:srgbClr val="26282A"/>
                </a:solidFill>
                <a:effectLst/>
                <a:latin typeface="Arial" pitchFamily="34" charset="0"/>
                <a:ea typeface="Times New Roman" pitchFamily="18" charset="0"/>
                <a:cs typeface="Arial" pitchFamily="34" charset="0"/>
              </a:rPr>
              <a:t>And,Confucius</a:t>
            </a:r>
            <a:r>
              <a:rPr kumimoji="0" lang="en-GB" sz="1000" b="0" i="0" u="none" strike="noStrike" cap="none" normalizeH="0" baseline="0" dirty="0" smtClean="0">
                <a:ln>
                  <a:noFill/>
                </a:ln>
                <a:solidFill>
                  <a:srgbClr val="26282A"/>
                </a:solidFill>
                <a:effectLst/>
                <a:latin typeface="Arial" pitchFamily="34" charset="0"/>
                <a:ea typeface="Times New Roman" pitchFamily="18" charset="0"/>
                <a:cs typeface="Arial" pitchFamily="34" charset="0"/>
              </a:rPr>
              <a:t> Did Not Say. . ."A lion will not cheat on his wife, but Tiger Wood!"</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209095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pic>
        <p:nvPicPr>
          <p:cNvPr id="28" name="Picture 3" descr="C:\Users\bigmac\AppData\Local\Microsoft\Windows\INetCache\IE\I9FCCM8B\rotary_sign_default[1].png"/>
          <p:cNvPicPr>
            <a:picLocks noChangeAspect="1" noChangeArrowheads="1"/>
          </p:cNvPicPr>
          <p:nvPr/>
        </p:nvPicPr>
        <p:blipFill>
          <a:blip r:embed="rId5" cstate="print"/>
          <a:srcRect/>
          <a:stretch>
            <a:fillRect/>
          </a:stretch>
        </p:blipFill>
        <p:spPr bwMode="auto">
          <a:xfrm>
            <a:off x="2600326" y="5695951"/>
            <a:ext cx="885824" cy="885824"/>
          </a:xfrm>
          <a:prstGeom prst="rect">
            <a:avLst/>
          </a:prstGeom>
          <a:noFill/>
        </p:spPr>
      </p:pic>
      <p:sp>
        <p:nvSpPr>
          <p:cNvPr id="8193" name="Rectangle 1"/>
          <p:cNvSpPr>
            <a:spLocks noChangeArrowheads="1"/>
          </p:cNvSpPr>
          <p:nvPr/>
        </p:nvSpPr>
        <p:spPr bwMode="auto">
          <a:xfrm>
            <a:off x="171450" y="282059"/>
            <a:ext cx="466725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i="0" u="none" strike="noStrike" cap="none" normalizeH="0" baseline="0" dirty="0" smtClean="0">
                <a:ln>
                  <a:noFill/>
                </a:ln>
                <a:solidFill>
                  <a:srgbClr val="FF0000"/>
                </a:solidFill>
                <a:effectLst/>
                <a:latin typeface="Helvetica"/>
                <a:ea typeface="Times New Roman" pitchFamily="18" charset="0"/>
                <a:cs typeface="Times New Roman" pitchFamily="18" charset="0"/>
              </a:rPr>
              <a:t>Voices to Stone FB/FPN/</a:t>
            </a:r>
            <a:r>
              <a:rPr kumimoji="0" lang="en-GB" sz="1800" i="0" u="none" strike="noStrike" cap="none" normalizeH="0" baseline="0" dirty="0" err="1" smtClean="0">
                <a:ln>
                  <a:noFill/>
                </a:ln>
                <a:solidFill>
                  <a:srgbClr val="FF0000"/>
                </a:solidFill>
                <a:effectLst/>
                <a:latin typeface="Helvetica"/>
                <a:ea typeface="Times New Roman" pitchFamily="18" charset="0"/>
                <a:cs typeface="Times New Roman" pitchFamily="18" charset="0"/>
              </a:rPr>
              <a:t>Wensite</a:t>
            </a:r>
            <a:r>
              <a:rPr kumimoji="0" lang="en-GB" sz="1800" i="0" u="none" strike="noStrike" cap="none" normalizeH="0" baseline="0" dirty="0" smtClean="0">
                <a:ln>
                  <a:noFill/>
                </a:ln>
                <a:solidFill>
                  <a:srgbClr val="FF0000"/>
                </a:solidFill>
                <a:effectLst/>
                <a:latin typeface="Helvetica"/>
                <a:ea typeface="Times New Roman" pitchFamily="18" charset="0"/>
                <a:cs typeface="Times New Roman" pitchFamily="18" charset="0"/>
              </a:rPr>
              <a:t>/Porthole</a:t>
            </a:r>
            <a:endParaRPr kumimoji="0" lang="en-GB" sz="1800" i="0" u="none" strike="noStrike" cap="none" normalizeH="0" baseline="0" dirty="0" smtClean="0">
              <a:ln>
                <a:noFill/>
              </a:ln>
              <a:solidFill>
                <a:srgbClr val="FF0000"/>
              </a:solidFill>
              <a:effectLst/>
              <a:latin typeface="Arial" pitchFamily="34" charset="0"/>
              <a:cs typeface="Arial" pitchFamily="34" charset="0"/>
            </a:endParaRPr>
          </a:p>
        </p:txBody>
      </p:sp>
      <p:sp>
        <p:nvSpPr>
          <p:cNvPr id="8194" name="Rectangle 2"/>
          <p:cNvSpPr>
            <a:spLocks noChangeArrowheads="1"/>
          </p:cNvSpPr>
          <p:nvPr/>
        </p:nvSpPr>
        <p:spPr bwMode="auto">
          <a:xfrm>
            <a:off x="266700" y="675829"/>
            <a:ext cx="446722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Hannah </a:t>
            </a:r>
            <a:r>
              <a:rPr kumimoji="0" lang="en-GB" sz="1200" b="0"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Sofaer</a:t>
            </a: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is a well known artist on the Island and has been putting stone sculpture at the foremost of the Portland Stone Quarry Trust at the Drill Hall in Easton . Hannah showed slides of the advancement of projects over the Island which included the Standing Stones at the top o' the hill which will have Bluetooth technology to enable people to hear about the interactive and interpretive Gateway. There was also information of Timeline showing a geological walk through time over millennia through the strata of the stones and also the future </a:t>
            </a:r>
            <a:r>
              <a:rPr kumimoji="0" lang="en-GB" sz="1200" b="0"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amphitheater</a:t>
            </a: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to eventually be sited near Church </a:t>
            </a:r>
            <a:r>
              <a:rPr kumimoji="0" lang="en-GB" sz="1200" b="0"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Ope</a:t>
            </a: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on East </a:t>
            </a:r>
            <a:r>
              <a:rPr kumimoji="0" lang="en-GB" sz="1200" b="0"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Weares</a:t>
            </a: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Speaking alongside with Hannah was Eva, a young artist who, over Easter has been working with youngsters creating masks from the discarded stone dust, making moulds from the sea bed and other fascination finds in the stone.</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They are holding several events at various places for the Queen's Jubilee Weekend:-</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2 Performances at significant sites </a:t>
            </a:r>
            <a:r>
              <a:rPr kumimoji="0" lang="en-GB" sz="1200" b="0"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tba</a:t>
            </a: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3rd June National </a:t>
            </a:r>
            <a:r>
              <a:rPr kumimoji="0" lang="en-GB" sz="1200" b="0"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Coastwatch</a:t>
            </a: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Portland Bill</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4th June Memory Stones</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5th June Jubilee Tea Party at the Drill Hall</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It is because of wonderful people like these who are dedicating their time to Portland stone that we are able to continue finding out about our fascinating Island.</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An amazing evening.</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Kind regards</a:t>
            </a:r>
            <a:b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Sarah</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2" descr="C:\Users\bigmac\Downloads\IMG-20220524-WA0000.jpg"/>
          <p:cNvPicPr/>
          <p:nvPr/>
        </p:nvPicPr>
        <p:blipFill>
          <a:blip r:embed="rId6" cstate="print">
            <a:duotone>
              <a:schemeClr val="accent5">
                <a:shade val="45000"/>
                <a:satMod val="135000"/>
              </a:schemeClr>
              <a:prstClr val="white"/>
            </a:duotone>
          </a:blip>
          <a:srcRect/>
          <a:stretch>
            <a:fillRect/>
          </a:stretch>
        </p:blipFill>
        <p:spPr bwMode="auto">
          <a:xfrm>
            <a:off x="5029200" y="190500"/>
            <a:ext cx="4667250" cy="6496050"/>
          </a:xfrm>
          <a:prstGeom prst="rect">
            <a:avLst/>
          </a:prstGeom>
          <a:noFill/>
          <a:ln w="9525">
            <a:noFill/>
            <a:miter lim="800000"/>
            <a:headEnd/>
            <a:tailEnd/>
          </a:ln>
        </p:spPr>
      </p:pic>
    </p:spTree>
    <p:extLst>
      <p:ext uri="{BB962C8B-B14F-4D97-AF65-F5344CB8AC3E}">
        <p14:creationId xmlns:p14="http://schemas.microsoft.com/office/powerpoint/2010/main" xmlns="" val="120909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smtClean="0">
                <a:solidFill>
                  <a:schemeClr val="bg1"/>
                </a:solidFill>
              </a:rPr>
              <a:t>Elizabeth giving the good news after the Treasure Hunt</a:t>
            </a:r>
            <a:endParaRPr lang="en-GB" dirty="0">
              <a:solidFill>
                <a:schemeClr val="bg1"/>
              </a:solidFill>
            </a:endParaRPr>
          </a:p>
        </p:txBody>
      </p:sp>
      <p:sp>
        <p:nvSpPr>
          <p:cNvPr id="35" name="Rectangle 34"/>
          <p:cNvSpPr/>
          <p:nvPr/>
        </p:nvSpPr>
        <p:spPr>
          <a:xfrm>
            <a:off x="142876" y="933451"/>
            <a:ext cx="4724400" cy="646331"/>
          </a:xfrm>
          <a:prstGeom prst="rect">
            <a:avLst/>
          </a:prstGeom>
        </p:spPr>
        <p:txBody>
          <a:bodyPr wrap="square">
            <a:spAutoFit/>
          </a:bodyPr>
          <a:lstStyle/>
          <a:p>
            <a:r>
              <a:rPr lang="en-GB" dirty="0" smtClean="0"/>
              <a:t/>
            </a:r>
            <a:br>
              <a:rPr lang="en-GB" dirty="0" smtClean="0"/>
            </a:br>
            <a:endParaRPr lang="en-GB" dirty="0"/>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sp>
        <p:nvSpPr>
          <p:cNvPr id="26631" name="Rectangle 7"/>
          <p:cNvSpPr>
            <a:spLocks noChangeArrowheads="1"/>
          </p:cNvSpPr>
          <p:nvPr/>
        </p:nvSpPr>
        <p:spPr bwMode="auto">
          <a:xfrm>
            <a:off x="0" y="45720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6" name="Picture 15" descr="C:\Users\bigmac\Downloads\one for porthole.jpg"/>
          <p:cNvPicPr/>
          <p:nvPr/>
        </p:nvPicPr>
        <p:blipFill>
          <a:blip r:embed="rId5" cstate="print">
            <a:lum bright="20000"/>
          </a:blip>
          <a:srcRect/>
          <a:stretch>
            <a:fillRect/>
          </a:stretch>
        </p:blipFill>
        <p:spPr bwMode="auto">
          <a:xfrm>
            <a:off x="5105400" y="228600"/>
            <a:ext cx="4652962" cy="5029200"/>
          </a:xfrm>
          <a:prstGeom prst="rect">
            <a:avLst/>
          </a:prstGeom>
          <a:noFill/>
          <a:ln w="9525">
            <a:noFill/>
            <a:miter lim="800000"/>
            <a:headEnd/>
            <a:tailEnd/>
          </a:ln>
        </p:spPr>
      </p:pic>
      <p:pic>
        <p:nvPicPr>
          <p:cNvPr id="6145" name="Picture 1" descr="C:\Users\bigmac\AppData\Local\Microsoft\Windows\INetCache\IE\3DAK43HU\Lions-intl-logo[1].jpg"/>
          <p:cNvPicPr>
            <a:picLocks noChangeAspect="1" noChangeArrowheads="1"/>
          </p:cNvPicPr>
          <p:nvPr/>
        </p:nvPicPr>
        <p:blipFill>
          <a:blip r:embed="rId6" cstate="print">
            <a:lum bright="20000"/>
          </a:blip>
          <a:srcRect/>
          <a:stretch>
            <a:fillRect/>
          </a:stretch>
        </p:blipFill>
        <p:spPr bwMode="auto">
          <a:xfrm>
            <a:off x="7715250" y="4848225"/>
            <a:ext cx="1936881" cy="1809749"/>
          </a:xfrm>
          <a:prstGeom prst="rect">
            <a:avLst/>
          </a:prstGeom>
          <a:noFill/>
        </p:spPr>
      </p:pic>
      <p:pic>
        <p:nvPicPr>
          <p:cNvPr id="6146" name="Picture 2" descr="C:\Users\bigmac\AppData\Local\Microsoft\Windows\INetCache\IE\3DAK43HU\494118044_a0439df4c9_b[1].jpg"/>
          <p:cNvPicPr>
            <a:picLocks noChangeAspect="1" noChangeArrowheads="1"/>
          </p:cNvPicPr>
          <p:nvPr/>
        </p:nvPicPr>
        <p:blipFill>
          <a:blip r:embed="rId7" cstate="print">
            <a:lum bright="20000"/>
          </a:blip>
          <a:srcRect/>
          <a:stretch>
            <a:fillRect/>
          </a:stretch>
        </p:blipFill>
        <p:spPr bwMode="auto">
          <a:xfrm>
            <a:off x="5181600" y="5191124"/>
            <a:ext cx="2305050" cy="1390649"/>
          </a:xfrm>
          <a:prstGeom prst="rect">
            <a:avLst/>
          </a:prstGeom>
          <a:noFill/>
        </p:spPr>
      </p:pic>
      <p:sp>
        <p:nvSpPr>
          <p:cNvPr id="6147" name="Rectangle 3"/>
          <p:cNvSpPr>
            <a:spLocks noChangeArrowheads="1"/>
          </p:cNvSpPr>
          <p:nvPr/>
        </p:nvSpPr>
        <p:spPr bwMode="auto">
          <a:xfrm>
            <a:off x="76200" y="147332"/>
            <a:ext cx="4876799" cy="65633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50" b="1" i="0" u="sng" strike="noStrike" cap="none" normalizeH="0" baseline="0" dirty="0" smtClean="0">
                <a:ln>
                  <a:noFill/>
                </a:ln>
                <a:solidFill>
                  <a:schemeClr val="tx1"/>
                </a:solidFill>
                <a:effectLst/>
                <a:latin typeface="Arial" pitchFamily="34" charset="0"/>
                <a:ea typeface="Calibri" pitchFamily="34" charset="0"/>
                <a:cs typeface="Times New Roman" pitchFamily="18" charset="0"/>
              </a:rPr>
              <a:t>Imagine Rotary</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You cannot imagine the past as it has already happened but you can imagine and change the future by your action.  That paraphrases next year’s theme from Rotary International proposed by Jennifer Jones the first lady to be President of Rotary International since our inception in 1905.</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 have just switched off from the annual District Assembly and thought I should add my comments while the memories are still fresh, and my overall impression was that it was like the curate’s egg, but I have to confess that I would not like to stand up and try and motivate and inspire members of District 1200 just on Zoom.  It is a very useful communication tool when members cannot meet, but, to me, to inspire and motivate people means eyeball to eyeball contact.</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We were shown a clip from Jennifer speaking at the on-line International Assembly which, if one listened underneath the external talking that was going on was very good, but, unfortunately, one of the Zoom listeners was not muted and had a telephone conversation with someone else while Jennifer was talking.   I worked with Jennifer in Sao Paulo four years ago and she is a very capable, dynamic, interesting, motivational speaker, but talking to a static camera on Zoom, with outside interference did not do her any favours.  Having said that, I believe that Rotary is heading for one of its best years for a long time now that the </a:t>
            </a:r>
            <a:r>
              <a:rPr kumimoji="0" lang="en-GB" sz="1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Covid</a:t>
            </a: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restrictions are lifting.</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However, for me the highlight of the District Assembly was the wife of Past District Governor Rory – Julie O’Donnell - who has a young mum, Olga, and her family from Ukraine staying with them.  Hearing of the problems there, first hand, was emotional and humbling.</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You do not want me to list all the various Chairs etc. who were introduced, all very briefly luckily, but perhaps it is worth noting that our Governor next year, </a:t>
            </a:r>
            <a:r>
              <a:rPr kumimoji="0" lang="en-GB" sz="1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Ric</a:t>
            </a: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GB" sz="1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Canham</a:t>
            </a: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has picked, as the District’s charity for the year, our only charity – the Rotary Foundation - and has challenged us to match whatever our club can donate with an equal donation from the public. A golden opportunity to inform the public about what we are doing.</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Assembly finished with a plea for support for our District Conference.  Those experienced conference-goers among you will remember weekend parties in Plymouth, Bristol, Torquay, Southampton and all stations north and east, but members have been asked what they want in a District Conference and the answer was – somewhere close, not too long, and not too expensive .  So we have a Conference in </a:t>
            </a:r>
            <a:r>
              <a:rPr kumimoji="0" lang="en-GB" sz="1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Westlands</a:t>
            </a: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Yeovil on Saturday 15</a:t>
            </a:r>
            <a:r>
              <a:rPr kumimoji="0" lang="en-GB" sz="1000" b="0"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th</a:t>
            </a:r>
            <a:r>
              <a:rPr kumimoji="0" lang="en-GB"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October from 10.00 a.m. to 5 p.m.  At just £40 per person this could be a very interesting day where we can learn about the workings of Rotary, saving young Thai footballers from flooded caves, the Paralympics, as well as making new friends and meeting old ones, with just an hour’s car ride to Yeovil.  Make a note of the date and let’s see if we can once again get up a large party to support President Mark and Ruth, and have a great District Conference – for our club.</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20909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smtClean="0">
                <a:solidFill>
                  <a:schemeClr val="bg1"/>
                </a:solidFill>
              </a:rPr>
              <a:t>Elizabeth giving the good news after the Treasure Hunt</a:t>
            </a:r>
            <a:endParaRPr lang="en-GB" dirty="0">
              <a:solidFill>
                <a:schemeClr val="bg1"/>
              </a:solidFill>
            </a:endParaRPr>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sp>
        <p:nvSpPr>
          <p:cNvPr id="12" name="Rectangle 11"/>
          <p:cNvSpPr/>
          <p:nvPr/>
        </p:nvSpPr>
        <p:spPr>
          <a:xfrm>
            <a:off x="142876" y="933451"/>
            <a:ext cx="4724400" cy="646331"/>
          </a:xfrm>
          <a:prstGeom prst="rect">
            <a:avLst/>
          </a:prstGeom>
        </p:spPr>
        <p:txBody>
          <a:bodyPr wrap="square">
            <a:spAutoFit/>
          </a:bodyPr>
          <a:lstStyle/>
          <a:p>
            <a:r>
              <a:rPr lang="en-GB" dirty="0" smtClean="0"/>
              <a:t/>
            </a:r>
            <a:br>
              <a:rPr lang="en-GB" dirty="0" smtClean="0"/>
            </a:br>
            <a:endParaRPr lang="en-GB" dirty="0"/>
          </a:p>
        </p:txBody>
      </p:sp>
      <p:sp>
        <p:nvSpPr>
          <p:cNvPr id="3073" name="Rectangle 1"/>
          <p:cNvSpPr>
            <a:spLocks noChangeArrowheads="1"/>
          </p:cNvSpPr>
          <p:nvPr/>
        </p:nvSpPr>
        <p:spPr bwMode="auto">
          <a:xfrm>
            <a:off x="190500" y="87080"/>
            <a:ext cx="4676776"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smtClean="0">
                <a:ln>
                  <a:noFill/>
                </a:ln>
                <a:solidFill>
                  <a:schemeClr val="tx1"/>
                </a:solidFill>
                <a:effectLst/>
                <a:latin typeface="Arial" pitchFamily="34" charset="0"/>
                <a:ea typeface="Calibri" pitchFamily="34" charset="0"/>
                <a:cs typeface="Times New Roman" pitchFamily="18" charset="0"/>
              </a:rPr>
              <a:t>MEET AND MEAT</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 understand that our editor is short of copy for Porthole so I thought I would tell you of 46 years of Rotary experience with meetings and the meals therein.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 can remember our club members walking out of the Pennsylvania Castle Hotel the year after I was president because of the stewed sprouts (and other things), and I remember Hans, the chef, walking out of the Portland Heights Hotel in tears because most of the Rotarians did not like his meat balls and caper sauce.  Billed as a conference centre it did not even have a slide projector at that time.  Then we were persuaded to leave there and meet in the restaurant at the </a:t>
            </a:r>
            <a:r>
              <a:rPr kumimoji="0" lang="en-GB" sz="1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Southwell</a:t>
            </a:r>
            <a:r>
              <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Business Park where we could have our own room and lots of facilities.  We thought we had hit the jackpot.  Only that, too, did not last and we ended up meeting in one end of the restaurant with other diners in the same room listening to, or trying not to listen to, our speakers.  I found that incredibly embarrassing.  At least that does not happen with Zoom.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 once sat at a table in Portland, Oregon with another 11 people on the table and, as we introduced ourselves to each other I realised that it was members of the club who were introducing themselves to each other because they had not met one another before even though they were in the same club (but they did have something like 800 members when they all attended).  In the London club the last time I went, which was many moons ago, and cost, from memory in those days £30, most attendees were guests.  Several new Ambassadors were inducted and that was the last time they would be seen.  They paid their subs and went on their various ways as Rotarians – in theory. Prestige was what mattered.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142875" y="4405342"/>
            <a:ext cx="4648200" cy="1785104"/>
          </a:xfrm>
          <a:prstGeom prst="rect">
            <a:avLst/>
          </a:prstGeom>
        </p:spPr>
        <p:txBody>
          <a:bodyPr wrap="square">
            <a:spAutoFit/>
          </a:bodyPr>
          <a:lstStyle/>
          <a:p>
            <a:r>
              <a:rPr lang="en-GB" sz="1000" dirty="0" smtClean="0">
                <a:latin typeface="Arial" pitchFamily="34" charset="0"/>
                <a:ea typeface="Calibri" pitchFamily="34" charset="0"/>
                <a:cs typeface="Arial" pitchFamily="34" charset="0"/>
              </a:rPr>
              <a:t>And Judy and I have attended </a:t>
            </a:r>
            <a:r>
              <a:rPr lang="en-GB" sz="1000" dirty="0" smtClean="0">
                <a:latin typeface="Arial" pitchFamily="34" charset="0"/>
                <a:cs typeface="Arial" pitchFamily="34" charset="0"/>
              </a:rPr>
              <a:t>several clubs in India where the ladies met in one room (Rotarians) and drank tea, while the men (also Rotarians) met in the next room and drank whisky.  It’s a good thing I prefer whisky!  And in </a:t>
            </a:r>
            <a:r>
              <a:rPr lang="en-GB" sz="1000" dirty="0" err="1" smtClean="0">
                <a:latin typeface="Arial" pitchFamily="34" charset="0"/>
                <a:cs typeface="Arial" pitchFamily="34" charset="0"/>
              </a:rPr>
              <a:t>St.Lucia</a:t>
            </a:r>
            <a:r>
              <a:rPr lang="en-GB" sz="1000" dirty="0" smtClean="0">
                <a:latin typeface="Arial" pitchFamily="34" charset="0"/>
                <a:cs typeface="Arial" pitchFamily="34" charset="0"/>
              </a:rPr>
              <a:t> six visitors (Judy and I were two of them) met three of the St. Lucian Rotarians, outnumbering them 2:1.  I understand that the club folded the next year.</a:t>
            </a:r>
          </a:p>
          <a:p>
            <a:endParaRPr lang="en-GB" sz="1000" dirty="0" smtClean="0">
              <a:latin typeface="Arial" pitchFamily="34" charset="0"/>
              <a:cs typeface="Arial" pitchFamily="34" charset="0"/>
            </a:endParaRPr>
          </a:p>
          <a:p>
            <a:r>
              <a:rPr lang="en-GB" sz="1000" dirty="0" smtClean="0">
                <a:latin typeface="Arial" pitchFamily="34" charset="0"/>
                <a:cs typeface="Arial" pitchFamily="34" charset="0"/>
              </a:rPr>
              <a:t>More problems occur in Rotary clubs over the food than any other topic – a salutary thought.  Many Rotarians want a five star meal but expect to pay a one star price.  Our costs are on a par with, or slightly less than, other local clubs although </a:t>
            </a:r>
            <a:r>
              <a:rPr lang="en-GB" sz="1000" dirty="0" err="1" smtClean="0">
                <a:latin typeface="Arial" pitchFamily="34" charset="0"/>
                <a:cs typeface="Arial" pitchFamily="34" charset="0"/>
              </a:rPr>
              <a:t>Poundbury</a:t>
            </a:r>
            <a:r>
              <a:rPr lang="en-GB" sz="1000" dirty="0" smtClean="0">
                <a:latin typeface="Arial" pitchFamily="34" charset="0"/>
                <a:cs typeface="Arial" pitchFamily="34" charset="0"/>
              </a:rPr>
              <a:t> with a breakfast club is a lot cheaper but they do get a cooked breakfast on the last Friday of a month for which they pay a little more. </a:t>
            </a:r>
            <a:endParaRPr lang="en-GB" sz="1000" dirty="0">
              <a:latin typeface="Arial" pitchFamily="34" charset="0"/>
              <a:cs typeface="Arial" pitchFamily="34" charset="0"/>
            </a:endParaRPr>
          </a:p>
        </p:txBody>
      </p:sp>
      <p:sp>
        <p:nvSpPr>
          <p:cNvPr id="14" name="Rectangle 13"/>
          <p:cNvSpPr/>
          <p:nvPr/>
        </p:nvSpPr>
        <p:spPr>
          <a:xfrm>
            <a:off x="5095875" y="459135"/>
            <a:ext cx="4600575" cy="5786199"/>
          </a:xfrm>
          <a:prstGeom prst="rect">
            <a:avLst/>
          </a:prstGeom>
        </p:spPr>
        <p:txBody>
          <a:bodyPr wrap="square">
            <a:spAutoFit/>
          </a:bodyPr>
          <a:lstStyle/>
          <a:p>
            <a:r>
              <a:rPr lang="en-GB" sz="1000" dirty="0" smtClean="0">
                <a:latin typeface="Arial" pitchFamily="34" charset="0"/>
                <a:cs typeface="Arial" pitchFamily="34" charset="0"/>
              </a:rPr>
              <a:t>One of the big problem that all Rotary venues are experiencing at present is the difficulty of finding chefs and catering staff – when my daughter trained for 4 years in Hotel Management and catering, not one of her year was going into the catering industry – long hours, poor pay and the prospects of promotion are not good. Of course </a:t>
            </a:r>
            <a:r>
              <a:rPr lang="en-GB" sz="1000" dirty="0" err="1" smtClean="0">
                <a:latin typeface="Arial" pitchFamily="34" charset="0"/>
                <a:cs typeface="Arial" pitchFamily="34" charset="0"/>
              </a:rPr>
              <a:t>Covid</a:t>
            </a:r>
            <a:r>
              <a:rPr lang="en-GB" sz="1000" dirty="0" smtClean="0">
                <a:latin typeface="Arial" pitchFamily="34" charset="0"/>
                <a:cs typeface="Arial" pitchFamily="34" charset="0"/>
              </a:rPr>
              <a:t> has not helped either as we have discovered.</a:t>
            </a:r>
          </a:p>
          <a:p>
            <a:endParaRPr lang="en-GB" sz="1000" dirty="0" smtClean="0">
              <a:latin typeface="Arial" pitchFamily="34" charset="0"/>
              <a:cs typeface="Arial" pitchFamily="34" charset="0"/>
            </a:endParaRPr>
          </a:p>
          <a:p>
            <a:r>
              <a:rPr lang="en-GB" sz="1000" dirty="0" smtClean="0">
                <a:latin typeface="Arial" pitchFamily="34" charset="0"/>
                <a:cs typeface="Arial" pitchFamily="34" charset="0"/>
              </a:rPr>
              <a:t>Most club have a set meal, though nowadays there is often a vegetarian option, but that is it.  No choice of different salads, alternative meals etc.. We have been very lucky.  But just imagine a small restaurant with one chef dishing up 30 different meals for his or her customers – difficult at the best of times which of course is why most restaurants want their diners to turn up at different times to make it easier on the chef(s).  But to do 30 (or more with partners perhaps) different meals at a set time takes some planning and some doing.  It is, of course, a lot easier in a large establishment with a number of different chefs but in a small family run hotel that is almost impossible.</a:t>
            </a:r>
          </a:p>
          <a:p>
            <a:endParaRPr lang="en-GB" sz="1000" dirty="0" smtClean="0">
              <a:latin typeface="Arial" pitchFamily="34" charset="0"/>
              <a:cs typeface="Arial" pitchFamily="34" charset="0"/>
            </a:endParaRPr>
          </a:p>
          <a:p>
            <a:r>
              <a:rPr lang="en-GB" sz="1000" dirty="0" err="1" smtClean="0">
                <a:latin typeface="Arial" pitchFamily="34" charset="0"/>
                <a:cs typeface="Arial" pitchFamily="34" charset="0"/>
              </a:rPr>
              <a:t>Wiveliscombe</a:t>
            </a:r>
            <a:r>
              <a:rPr lang="en-GB" sz="1000" dirty="0" smtClean="0">
                <a:latin typeface="Arial" pitchFamily="34" charset="0"/>
                <a:cs typeface="Arial" pitchFamily="34" charset="0"/>
              </a:rPr>
              <a:t> used to have a lovely buffet – all set out on arrival and the staff left us to it as we simply helped ourselves, but of course, it does take time to prepare.</a:t>
            </a:r>
          </a:p>
          <a:p>
            <a:endParaRPr lang="en-GB" sz="1000" dirty="0" smtClean="0">
              <a:latin typeface="Arial" pitchFamily="34" charset="0"/>
              <a:cs typeface="Arial" pitchFamily="34" charset="0"/>
            </a:endParaRPr>
          </a:p>
          <a:p>
            <a:r>
              <a:rPr lang="en-GB" sz="1000" dirty="0" smtClean="0">
                <a:latin typeface="Arial" pitchFamily="34" charset="0"/>
                <a:cs typeface="Arial" pitchFamily="34" charset="0"/>
              </a:rPr>
              <a:t>In the good old days when Rotary took two hours at lunchtime, the boss left work to the other staff, but times have changed and many people work right through lunchtime nowadays which is why our club changed to evening meetings a long time ago.  Most clubs in the UK now meet in the evening and I do not think there has been a new lunch-time club in the UK and Ireland for many, many years.  With many Rotarians having partners who also work, the Rotary dinner becomes the main meal of the day as Rotarians do not want to work all day and then go to a meeting with no meal only to have to cook on arriving home late in the evening.  </a:t>
            </a:r>
          </a:p>
          <a:p>
            <a:endParaRPr lang="en-GB" sz="1000" dirty="0" smtClean="0">
              <a:latin typeface="Arial" pitchFamily="34" charset="0"/>
              <a:cs typeface="Arial" pitchFamily="34" charset="0"/>
            </a:endParaRPr>
          </a:p>
          <a:p>
            <a:r>
              <a:rPr lang="en-GB" sz="1000" dirty="0" smtClean="0">
                <a:latin typeface="Arial" pitchFamily="34" charset="0"/>
                <a:cs typeface="Arial" pitchFamily="34" charset="0"/>
              </a:rPr>
              <a:t>Yes, as you can see times have changed, as have the expectations of Rotarians.  I find it fascinating attending other clubs to see how they run their meetings – why not try it sometime?  It is a very good way of learning what should, or, sometimes, what should not happen.  I could write a book on that, but not for the moment.</a:t>
            </a:r>
          </a:p>
          <a:p>
            <a:endParaRPr lang="en-GB" sz="1000" dirty="0" smtClean="0">
              <a:latin typeface="Arial" pitchFamily="34" charset="0"/>
              <a:cs typeface="Arial" pitchFamily="34" charset="0"/>
            </a:endParaRPr>
          </a:p>
          <a:p>
            <a:r>
              <a:rPr lang="en-GB" sz="1000" dirty="0" smtClean="0">
                <a:latin typeface="Arial" pitchFamily="34" charset="0"/>
                <a:cs typeface="Arial" pitchFamily="34" charset="0"/>
              </a:rPr>
              <a:t>Keith</a:t>
            </a:r>
            <a:endParaRPr lang="en-GB" sz="1000" dirty="0">
              <a:latin typeface="Arial" pitchFamily="34" charset="0"/>
              <a:cs typeface="Arial" pitchFamily="34" charset="0"/>
            </a:endParaRPr>
          </a:p>
        </p:txBody>
      </p:sp>
      <p:pic>
        <p:nvPicPr>
          <p:cNvPr id="3076" name="Picture 4" descr="C:\Program Files (x86)\Microsoft Office\MEDIA\CAGCAT10\j0088542.wmf"/>
          <p:cNvPicPr>
            <a:picLocks noChangeAspect="1" noChangeArrowheads="1"/>
          </p:cNvPicPr>
          <p:nvPr/>
        </p:nvPicPr>
        <p:blipFill>
          <a:blip r:embed="rId5" cstate="print"/>
          <a:srcRect/>
          <a:stretch>
            <a:fillRect/>
          </a:stretch>
        </p:blipFill>
        <p:spPr bwMode="auto">
          <a:xfrm>
            <a:off x="263118" y="6172200"/>
            <a:ext cx="4560113" cy="535685"/>
          </a:xfrm>
          <a:prstGeom prst="rect">
            <a:avLst/>
          </a:prstGeom>
          <a:noFill/>
        </p:spPr>
      </p:pic>
      <p:pic>
        <p:nvPicPr>
          <p:cNvPr id="18" name="Picture 4" descr="C:\Program Files (x86)\Microsoft Office\MEDIA\CAGCAT10\j0088542.wmf"/>
          <p:cNvPicPr>
            <a:picLocks noChangeAspect="1" noChangeArrowheads="1"/>
          </p:cNvPicPr>
          <p:nvPr/>
        </p:nvPicPr>
        <p:blipFill>
          <a:blip r:embed="rId5" cstate="print"/>
          <a:srcRect/>
          <a:stretch>
            <a:fillRect/>
          </a:stretch>
        </p:blipFill>
        <p:spPr bwMode="auto">
          <a:xfrm>
            <a:off x="5054193" y="6181725"/>
            <a:ext cx="4560113" cy="535685"/>
          </a:xfrm>
          <a:prstGeom prst="rect">
            <a:avLst/>
          </a:prstGeom>
          <a:noFill/>
        </p:spPr>
      </p:pic>
    </p:spTree>
    <p:extLst>
      <p:ext uri="{BB962C8B-B14F-4D97-AF65-F5344CB8AC3E}">
        <p14:creationId xmlns:p14="http://schemas.microsoft.com/office/powerpoint/2010/main" xmlns="" val="12090950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13202</TotalTime>
  <Words>2049</Words>
  <Application>Microsoft Office PowerPoint</Application>
  <PresentationFormat>A4 Paper (210x297 mm)</PresentationFormat>
  <Paragraphs>106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dunford</dc:creator>
  <cp:lastModifiedBy>bigmac</cp:lastModifiedBy>
  <cp:revision>1891</cp:revision>
  <cp:lastPrinted>2018-06-29T20:35:07Z</cp:lastPrinted>
  <dcterms:created xsi:type="dcterms:W3CDTF">2016-01-17T17:30:24Z</dcterms:created>
  <dcterms:modified xsi:type="dcterms:W3CDTF">2022-05-28T09:20:40Z</dcterms:modified>
</cp:coreProperties>
</file>