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877050" cy="100028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inda &amp; Jim" initials="L&amp;J"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5" d="100"/>
          <a:sy n="85" d="100"/>
        </p:scale>
        <p:origin x="-3210" y="30"/>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A916478-F0FC-4BBC-864D-FD3994B7CE16}" type="datetimeFigureOut">
              <a:rPr lang="en-GB" smtClean="0"/>
              <a:t>14/08/2018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C6CAE7-F58B-406F-A636-D4461ADBBAE2}" type="slidenum">
              <a:rPr lang="en-GB" smtClean="0"/>
              <a:t>‹#›</a:t>
            </a:fld>
            <a:endParaRPr lang="en-GB"/>
          </a:p>
        </p:txBody>
      </p:sp>
    </p:spTree>
    <p:extLst>
      <p:ext uri="{BB962C8B-B14F-4D97-AF65-F5344CB8AC3E}">
        <p14:creationId xmlns:p14="http://schemas.microsoft.com/office/powerpoint/2010/main" val="37395125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A916478-F0FC-4BBC-864D-FD3994B7CE16}" type="datetimeFigureOut">
              <a:rPr lang="en-GB" smtClean="0"/>
              <a:t>14/08/2018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C6CAE7-F58B-406F-A636-D4461ADBBAE2}" type="slidenum">
              <a:rPr lang="en-GB" smtClean="0"/>
              <a:t>‹#›</a:t>
            </a:fld>
            <a:endParaRPr lang="en-GB"/>
          </a:p>
        </p:txBody>
      </p:sp>
    </p:spTree>
    <p:extLst>
      <p:ext uri="{BB962C8B-B14F-4D97-AF65-F5344CB8AC3E}">
        <p14:creationId xmlns:p14="http://schemas.microsoft.com/office/powerpoint/2010/main" val="11032111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A916478-F0FC-4BBC-864D-FD3994B7CE16}" type="datetimeFigureOut">
              <a:rPr lang="en-GB" smtClean="0"/>
              <a:t>14/08/2018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C6CAE7-F58B-406F-A636-D4461ADBBAE2}" type="slidenum">
              <a:rPr lang="en-GB" smtClean="0"/>
              <a:t>‹#›</a:t>
            </a:fld>
            <a:endParaRPr lang="en-GB"/>
          </a:p>
        </p:txBody>
      </p:sp>
    </p:spTree>
    <p:extLst>
      <p:ext uri="{BB962C8B-B14F-4D97-AF65-F5344CB8AC3E}">
        <p14:creationId xmlns:p14="http://schemas.microsoft.com/office/powerpoint/2010/main" val="2488291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A916478-F0FC-4BBC-864D-FD3994B7CE16}" type="datetimeFigureOut">
              <a:rPr lang="en-GB" smtClean="0"/>
              <a:t>14/08/2018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C6CAE7-F58B-406F-A636-D4461ADBBAE2}" type="slidenum">
              <a:rPr lang="en-GB" smtClean="0"/>
              <a:t>‹#›</a:t>
            </a:fld>
            <a:endParaRPr lang="en-GB"/>
          </a:p>
        </p:txBody>
      </p:sp>
    </p:spTree>
    <p:extLst>
      <p:ext uri="{BB962C8B-B14F-4D97-AF65-F5344CB8AC3E}">
        <p14:creationId xmlns:p14="http://schemas.microsoft.com/office/powerpoint/2010/main" val="2928810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916478-F0FC-4BBC-864D-FD3994B7CE16}" type="datetimeFigureOut">
              <a:rPr lang="en-GB" smtClean="0"/>
              <a:t>14/08/2018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C6CAE7-F58B-406F-A636-D4461ADBBAE2}" type="slidenum">
              <a:rPr lang="en-GB" smtClean="0"/>
              <a:t>‹#›</a:t>
            </a:fld>
            <a:endParaRPr lang="en-GB"/>
          </a:p>
        </p:txBody>
      </p:sp>
    </p:spTree>
    <p:extLst>
      <p:ext uri="{BB962C8B-B14F-4D97-AF65-F5344CB8AC3E}">
        <p14:creationId xmlns:p14="http://schemas.microsoft.com/office/powerpoint/2010/main" val="6826865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A916478-F0FC-4BBC-864D-FD3994B7CE16}" type="datetimeFigureOut">
              <a:rPr lang="en-GB" smtClean="0"/>
              <a:t>14/08/2018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2C6CAE7-F58B-406F-A636-D4461ADBBAE2}" type="slidenum">
              <a:rPr lang="en-GB" smtClean="0"/>
              <a:t>‹#›</a:t>
            </a:fld>
            <a:endParaRPr lang="en-GB"/>
          </a:p>
        </p:txBody>
      </p:sp>
    </p:spTree>
    <p:extLst>
      <p:ext uri="{BB962C8B-B14F-4D97-AF65-F5344CB8AC3E}">
        <p14:creationId xmlns:p14="http://schemas.microsoft.com/office/powerpoint/2010/main" val="8374272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A916478-F0FC-4BBC-864D-FD3994B7CE16}" type="datetimeFigureOut">
              <a:rPr lang="en-GB" smtClean="0"/>
              <a:t>14/08/2018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2C6CAE7-F58B-406F-A636-D4461ADBBAE2}" type="slidenum">
              <a:rPr lang="en-GB" smtClean="0"/>
              <a:t>‹#›</a:t>
            </a:fld>
            <a:endParaRPr lang="en-GB"/>
          </a:p>
        </p:txBody>
      </p:sp>
    </p:spTree>
    <p:extLst>
      <p:ext uri="{BB962C8B-B14F-4D97-AF65-F5344CB8AC3E}">
        <p14:creationId xmlns:p14="http://schemas.microsoft.com/office/powerpoint/2010/main" val="16075238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A916478-F0FC-4BBC-864D-FD3994B7CE16}" type="datetimeFigureOut">
              <a:rPr lang="en-GB" smtClean="0"/>
              <a:t>14/08/2018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2C6CAE7-F58B-406F-A636-D4461ADBBAE2}" type="slidenum">
              <a:rPr lang="en-GB" smtClean="0"/>
              <a:t>‹#›</a:t>
            </a:fld>
            <a:endParaRPr lang="en-GB"/>
          </a:p>
        </p:txBody>
      </p:sp>
    </p:spTree>
    <p:extLst>
      <p:ext uri="{BB962C8B-B14F-4D97-AF65-F5344CB8AC3E}">
        <p14:creationId xmlns:p14="http://schemas.microsoft.com/office/powerpoint/2010/main" val="2352993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916478-F0FC-4BBC-864D-FD3994B7CE16}" type="datetimeFigureOut">
              <a:rPr lang="en-GB" smtClean="0"/>
              <a:t>14/08/2018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2C6CAE7-F58B-406F-A636-D4461ADBBAE2}" type="slidenum">
              <a:rPr lang="en-GB" smtClean="0"/>
              <a:t>‹#›</a:t>
            </a:fld>
            <a:endParaRPr lang="en-GB"/>
          </a:p>
        </p:txBody>
      </p:sp>
    </p:spTree>
    <p:extLst>
      <p:ext uri="{BB962C8B-B14F-4D97-AF65-F5344CB8AC3E}">
        <p14:creationId xmlns:p14="http://schemas.microsoft.com/office/powerpoint/2010/main" val="2929850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916478-F0FC-4BBC-864D-FD3994B7CE16}" type="datetimeFigureOut">
              <a:rPr lang="en-GB" smtClean="0"/>
              <a:t>14/08/2018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2C6CAE7-F58B-406F-A636-D4461ADBBAE2}" type="slidenum">
              <a:rPr lang="en-GB" smtClean="0"/>
              <a:t>‹#›</a:t>
            </a:fld>
            <a:endParaRPr lang="en-GB"/>
          </a:p>
        </p:txBody>
      </p:sp>
    </p:spTree>
    <p:extLst>
      <p:ext uri="{BB962C8B-B14F-4D97-AF65-F5344CB8AC3E}">
        <p14:creationId xmlns:p14="http://schemas.microsoft.com/office/powerpoint/2010/main" val="4025784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916478-F0FC-4BBC-864D-FD3994B7CE16}" type="datetimeFigureOut">
              <a:rPr lang="en-GB" smtClean="0"/>
              <a:t>14/08/2018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2C6CAE7-F58B-406F-A636-D4461ADBBAE2}" type="slidenum">
              <a:rPr lang="en-GB" smtClean="0"/>
              <a:t>‹#›</a:t>
            </a:fld>
            <a:endParaRPr lang="en-GB"/>
          </a:p>
        </p:txBody>
      </p:sp>
    </p:spTree>
    <p:extLst>
      <p:ext uri="{BB962C8B-B14F-4D97-AF65-F5344CB8AC3E}">
        <p14:creationId xmlns:p14="http://schemas.microsoft.com/office/powerpoint/2010/main" val="5251009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EA916478-F0FC-4BBC-864D-FD3994B7CE16}" type="datetimeFigureOut">
              <a:rPr lang="en-GB" smtClean="0"/>
              <a:t>14/08/2018</a:t>
            </a:fld>
            <a:endParaRPr lang="en-GB"/>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F2C6CAE7-F58B-406F-A636-D4461ADBBAE2}" type="slidenum">
              <a:rPr lang="en-GB" smtClean="0"/>
              <a:t>‹#›</a:t>
            </a:fld>
            <a:endParaRPr lang="en-GB"/>
          </a:p>
        </p:txBody>
      </p:sp>
    </p:spTree>
    <p:extLst>
      <p:ext uri="{BB962C8B-B14F-4D97-AF65-F5344CB8AC3E}">
        <p14:creationId xmlns:p14="http://schemas.microsoft.com/office/powerpoint/2010/main" val="16063695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hyperlink" Target="mailto:thelawsons47@gmail.com" TargetMode="External"/><Relationship Id="rId7" Type="http://schemas.openxmlformats.org/officeDocument/2006/relationships/image" Target="../media/image3.jpeg"/><Relationship Id="rId2" Type="http://schemas.openxmlformats.org/officeDocument/2006/relationships/hyperlink" Target="mailto:helen@highpathway.co.uk" TargetMode="Externa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hyperlink" Target="http://www.rcbd.org.uk/" TargetMode="External"/><Relationship Id="rId4" Type="http://schemas.openxmlformats.org/officeDocument/2006/relationships/image" Target="../media/image1.jpeg"/><Relationship Id="rId9"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
          <p:cNvSpPr txBox="1">
            <a:spLocks noChangeArrowheads="1"/>
          </p:cNvSpPr>
          <p:nvPr/>
        </p:nvSpPr>
        <p:spPr bwMode="auto">
          <a:xfrm>
            <a:off x="2724490" y="45367"/>
            <a:ext cx="2116522" cy="1358636"/>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ctr">
              <a:spcAft>
                <a:spcPts val="1000"/>
              </a:spcAft>
            </a:pPr>
            <a:r>
              <a:rPr lang="en-GB" sz="1000" u="sng" dirty="0" smtClean="0">
                <a:solidFill>
                  <a:srgbClr val="003399"/>
                </a:solidFill>
                <a:effectLst/>
                <a:latin typeface="Helvetica"/>
                <a:ea typeface="Calibri"/>
                <a:cs typeface="Times New Roman"/>
              </a:rPr>
              <a:t>CONTACTS</a:t>
            </a:r>
            <a:endParaRPr lang="en-GB" sz="1000" u="sng" dirty="0">
              <a:solidFill>
                <a:srgbClr val="003399"/>
              </a:solidFill>
              <a:latin typeface="Helvetica"/>
              <a:ea typeface="Calibri"/>
              <a:cs typeface="Times New Roman"/>
            </a:endParaRPr>
          </a:p>
          <a:p>
            <a:pPr algn="ctr">
              <a:spcAft>
                <a:spcPts val="1000"/>
              </a:spcAft>
            </a:pPr>
            <a:r>
              <a:rPr lang="en-GB" sz="1000" dirty="0" smtClean="0">
                <a:solidFill>
                  <a:srgbClr val="003399"/>
                </a:solidFill>
                <a:effectLst/>
                <a:latin typeface="Helvetica"/>
                <a:ea typeface="Calibri"/>
                <a:cs typeface="Times New Roman"/>
              </a:rPr>
              <a:t>Helen </a:t>
            </a:r>
            <a:r>
              <a:rPr lang="en-GB" sz="1000" dirty="0">
                <a:solidFill>
                  <a:srgbClr val="003399"/>
                </a:solidFill>
                <a:effectLst/>
                <a:latin typeface="Helvetica"/>
                <a:ea typeface="Calibri"/>
                <a:cs typeface="Times New Roman"/>
              </a:rPr>
              <a:t>Ricketts: - </a:t>
            </a:r>
            <a:r>
              <a:rPr lang="en-GB" sz="1000" u="sng" dirty="0">
                <a:solidFill>
                  <a:srgbClr val="003399"/>
                </a:solidFill>
                <a:effectLst/>
                <a:latin typeface="Helvetica"/>
                <a:ea typeface="Calibri"/>
                <a:cs typeface="Times New Roman"/>
                <a:hlinkClick r:id="rId2"/>
              </a:rPr>
              <a:t>helen@highpathway.co.uk</a:t>
            </a:r>
            <a:r>
              <a:rPr lang="en-GB" sz="1000" dirty="0">
                <a:solidFill>
                  <a:srgbClr val="003399"/>
                </a:solidFill>
                <a:effectLst/>
                <a:latin typeface="Helvetica"/>
                <a:ea typeface="Calibri"/>
                <a:cs typeface="Times New Roman"/>
              </a:rPr>
              <a:t>  </a:t>
            </a:r>
            <a:r>
              <a:rPr lang="en-GB" sz="1000" dirty="0" smtClean="0">
                <a:solidFill>
                  <a:srgbClr val="003399"/>
                </a:solidFill>
                <a:effectLst/>
                <a:latin typeface="Helvetica"/>
                <a:ea typeface="Calibri"/>
                <a:cs typeface="Times New Roman"/>
              </a:rPr>
              <a:t>                          or                                                 Jim </a:t>
            </a:r>
            <a:r>
              <a:rPr lang="en-GB" sz="1000" dirty="0">
                <a:solidFill>
                  <a:srgbClr val="003399"/>
                </a:solidFill>
                <a:effectLst/>
                <a:latin typeface="Helvetica"/>
                <a:ea typeface="Calibri"/>
                <a:cs typeface="Times New Roman"/>
              </a:rPr>
              <a:t>Lawson:-  </a:t>
            </a:r>
            <a:r>
              <a:rPr lang="en-GB" sz="1000" u="sng" dirty="0" smtClean="0">
                <a:solidFill>
                  <a:srgbClr val="0000FF"/>
                </a:solidFill>
                <a:effectLst/>
                <a:latin typeface="Helvetica"/>
                <a:ea typeface="Calibri"/>
                <a:cs typeface="Times New Roman"/>
                <a:hlinkClick r:id="rId3"/>
              </a:rPr>
              <a:t>thelawsons47@gmail.com</a:t>
            </a:r>
            <a:r>
              <a:rPr lang="en-GB" sz="1000" u="sng" dirty="0" smtClean="0">
                <a:solidFill>
                  <a:srgbClr val="0000FF"/>
                </a:solidFill>
                <a:effectLst/>
                <a:latin typeface="Helvetica"/>
                <a:ea typeface="Calibri"/>
                <a:cs typeface="Times New Roman"/>
              </a:rPr>
              <a:t>               Home Tel: 01256 861984</a:t>
            </a:r>
            <a:endParaRPr lang="en-GB" sz="1000" dirty="0">
              <a:effectLst/>
              <a:latin typeface="Calibri"/>
              <a:ea typeface="Calibri"/>
              <a:cs typeface="Times New Roman"/>
            </a:endParaRPr>
          </a:p>
        </p:txBody>
      </p:sp>
      <p:sp>
        <p:nvSpPr>
          <p:cNvPr id="5" name="Text Box 2"/>
          <p:cNvSpPr txBox="1">
            <a:spLocks noChangeArrowheads="1"/>
          </p:cNvSpPr>
          <p:nvPr/>
        </p:nvSpPr>
        <p:spPr bwMode="auto">
          <a:xfrm>
            <a:off x="4869160" y="45367"/>
            <a:ext cx="1672655" cy="1194305"/>
          </a:xfrm>
          <a:prstGeom prst="rect">
            <a:avLst/>
          </a:prstGeom>
          <a:solidFill>
            <a:srgbClr val="FFFFFF"/>
          </a:solidFill>
          <a:ln w="9525">
            <a:solidFill>
              <a:srgbClr val="0033CC"/>
            </a:solidFill>
            <a:miter lim="800000"/>
            <a:headEnd/>
            <a:tailEnd/>
          </a:ln>
        </p:spPr>
        <p:txBody>
          <a:bodyPr rot="0" vert="horz" wrap="square" lIns="91440" tIns="45720" rIns="91440" bIns="45720" anchor="t" anchorCtr="0">
            <a:noAutofit/>
          </a:bodyPr>
          <a:lstStyle/>
          <a:p>
            <a:pPr algn="ctr">
              <a:lnSpc>
                <a:spcPct val="115000"/>
              </a:lnSpc>
              <a:spcAft>
                <a:spcPts val="1000"/>
              </a:spcAft>
            </a:pPr>
            <a:r>
              <a:rPr lang="en-GB" sz="1400" b="1" dirty="0" smtClean="0">
                <a:solidFill>
                  <a:srgbClr val="2850CE"/>
                </a:solidFill>
                <a:latin typeface="Calibri"/>
                <a:ea typeface="Calibri"/>
                <a:cs typeface="Times New Roman"/>
              </a:rPr>
              <a:t>YOUR LOCAL </a:t>
            </a:r>
            <a:r>
              <a:rPr lang="en-GB" sz="2400" b="1" i="1" dirty="0" smtClean="0">
                <a:solidFill>
                  <a:srgbClr val="2850CE"/>
                </a:solidFill>
                <a:effectLst/>
                <a:latin typeface="Calibri"/>
                <a:ea typeface="Calibri"/>
                <a:cs typeface="Times New Roman"/>
              </a:rPr>
              <a:t>ROTARY ROUNDUP</a:t>
            </a:r>
          </a:p>
          <a:p>
            <a:pPr algn="ctr">
              <a:lnSpc>
                <a:spcPct val="115000"/>
              </a:lnSpc>
              <a:spcAft>
                <a:spcPts val="1000"/>
              </a:spcAft>
            </a:pPr>
            <a:endParaRPr lang="en-GB" dirty="0">
              <a:effectLst/>
              <a:latin typeface="Calibri"/>
              <a:ea typeface="Calibri"/>
              <a:cs typeface="Times New Roman"/>
            </a:endParaRPr>
          </a:p>
        </p:txBody>
      </p:sp>
      <p:pic>
        <p:nvPicPr>
          <p:cNvPr id="9" name="Picture 8"/>
          <p:cNvPicPr/>
          <p:nvPr/>
        </p:nvPicPr>
        <p:blipFill>
          <a:blip r:embed="rId4" cstate="print">
            <a:extLst>
              <a:ext uri="{28A0092B-C50C-407E-A947-70E740481C1C}">
                <a14:useLocalDpi xmlns:a14="http://schemas.microsoft.com/office/drawing/2010/main" val="0"/>
              </a:ext>
            </a:extLst>
          </a:blip>
          <a:stretch>
            <a:fillRect/>
          </a:stretch>
        </p:blipFill>
        <p:spPr>
          <a:xfrm>
            <a:off x="204133" y="35497"/>
            <a:ext cx="2648803" cy="1224135"/>
          </a:xfrm>
          <a:prstGeom prst="rect">
            <a:avLst/>
          </a:prstGeom>
          <a:ln>
            <a:noFill/>
          </a:ln>
        </p:spPr>
      </p:pic>
      <p:sp>
        <p:nvSpPr>
          <p:cNvPr id="2" name="TextBox 1"/>
          <p:cNvSpPr txBox="1"/>
          <p:nvPr/>
        </p:nvSpPr>
        <p:spPr>
          <a:xfrm>
            <a:off x="132202" y="931896"/>
            <a:ext cx="2592288" cy="307777"/>
          </a:xfrm>
          <a:prstGeom prst="rect">
            <a:avLst/>
          </a:prstGeom>
          <a:noFill/>
        </p:spPr>
        <p:txBody>
          <a:bodyPr wrap="square" rtlCol="0">
            <a:spAutoFit/>
          </a:bodyPr>
          <a:lstStyle/>
          <a:p>
            <a:pPr algn="ctr"/>
            <a:r>
              <a:rPr lang="en-GB" sz="1400" i="1" dirty="0" smtClean="0">
                <a:solidFill>
                  <a:srgbClr val="0033CC"/>
                </a:solidFill>
              </a:rPr>
              <a:t>Serving our  community</a:t>
            </a:r>
            <a:endParaRPr lang="en-GB" sz="1400" i="1" dirty="0">
              <a:solidFill>
                <a:srgbClr val="0033CC"/>
              </a:solidFill>
            </a:endParaRPr>
          </a:p>
        </p:txBody>
      </p:sp>
      <p:sp>
        <p:nvSpPr>
          <p:cNvPr id="12" name="Rectangle 11"/>
          <p:cNvSpPr/>
          <p:nvPr/>
        </p:nvSpPr>
        <p:spPr>
          <a:xfrm>
            <a:off x="132202" y="1440148"/>
            <a:ext cx="6652811" cy="276999"/>
          </a:xfrm>
          <a:prstGeom prst="rect">
            <a:avLst/>
          </a:prstGeom>
        </p:spPr>
        <p:txBody>
          <a:bodyPr wrap="square">
            <a:spAutoFit/>
          </a:bodyPr>
          <a:lstStyle/>
          <a:p>
            <a:pPr lvl="0" algn="just"/>
            <a:r>
              <a:rPr lang="en-GB" sz="1200" b="1" dirty="0"/>
              <a:t> </a:t>
            </a:r>
            <a:r>
              <a:rPr lang="en-GB" sz="1200" b="1" dirty="0" smtClean="0"/>
              <a:t>“ . . . . . . . . . .PEACE THE WORLD OVER”                         THE ROTARY FOUNDATION                         </a:t>
            </a:r>
            <a:endParaRPr lang="en-GB" sz="1200" dirty="0"/>
          </a:p>
        </p:txBody>
      </p:sp>
      <p:sp>
        <p:nvSpPr>
          <p:cNvPr id="16" name="Rectangle 15"/>
          <p:cNvSpPr/>
          <p:nvPr/>
        </p:nvSpPr>
        <p:spPr>
          <a:xfrm>
            <a:off x="3465329" y="1331640"/>
            <a:ext cx="3276039" cy="938719"/>
          </a:xfrm>
          <a:prstGeom prst="rect">
            <a:avLst/>
          </a:prstGeom>
        </p:spPr>
        <p:txBody>
          <a:bodyPr wrap="square">
            <a:spAutoFit/>
          </a:bodyPr>
          <a:lstStyle/>
          <a:p>
            <a:pPr algn="just"/>
            <a:endParaRPr lang="en-GB" sz="1100" dirty="0"/>
          </a:p>
          <a:p>
            <a:pPr lvl="0" algn="just"/>
            <a:r>
              <a:rPr lang="en-GB" sz="1100" dirty="0" smtClean="0"/>
              <a:t> </a:t>
            </a:r>
          </a:p>
          <a:p>
            <a:pPr lvl="0" algn="just"/>
            <a:endParaRPr lang="en-GB" sz="1100" dirty="0"/>
          </a:p>
          <a:p>
            <a:pPr lvl="0" algn="just"/>
            <a:endParaRPr lang="en-GB" sz="1100" dirty="0" smtClean="0"/>
          </a:p>
          <a:p>
            <a:pPr lvl="0" algn="just"/>
            <a:endParaRPr lang="en-GB" sz="1100" dirty="0"/>
          </a:p>
        </p:txBody>
      </p:sp>
      <p:sp>
        <p:nvSpPr>
          <p:cNvPr id="8" name="TextBox 7"/>
          <p:cNvSpPr txBox="1"/>
          <p:nvPr/>
        </p:nvSpPr>
        <p:spPr>
          <a:xfrm>
            <a:off x="114735" y="8677617"/>
            <a:ext cx="6626634" cy="430887"/>
          </a:xfrm>
          <a:prstGeom prst="rect">
            <a:avLst/>
          </a:prstGeom>
          <a:noFill/>
          <a:ln>
            <a:solidFill>
              <a:srgbClr val="0033CC"/>
            </a:solidFill>
          </a:ln>
        </p:spPr>
        <p:txBody>
          <a:bodyPr wrap="square" rtlCol="0">
            <a:spAutoFit/>
          </a:bodyPr>
          <a:lstStyle/>
          <a:p>
            <a:pPr algn="ctr"/>
            <a:r>
              <a:rPr lang="en-GB" sz="1100" i="1" dirty="0" smtClean="0"/>
              <a:t>If you would like to find out more about  all the projects  we  support , International and  many Local , do </a:t>
            </a:r>
            <a:r>
              <a:rPr lang="en-GB" sz="1100" i="1" dirty="0"/>
              <a:t>j</a:t>
            </a:r>
            <a:r>
              <a:rPr lang="en-GB" sz="1100" i="1" dirty="0" smtClean="0"/>
              <a:t>ust tune in to </a:t>
            </a:r>
            <a:r>
              <a:rPr lang="en-GB" sz="1100" i="1" dirty="0" smtClean="0">
                <a:hlinkClick r:id="rId5"/>
              </a:rPr>
              <a:t>www.rcbd.org.uk</a:t>
            </a:r>
            <a:r>
              <a:rPr lang="en-GB" sz="1100" i="1" dirty="0" smtClean="0"/>
              <a:t> .  or contact Helen or Jim above to find out more . We think you’ll be pleasantly surprised. </a:t>
            </a:r>
            <a:endParaRPr lang="en-GB" sz="1100" i="1" dirty="0"/>
          </a:p>
        </p:txBody>
      </p:sp>
      <p:sp>
        <p:nvSpPr>
          <p:cNvPr id="19" name="Rectangle 18"/>
          <p:cNvSpPr/>
          <p:nvPr/>
        </p:nvSpPr>
        <p:spPr>
          <a:xfrm>
            <a:off x="114735" y="1692322"/>
            <a:ext cx="3314265" cy="6017032"/>
          </a:xfrm>
          <a:prstGeom prst="rect">
            <a:avLst/>
          </a:prstGeom>
        </p:spPr>
        <p:txBody>
          <a:bodyPr wrap="square">
            <a:spAutoFit/>
          </a:bodyPr>
          <a:lstStyle/>
          <a:p>
            <a:pPr algn="just"/>
            <a:r>
              <a:rPr lang="en-GB" sz="1100" dirty="0" smtClean="0"/>
              <a:t>Our club always starts its meetings with a “thought for the day“, and we close the meeting with a final toast that concludes with the words “</a:t>
            </a:r>
            <a:r>
              <a:rPr lang="en-GB" sz="1100" dirty="0"/>
              <a:t> </a:t>
            </a:r>
            <a:r>
              <a:rPr lang="en-GB" sz="1100" dirty="0" smtClean="0"/>
              <a:t>Peace the World Over”.  Why?   </a:t>
            </a:r>
          </a:p>
          <a:p>
            <a:pPr algn="just"/>
            <a:r>
              <a:rPr lang="en-GB" sz="1100" dirty="0" smtClean="0"/>
              <a:t>Well - Basingstoke Deane Rotary is part of a multinational organisation that operates in practically every country of the world, and undertakes humanitarian  projects  without prejudice. And our club is proud to play its part, hence our opening and closing  thoughts  at our meetings.</a:t>
            </a:r>
          </a:p>
          <a:p>
            <a:pPr algn="just"/>
            <a:endParaRPr lang="en-GB" sz="1100" dirty="0" smtClean="0"/>
          </a:p>
          <a:p>
            <a:pPr algn="just"/>
            <a:r>
              <a:rPr lang="en-GB" sz="1100" b="1" dirty="0"/>
              <a:t>INVOLVEMENT WITH THE UNITED NATIONS</a:t>
            </a:r>
          </a:p>
          <a:p>
            <a:pPr algn="just"/>
            <a:r>
              <a:rPr lang="en-GB" sz="1100" dirty="0"/>
              <a:t>You may not know of the involvement of Rotary in the United Nations. </a:t>
            </a:r>
            <a:r>
              <a:rPr lang="en-GB" sz="1100" dirty="0" smtClean="0"/>
              <a:t>In 1943 </a:t>
            </a:r>
            <a:r>
              <a:rPr lang="en-GB" sz="1100" dirty="0"/>
              <a:t>an international group of Rotarians met in London and from that meeting was born UNESCO,  an early step to the later founding of the United Nations. Rotary was asked to draft the Humanitarian Charter for the </a:t>
            </a:r>
            <a:r>
              <a:rPr lang="en-GB" sz="1100" dirty="0" smtClean="0"/>
              <a:t>UN, </a:t>
            </a:r>
            <a:r>
              <a:rPr lang="en-GB" sz="1100" dirty="0"/>
              <a:t>and has </a:t>
            </a:r>
            <a:r>
              <a:rPr lang="en-GB" sz="1100" dirty="0" smtClean="0"/>
              <a:t>since held a </a:t>
            </a:r>
            <a:r>
              <a:rPr lang="en-GB" sz="1100" dirty="0"/>
              <a:t>permanent seat on the UN.  </a:t>
            </a:r>
            <a:endParaRPr lang="en-GB" sz="1100" dirty="0" smtClean="0"/>
          </a:p>
          <a:p>
            <a:pPr algn="just"/>
            <a:endParaRPr lang="en-GB" sz="1100" dirty="0"/>
          </a:p>
          <a:p>
            <a:pPr algn="just"/>
            <a:r>
              <a:rPr lang="en-GB" sz="1100" b="1" dirty="0" smtClean="0"/>
              <a:t>HUMANITARIAN </a:t>
            </a:r>
            <a:r>
              <a:rPr lang="en-GB" sz="1100" b="1" dirty="0"/>
              <a:t>PROJECTS  WITHOUT </a:t>
            </a:r>
            <a:r>
              <a:rPr lang="en-GB" sz="1100" b="1" dirty="0" smtClean="0"/>
              <a:t>PREJUDICE</a:t>
            </a:r>
          </a:p>
          <a:p>
            <a:pPr algn="just"/>
            <a:r>
              <a:rPr lang="en-GB" sz="1100" dirty="0" smtClean="0"/>
              <a:t>Readers of this roundup will know of the 3 excellent examples of humanitarian projects that we support:- </a:t>
            </a:r>
          </a:p>
          <a:p>
            <a:pPr marL="171450" indent="-171450" algn="just">
              <a:buFont typeface="Arial" panose="020B0604020202020204" pitchFamily="34" charset="0"/>
              <a:buChar char="•"/>
            </a:pPr>
            <a:r>
              <a:rPr lang="en-GB" sz="1100" dirty="0" smtClean="0"/>
              <a:t> Rotary’s </a:t>
            </a:r>
            <a:r>
              <a:rPr lang="en-GB" sz="1100" b="1" dirty="0" smtClean="0"/>
              <a:t>End Polio Now </a:t>
            </a:r>
            <a:r>
              <a:rPr lang="en-GB" sz="1100" dirty="0" smtClean="0"/>
              <a:t>project in partnership with the World Health Organisation and UNICEF, </a:t>
            </a:r>
            <a:r>
              <a:rPr lang="en-GB" sz="1100" dirty="0"/>
              <a:t>s</a:t>
            </a:r>
            <a:r>
              <a:rPr lang="en-GB" sz="1100" dirty="0" smtClean="0"/>
              <a:t>tarted in 1979 when Polio was endemic in  200 countries.</a:t>
            </a:r>
          </a:p>
          <a:p>
            <a:pPr marL="171450" indent="-171450" algn="just">
              <a:buFont typeface="Arial" panose="020B0604020202020204" pitchFamily="34" charset="0"/>
              <a:buChar char="•"/>
            </a:pPr>
            <a:r>
              <a:rPr lang="en-GB" sz="1100" dirty="0" smtClean="0"/>
              <a:t>The </a:t>
            </a:r>
            <a:r>
              <a:rPr lang="en-GB" sz="1100" b="1" dirty="0" smtClean="0"/>
              <a:t>Rotary </a:t>
            </a:r>
            <a:r>
              <a:rPr lang="en-GB" sz="1100" b="1" dirty="0" err="1" smtClean="0"/>
              <a:t>Shelterbox</a:t>
            </a:r>
            <a:r>
              <a:rPr lang="en-GB" sz="1100" b="1" dirty="0" smtClean="0"/>
              <a:t> </a:t>
            </a:r>
            <a:r>
              <a:rPr lang="en-GB" sz="1100" dirty="0" smtClean="0"/>
              <a:t>scheme, co-ordinated with other world charity groups  gives emergency shelter to families in many countries, affected by violent floods , cyclones, earthquakes, or conflict.</a:t>
            </a:r>
            <a:endParaRPr lang="en-GB" sz="1100" dirty="0"/>
          </a:p>
          <a:p>
            <a:pPr marL="171450" indent="-171450" algn="just">
              <a:buFont typeface="Arial" panose="020B0604020202020204" pitchFamily="34" charset="0"/>
              <a:buChar char="•"/>
            </a:pPr>
            <a:r>
              <a:rPr lang="en-GB" sz="1100" dirty="0" smtClean="0"/>
              <a:t>Each year </a:t>
            </a:r>
            <a:r>
              <a:rPr lang="en-GB" sz="1100" b="1" dirty="0" smtClean="0"/>
              <a:t>Rotary Shoeboxes </a:t>
            </a:r>
            <a:r>
              <a:rPr lang="en-GB" sz="1100" dirty="0" smtClean="0"/>
              <a:t>are collected , shipped and hand delivered to over 25,000 children who otherwise would  receive nothing.</a:t>
            </a:r>
          </a:p>
          <a:p>
            <a:pPr marL="171450" indent="-171450" algn="just">
              <a:buFont typeface="Arial" panose="020B0604020202020204" pitchFamily="34" charset="0"/>
              <a:buChar char="•"/>
            </a:pPr>
            <a:endParaRPr lang="en-GB" sz="1100" dirty="0" smtClean="0"/>
          </a:p>
        </p:txBody>
      </p:sp>
      <p:sp>
        <p:nvSpPr>
          <p:cNvPr id="22" name="Rectangle 21"/>
          <p:cNvSpPr/>
          <p:nvPr/>
        </p:nvSpPr>
        <p:spPr>
          <a:xfrm>
            <a:off x="3573016" y="1438987"/>
            <a:ext cx="3276039" cy="276999"/>
          </a:xfrm>
          <a:prstGeom prst="rect">
            <a:avLst/>
          </a:prstGeom>
        </p:spPr>
        <p:txBody>
          <a:bodyPr wrap="square">
            <a:spAutoFit/>
          </a:bodyPr>
          <a:lstStyle/>
          <a:p>
            <a:pPr lvl="0" algn="just"/>
            <a:r>
              <a:rPr lang="en-GB" sz="1200" b="1" dirty="0" smtClean="0"/>
              <a:t> </a:t>
            </a:r>
            <a:endParaRPr lang="en-GB" sz="1200" dirty="0"/>
          </a:p>
        </p:txBody>
      </p:sp>
      <p:sp>
        <p:nvSpPr>
          <p:cNvPr id="24" name="TextBox 23"/>
          <p:cNvSpPr txBox="1"/>
          <p:nvPr/>
        </p:nvSpPr>
        <p:spPr>
          <a:xfrm>
            <a:off x="316914" y="7206337"/>
            <a:ext cx="2714403" cy="261610"/>
          </a:xfrm>
          <a:prstGeom prst="rect">
            <a:avLst/>
          </a:prstGeom>
          <a:noFill/>
        </p:spPr>
        <p:txBody>
          <a:bodyPr wrap="square" rtlCol="0">
            <a:spAutoFit/>
          </a:bodyPr>
          <a:lstStyle/>
          <a:p>
            <a:pPr algn="ctr"/>
            <a:r>
              <a:rPr lang="en-GB" sz="1100" dirty="0" smtClean="0">
                <a:solidFill>
                  <a:schemeClr val="bg1"/>
                </a:solidFill>
              </a:rPr>
              <a:t>Special Guests  at  Charities Ni</a:t>
            </a:r>
            <a:endParaRPr lang="en-GB" sz="1100" dirty="0">
              <a:solidFill>
                <a:schemeClr val="bg1"/>
              </a:solidFill>
            </a:endParaRPr>
          </a:p>
        </p:txBody>
      </p:sp>
      <p:sp>
        <p:nvSpPr>
          <p:cNvPr id="21" name="Rectangle 20"/>
          <p:cNvSpPr/>
          <p:nvPr/>
        </p:nvSpPr>
        <p:spPr>
          <a:xfrm>
            <a:off x="3486030" y="1691680"/>
            <a:ext cx="3385952" cy="5509200"/>
          </a:xfrm>
          <a:prstGeom prst="rect">
            <a:avLst/>
          </a:prstGeom>
        </p:spPr>
        <p:txBody>
          <a:bodyPr wrap="square">
            <a:spAutoFit/>
          </a:bodyPr>
          <a:lstStyle/>
          <a:p>
            <a:pPr algn="just"/>
            <a:r>
              <a:rPr lang="en-GB" sz="1100" dirty="0"/>
              <a:t>The Rotary </a:t>
            </a:r>
            <a:r>
              <a:rPr lang="en-GB" sz="1100" dirty="0" smtClean="0"/>
              <a:t>Foundation </a:t>
            </a:r>
            <a:r>
              <a:rPr lang="en-GB" sz="1100" dirty="0"/>
              <a:t>is  </a:t>
            </a:r>
            <a:r>
              <a:rPr lang="en-GB" sz="1100" dirty="0" smtClean="0"/>
              <a:t>Rotary’s </a:t>
            </a:r>
            <a:r>
              <a:rPr lang="en-GB" sz="1100" dirty="0"/>
              <a:t>own </a:t>
            </a:r>
            <a:r>
              <a:rPr lang="en-GB" sz="1100" dirty="0" smtClean="0"/>
              <a:t>charity. </a:t>
            </a:r>
            <a:r>
              <a:rPr lang="en-GB" sz="1100" dirty="0" smtClean="0"/>
              <a:t>It </a:t>
            </a:r>
            <a:r>
              <a:rPr lang="en-GB" sz="1100" dirty="0"/>
              <a:t>is one of the largest of its kind in the </a:t>
            </a:r>
            <a:r>
              <a:rPr lang="en-GB" sz="1100" dirty="0" smtClean="0"/>
              <a:t>world, </a:t>
            </a:r>
            <a:r>
              <a:rPr lang="en-GB" sz="1100" dirty="0"/>
              <a:t>donating over $1million per day to support international humanitarian projects , </a:t>
            </a:r>
            <a:r>
              <a:rPr lang="en-GB" sz="1100" dirty="0" smtClean="0"/>
              <a:t>some  related  to Peace Studies.</a:t>
            </a:r>
            <a:endParaRPr lang="en-GB" sz="1100" dirty="0"/>
          </a:p>
          <a:p>
            <a:pPr algn="just"/>
            <a:endParaRPr lang="en-GB" sz="1100" b="1" dirty="0"/>
          </a:p>
          <a:p>
            <a:pPr algn="just"/>
            <a:r>
              <a:rPr lang="en-GB" sz="1100" b="1" dirty="0" smtClean="0"/>
              <a:t>PEACE FELLOWSHIPS</a:t>
            </a:r>
          </a:p>
          <a:p>
            <a:pPr algn="just"/>
            <a:r>
              <a:rPr lang="en-GB" sz="1100" dirty="0" smtClean="0"/>
              <a:t>Each year, Rotary selects up to 100 professionals from around the world to receive fellowships to study at one of the 6 Rotary Peace Centres.  These centres are  at Universities in USA, Japan, Australia, Sweden, Thailand  and at Bradford University , England. The department of Peace Studies at Bradford is the largest in the world, and offers several Masters Degree </a:t>
            </a:r>
            <a:r>
              <a:rPr lang="en-GB" sz="1100" dirty="0" smtClean="0"/>
              <a:t> Peace </a:t>
            </a:r>
            <a:r>
              <a:rPr lang="en-GB" sz="1100" dirty="0" smtClean="0"/>
              <a:t>Study courses.</a:t>
            </a:r>
          </a:p>
          <a:p>
            <a:pPr algn="just"/>
            <a:endParaRPr lang="en-GB" sz="1100" dirty="0"/>
          </a:p>
          <a:p>
            <a:pPr algn="just"/>
            <a:r>
              <a:rPr lang="en-GB" sz="1100" b="1" dirty="0" smtClean="0"/>
              <a:t>PEACE JAMS</a:t>
            </a:r>
          </a:p>
          <a:p>
            <a:pPr algn="just"/>
            <a:r>
              <a:rPr lang="en-GB" sz="1100" dirty="0" smtClean="0"/>
              <a:t>Over 10 years ago  the idea of Peace Jams was started in the USA. It  began with the help of the Dalai Lama who suggested involving Nobel Peace Laureates to inspire 000’s of youngsters to work towards delivering 1 billion acts of peace. The acts can be great or small , helping individual  or group, affecting people or the planet. </a:t>
            </a:r>
          </a:p>
          <a:p>
            <a:pPr algn="just"/>
            <a:endParaRPr lang="en-GB" sz="1100" dirty="0"/>
          </a:p>
          <a:p>
            <a:pPr algn="just"/>
            <a:r>
              <a:rPr lang="en-GB" sz="1100" dirty="0" smtClean="0"/>
              <a:t>The </a:t>
            </a:r>
            <a:r>
              <a:rPr lang="en-GB" sz="1100" dirty="0" err="1" smtClean="0"/>
              <a:t>Peacejam</a:t>
            </a:r>
            <a:r>
              <a:rPr lang="en-GB" sz="1100" dirty="0" smtClean="0"/>
              <a:t> idea spread  to the UK , and for the past 3 years Winchester University has hosted our local </a:t>
            </a:r>
            <a:r>
              <a:rPr lang="en-GB" sz="1100" dirty="0" err="1" smtClean="0"/>
              <a:t>Peacejam</a:t>
            </a:r>
            <a:r>
              <a:rPr lang="en-GB" sz="1100" dirty="0" smtClean="0"/>
              <a:t>. It is a two day weekend conference attended by over 200 youngsters , and they get to meet and talk with a Nobel Peace Laureate throughout the weekend. </a:t>
            </a:r>
          </a:p>
          <a:p>
            <a:pPr algn="just"/>
            <a:r>
              <a:rPr lang="en-GB" sz="1100" dirty="0" smtClean="0"/>
              <a:t>Over 100 youngsters have been </a:t>
            </a:r>
            <a:r>
              <a:rPr lang="en-GB" sz="1100" dirty="0" smtClean="0"/>
              <a:t>sponsored </a:t>
            </a:r>
            <a:r>
              <a:rPr lang="en-GB" sz="1100" dirty="0" smtClean="0"/>
              <a:t>to go from Basingstoke in the past 3 years, and they come away buzzing – truly inspired !</a:t>
            </a:r>
          </a:p>
          <a:p>
            <a:pPr algn="just"/>
            <a:endParaRPr lang="en-GB" sz="1100" dirty="0"/>
          </a:p>
        </p:txBody>
      </p:sp>
      <p:pic>
        <p:nvPicPr>
          <p:cNvPr id="27" name="Picture 2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6632" y="7467947"/>
            <a:ext cx="1619192" cy="1067338"/>
          </a:xfrm>
          <a:prstGeom prst="rect">
            <a:avLst/>
          </a:prstGeom>
        </p:spPr>
      </p:pic>
      <p:pic>
        <p:nvPicPr>
          <p:cNvPr id="28" name="Picture 2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639017" y="7105389"/>
            <a:ext cx="2145996" cy="1427051"/>
          </a:xfrm>
          <a:prstGeom prst="rect">
            <a:avLst/>
          </a:prstGeom>
        </p:spPr>
      </p:pic>
      <p:pic>
        <p:nvPicPr>
          <p:cNvPr id="30" name="Picture 29"/>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844824" y="7421780"/>
            <a:ext cx="857653" cy="1110660"/>
          </a:xfrm>
          <a:prstGeom prst="rect">
            <a:avLst/>
          </a:prstGeom>
        </p:spPr>
      </p:pic>
      <p:sp>
        <p:nvSpPr>
          <p:cNvPr id="31" name="TextBox 30"/>
          <p:cNvSpPr txBox="1"/>
          <p:nvPr/>
        </p:nvSpPr>
        <p:spPr>
          <a:xfrm>
            <a:off x="5805264" y="7067837"/>
            <a:ext cx="980728" cy="707886"/>
          </a:xfrm>
          <a:prstGeom prst="rect">
            <a:avLst/>
          </a:prstGeom>
          <a:noFill/>
        </p:spPr>
        <p:txBody>
          <a:bodyPr wrap="square" rtlCol="0">
            <a:spAutoFit/>
          </a:bodyPr>
          <a:lstStyle/>
          <a:p>
            <a:pPr algn="r"/>
            <a:r>
              <a:rPr lang="en-GB" sz="1000" dirty="0" smtClean="0"/>
              <a:t>Nobel Peace Laureate </a:t>
            </a:r>
          </a:p>
          <a:p>
            <a:pPr algn="r"/>
            <a:r>
              <a:rPr lang="en-GB" sz="1000" dirty="0" err="1" smtClean="0"/>
              <a:t>Tawakkol</a:t>
            </a:r>
            <a:r>
              <a:rPr lang="en-GB" sz="1000" dirty="0" smtClean="0"/>
              <a:t>  Karman </a:t>
            </a:r>
            <a:endParaRPr lang="en-GB" sz="1000" dirty="0"/>
          </a:p>
        </p:txBody>
      </p:sp>
      <p:pic>
        <p:nvPicPr>
          <p:cNvPr id="4" name="Picture 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774485" y="7270635"/>
            <a:ext cx="1806643" cy="1264650"/>
          </a:xfrm>
          <a:prstGeom prst="rect">
            <a:avLst/>
          </a:prstGeom>
        </p:spPr>
      </p:pic>
    </p:spTree>
    <p:extLst>
      <p:ext uri="{BB962C8B-B14F-4D97-AF65-F5344CB8AC3E}">
        <p14:creationId xmlns:p14="http://schemas.microsoft.com/office/powerpoint/2010/main" val="6179242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818</TotalTime>
  <Words>613</Words>
  <Application>Microsoft Office PowerPoint</Application>
  <PresentationFormat>On-screen Show (4:3)</PresentationFormat>
  <Paragraphs>34</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Linda &amp; Jim</dc:creator>
  <cp:lastModifiedBy>Linda &amp; Jim</cp:lastModifiedBy>
  <cp:revision>120</cp:revision>
  <cp:lastPrinted>2018-08-13T19:32:25Z</cp:lastPrinted>
  <dcterms:created xsi:type="dcterms:W3CDTF">2017-02-01T17:14:49Z</dcterms:created>
  <dcterms:modified xsi:type="dcterms:W3CDTF">2018-08-14T08:05:26Z</dcterms:modified>
</cp:coreProperties>
</file>