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7" r:id="rId3"/>
    <p:sldId id="267" r:id="rId4"/>
    <p:sldId id="270" r:id="rId5"/>
    <p:sldId id="272" r:id="rId6"/>
    <p:sldId id="273" r:id="rId7"/>
    <p:sldId id="266" r:id="rId8"/>
    <p:sldId id="260" r:id="rId9"/>
    <p:sldId id="269" r:id="rId10"/>
    <p:sldId id="274" r:id="rId11"/>
    <p:sldId id="26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72"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CD628FE-C69B-4073-8F04-8A7C1D1B65FF}" type="datetimeFigureOut">
              <a:rPr lang="en-GB" smtClean="0"/>
              <a:t>13/07/2017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5E9539-B5FF-44B5-9C5F-5E5A4ED2E182}" type="slidenum">
              <a:rPr lang="en-GB" smtClean="0"/>
              <a:t>‹#›</a:t>
            </a:fld>
            <a:endParaRPr lang="en-GB"/>
          </a:p>
        </p:txBody>
      </p:sp>
    </p:spTree>
    <p:extLst>
      <p:ext uri="{BB962C8B-B14F-4D97-AF65-F5344CB8AC3E}">
        <p14:creationId xmlns:p14="http://schemas.microsoft.com/office/powerpoint/2010/main" val="160485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CD628FE-C69B-4073-8F04-8A7C1D1B65FF}" type="datetimeFigureOut">
              <a:rPr lang="en-GB" smtClean="0"/>
              <a:t>13/07/2017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5E9539-B5FF-44B5-9C5F-5E5A4ED2E182}" type="slidenum">
              <a:rPr lang="en-GB" smtClean="0"/>
              <a:t>‹#›</a:t>
            </a:fld>
            <a:endParaRPr lang="en-GB"/>
          </a:p>
        </p:txBody>
      </p:sp>
    </p:spTree>
    <p:extLst>
      <p:ext uri="{BB962C8B-B14F-4D97-AF65-F5344CB8AC3E}">
        <p14:creationId xmlns:p14="http://schemas.microsoft.com/office/powerpoint/2010/main" val="1100379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CD628FE-C69B-4073-8F04-8A7C1D1B65FF}" type="datetimeFigureOut">
              <a:rPr lang="en-GB" smtClean="0"/>
              <a:t>13/07/2017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5E9539-B5FF-44B5-9C5F-5E5A4ED2E182}" type="slidenum">
              <a:rPr lang="en-GB" smtClean="0"/>
              <a:t>‹#›</a:t>
            </a:fld>
            <a:endParaRPr lang="en-GB"/>
          </a:p>
        </p:txBody>
      </p:sp>
    </p:spTree>
    <p:extLst>
      <p:ext uri="{BB962C8B-B14F-4D97-AF65-F5344CB8AC3E}">
        <p14:creationId xmlns:p14="http://schemas.microsoft.com/office/powerpoint/2010/main" val="296556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CD628FE-C69B-4073-8F04-8A7C1D1B65FF}" type="datetimeFigureOut">
              <a:rPr lang="en-GB" smtClean="0"/>
              <a:t>13/07/2017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5E9539-B5FF-44B5-9C5F-5E5A4ED2E182}" type="slidenum">
              <a:rPr lang="en-GB" smtClean="0"/>
              <a:t>‹#›</a:t>
            </a:fld>
            <a:endParaRPr lang="en-GB"/>
          </a:p>
        </p:txBody>
      </p:sp>
    </p:spTree>
    <p:extLst>
      <p:ext uri="{BB962C8B-B14F-4D97-AF65-F5344CB8AC3E}">
        <p14:creationId xmlns:p14="http://schemas.microsoft.com/office/powerpoint/2010/main" val="73203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D628FE-C69B-4073-8F04-8A7C1D1B65FF}" type="datetimeFigureOut">
              <a:rPr lang="en-GB" smtClean="0"/>
              <a:t>13/07/2017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5E9539-B5FF-44B5-9C5F-5E5A4ED2E182}" type="slidenum">
              <a:rPr lang="en-GB" smtClean="0"/>
              <a:t>‹#›</a:t>
            </a:fld>
            <a:endParaRPr lang="en-GB"/>
          </a:p>
        </p:txBody>
      </p:sp>
    </p:spTree>
    <p:extLst>
      <p:ext uri="{BB962C8B-B14F-4D97-AF65-F5344CB8AC3E}">
        <p14:creationId xmlns:p14="http://schemas.microsoft.com/office/powerpoint/2010/main" val="133077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CD628FE-C69B-4073-8F04-8A7C1D1B65FF}" type="datetimeFigureOut">
              <a:rPr lang="en-GB" smtClean="0"/>
              <a:t>13/07/2017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5E9539-B5FF-44B5-9C5F-5E5A4ED2E182}" type="slidenum">
              <a:rPr lang="en-GB" smtClean="0"/>
              <a:t>‹#›</a:t>
            </a:fld>
            <a:endParaRPr lang="en-GB"/>
          </a:p>
        </p:txBody>
      </p:sp>
    </p:spTree>
    <p:extLst>
      <p:ext uri="{BB962C8B-B14F-4D97-AF65-F5344CB8AC3E}">
        <p14:creationId xmlns:p14="http://schemas.microsoft.com/office/powerpoint/2010/main" val="223312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CD628FE-C69B-4073-8F04-8A7C1D1B65FF}" type="datetimeFigureOut">
              <a:rPr lang="en-GB" smtClean="0"/>
              <a:t>13/07/2017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5E9539-B5FF-44B5-9C5F-5E5A4ED2E182}" type="slidenum">
              <a:rPr lang="en-GB" smtClean="0"/>
              <a:t>‹#›</a:t>
            </a:fld>
            <a:endParaRPr lang="en-GB"/>
          </a:p>
        </p:txBody>
      </p:sp>
    </p:spTree>
    <p:extLst>
      <p:ext uri="{BB962C8B-B14F-4D97-AF65-F5344CB8AC3E}">
        <p14:creationId xmlns:p14="http://schemas.microsoft.com/office/powerpoint/2010/main" val="1528661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CD628FE-C69B-4073-8F04-8A7C1D1B65FF}" type="datetimeFigureOut">
              <a:rPr lang="en-GB" smtClean="0"/>
              <a:t>13/07/2017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5E9539-B5FF-44B5-9C5F-5E5A4ED2E182}" type="slidenum">
              <a:rPr lang="en-GB" smtClean="0"/>
              <a:t>‹#›</a:t>
            </a:fld>
            <a:endParaRPr lang="en-GB"/>
          </a:p>
        </p:txBody>
      </p:sp>
    </p:spTree>
    <p:extLst>
      <p:ext uri="{BB962C8B-B14F-4D97-AF65-F5344CB8AC3E}">
        <p14:creationId xmlns:p14="http://schemas.microsoft.com/office/powerpoint/2010/main" val="4193000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628FE-C69B-4073-8F04-8A7C1D1B65FF}" type="datetimeFigureOut">
              <a:rPr lang="en-GB" smtClean="0"/>
              <a:t>13/07/2017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5E9539-B5FF-44B5-9C5F-5E5A4ED2E182}" type="slidenum">
              <a:rPr lang="en-GB" smtClean="0"/>
              <a:t>‹#›</a:t>
            </a:fld>
            <a:endParaRPr lang="en-GB"/>
          </a:p>
        </p:txBody>
      </p:sp>
    </p:spTree>
    <p:extLst>
      <p:ext uri="{BB962C8B-B14F-4D97-AF65-F5344CB8AC3E}">
        <p14:creationId xmlns:p14="http://schemas.microsoft.com/office/powerpoint/2010/main" val="1019487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D628FE-C69B-4073-8F04-8A7C1D1B65FF}" type="datetimeFigureOut">
              <a:rPr lang="en-GB" smtClean="0"/>
              <a:t>13/07/2017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5E9539-B5FF-44B5-9C5F-5E5A4ED2E182}" type="slidenum">
              <a:rPr lang="en-GB" smtClean="0"/>
              <a:t>‹#›</a:t>
            </a:fld>
            <a:endParaRPr lang="en-GB"/>
          </a:p>
        </p:txBody>
      </p:sp>
    </p:spTree>
    <p:extLst>
      <p:ext uri="{BB962C8B-B14F-4D97-AF65-F5344CB8AC3E}">
        <p14:creationId xmlns:p14="http://schemas.microsoft.com/office/powerpoint/2010/main" val="520483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D628FE-C69B-4073-8F04-8A7C1D1B65FF}" type="datetimeFigureOut">
              <a:rPr lang="en-GB" smtClean="0"/>
              <a:t>13/07/2017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5E9539-B5FF-44B5-9C5F-5E5A4ED2E182}" type="slidenum">
              <a:rPr lang="en-GB" smtClean="0"/>
              <a:t>‹#›</a:t>
            </a:fld>
            <a:endParaRPr lang="en-GB"/>
          </a:p>
        </p:txBody>
      </p:sp>
    </p:spTree>
    <p:extLst>
      <p:ext uri="{BB962C8B-B14F-4D97-AF65-F5344CB8AC3E}">
        <p14:creationId xmlns:p14="http://schemas.microsoft.com/office/powerpoint/2010/main" val="1347772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D628FE-C69B-4073-8F04-8A7C1D1B65FF}" type="datetimeFigureOut">
              <a:rPr lang="en-GB" smtClean="0"/>
              <a:t>13/07/2017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5E9539-B5FF-44B5-9C5F-5E5A4ED2E182}" type="slidenum">
              <a:rPr lang="en-GB" smtClean="0"/>
              <a:t>‹#›</a:t>
            </a:fld>
            <a:endParaRPr lang="en-GB"/>
          </a:p>
        </p:txBody>
      </p:sp>
    </p:spTree>
    <p:extLst>
      <p:ext uri="{BB962C8B-B14F-4D97-AF65-F5344CB8AC3E}">
        <p14:creationId xmlns:p14="http://schemas.microsoft.com/office/powerpoint/2010/main" val="387393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11.png"/>
          <p:cNvPicPr>
            <a:picLocks noChangeAspect="1"/>
          </p:cNvPicPr>
          <p:nvPr/>
        </p:nvPicPr>
        <p:blipFill>
          <a:blip r:embed="rId2">
            <a:extLst/>
          </a:blip>
          <a:stretch>
            <a:fillRect/>
          </a:stretch>
        </p:blipFill>
        <p:spPr>
          <a:xfrm>
            <a:off x="7608887" y="115887"/>
            <a:ext cx="2586038" cy="957264"/>
          </a:xfrm>
          <a:prstGeom prst="rect">
            <a:avLst/>
          </a:prstGeom>
          <a:ln w="12700">
            <a:miter lim="400000"/>
          </a:ln>
        </p:spPr>
      </p:pic>
      <p:sp>
        <p:nvSpPr>
          <p:cNvPr id="336" name="Shape 336"/>
          <p:cNvSpPr/>
          <p:nvPr/>
        </p:nvSpPr>
        <p:spPr>
          <a:xfrm>
            <a:off x="1524001" y="879651"/>
            <a:ext cx="9144001" cy="15081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800" b="1">
                <a:latin typeface="Verdana"/>
                <a:ea typeface="Verdana"/>
                <a:cs typeface="Verdana"/>
                <a:sym typeface="Verdana"/>
              </a:defRPr>
            </a:pPr>
            <a:r>
              <a:rPr sz="2800" dirty="0"/>
              <a:t>             </a:t>
            </a:r>
            <a:endParaRPr sz="2000" dirty="0"/>
          </a:p>
          <a:p>
            <a:pPr marL="1828800" lvl="3" indent="-457200">
              <a:buSzPct val="100000"/>
              <a:buFont typeface="Arial"/>
              <a:buChar char="•"/>
              <a:defRPr sz="2000">
                <a:latin typeface="Verdana"/>
                <a:ea typeface="Verdana"/>
                <a:cs typeface="Verdana"/>
                <a:sym typeface="Verdana"/>
              </a:defRPr>
            </a:pPr>
            <a:endParaRPr sz="2000" dirty="0"/>
          </a:p>
          <a:p>
            <a:pPr>
              <a:defRPr sz="1000">
                <a:latin typeface="Verdana"/>
                <a:ea typeface="Verdana"/>
                <a:cs typeface="Verdana"/>
                <a:sym typeface="Verdana"/>
              </a:defRPr>
            </a:pPr>
            <a:endParaRPr sz="1000" dirty="0"/>
          </a:p>
          <a:p>
            <a:pPr marL="1828800" lvl="3" indent="-457200">
              <a:buSzPct val="100000"/>
              <a:buFont typeface="Arial"/>
              <a:buChar char="•"/>
              <a:defRPr sz="1000">
                <a:latin typeface="Verdana"/>
                <a:ea typeface="Verdana"/>
                <a:cs typeface="Verdana"/>
                <a:sym typeface="Verdana"/>
              </a:defRPr>
            </a:pPr>
            <a:endParaRPr sz="1000" dirty="0"/>
          </a:p>
          <a:p>
            <a:pPr>
              <a:defRPr sz="2400" b="1">
                <a:latin typeface="Verdana"/>
                <a:ea typeface="Verdana"/>
                <a:cs typeface="Verdana"/>
                <a:sym typeface="Verdana"/>
              </a:defRPr>
            </a:pPr>
            <a:r>
              <a:rPr sz="2400" dirty="0"/>
              <a:t>	</a:t>
            </a:r>
          </a:p>
        </p:txBody>
      </p:sp>
      <p:pic>
        <p:nvPicPr>
          <p:cNvPr id="337" name="image2.png"/>
          <p:cNvPicPr>
            <a:picLocks noChangeAspect="1"/>
          </p:cNvPicPr>
          <p:nvPr/>
        </p:nvPicPr>
        <p:blipFill>
          <a:blip r:embed="rId3">
            <a:extLst/>
          </a:blip>
          <a:stretch>
            <a:fillRect/>
          </a:stretch>
        </p:blipFill>
        <p:spPr>
          <a:xfrm>
            <a:off x="7176120" y="1046696"/>
            <a:ext cx="5743576" cy="433388"/>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93603"/>
            <a:ext cx="1354058" cy="786048"/>
          </a:xfrm>
          <a:prstGeom prst="rect">
            <a:avLst/>
          </a:prstGeom>
        </p:spPr>
      </p:pic>
      <p:sp>
        <p:nvSpPr>
          <p:cNvPr id="2" name="TextBox 1"/>
          <p:cNvSpPr txBox="1"/>
          <p:nvPr/>
        </p:nvSpPr>
        <p:spPr>
          <a:xfrm>
            <a:off x="3537821" y="523476"/>
            <a:ext cx="3518807" cy="523220"/>
          </a:xfrm>
          <a:prstGeom prst="rect">
            <a:avLst/>
          </a:prstGeom>
          <a:noFill/>
        </p:spPr>
        <p:txBody>
          <a:bodyPr wrap="square" rtlCol="0">
            <a:spAutoFit/>
          </a:bodyPr>
          <a:lstStyle/>
          <a:p>
            <a:r>
              <a:rPr lang="en-GB" sz="2800" dirty="0"/>
              <a:t>Notices 13 July 2017</a:t>
            </a:r>
          </a:p>
        </p:txBody>
      </p:sp>
      <p:sp>
        <p:nvSpPr>
          <p:cNvPr id="4" name="TextBox 3"/>
          <p:cNvSpPr txBox="1"/>
          <p:nvPr/>
        </p:nvSpPr>
        <p:spPr>
          <a:xfrm>
            <a:off x="3172643" y="1382145"/>
            <a:ext cx="4819495" cy="954107"/>
          </a:xfrm>
          <a:prstGeom prst="rect">
            <a:avLst/>
          </a:prstGeom>
          <a:noFill/>
        </p:spPr>
        <p:txBody>
          <a:bodyPr wrap="square" rtlCol="0">
            <a:spAutoFit/>
          </a:bodyPr>
          <a:lstStyle/>
          <a:p>
            <a:pPr algn="ctr"/>
            <a:r>
              <a:rPr lang="en-GB" sz="2800" dirty="0"/>
              <a:t>Chas </a:t>
            </a:r>
          </a:p>
          <a:p>
            <a:pPr algn="ctr"/>
            <a:r>
              <a:rPr lang="en-GB" sz="2800" dirty="0"/>
              <a:t>Update from Alison Rennie</a:t>
            </a:r>
          </a:p>
        </p:txBody>
      </p:sp>
      <p:pic>
        <p:nvPicPr>
          <p:cNvPr id="7" name="Picture 6">
            <a:extLst>
              <a:ext uri="{FF2B5EF4-FFF2-40B4-BE49-F238E27FC236}">
                <a16:creationId xmlns:a16="http://schemas.microsoft.com/office/drawing/2014/main" id="{A0C794AF-22AD-4B77-947E-886584499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9805" y="2645246"/>
            <a:ext cx="5025170" cy="3873568"/>
          </a:xfrm>
          <a:prstGeom prst="rect">
            <a:avLst/>
          </a:prstGeom>
        </p:spPr>
      </p:pic>
    </p:spTree>
    <p:extLst>
      <p:ext uri="{BB962C8B-B14F-4D97-AF65-F5344CB8AC3E}">
        <p14:creationId xmlns:p14="http://schemas.microsoft.com/office/powerpoint/2010/main" val="2207764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advClick="0" advTm="7000">
        <p159:morph option="byObject"/>
      </p:transition>
    </mc:Choice>
    <mc:Fallback xmlns="">
      <p:transition spd="slow" advClick="0"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11.png"/>
          <p:cNvPicPr>
            <a:picLocks noChangeAspect="1"/>
          </p:cNvPicPr>
          <p:nvPr/>
        </p:nvPicPr>
        <p:blipFill>
          <a:blip r:embed="rId2">
            <a:extLst/>
          </a:blip>
          <a:stretch>
            <a:fillRect/>
          </a:stretch>
        </p:blipFill>
        <p:spPr>
          <a:xfrm>
            <a:off x="7608887" y="115887"/>
            <a:ext cx="2586038" cy="957264"/>
          </a:xfrm>
          <a:prstGeom prst="rect">
            <a:avLst/>
          </a:prstGeom>
          <a:ln w="12700">
            <a:miter lim="400000"/>
          </a:ln>
        </p:spPr>
      </p:pic>
      <p:sp>
        <p:nvSpPr>
          <p:cNvPr id="336" name="Shape 336"/>
          <p:cNvSpPr/>
          <p:nvPr/>
        </p:nvSpPr>
        <p:spPr>
          <a:xfrm>
            <a:off x="1631504" y="2470232"/>
            <a:ext cx="9144001" cy="15081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800" b="1">
                <a:latin typeface="Verdana"/>
                <a:ea typeface="Verdana"/>
                <a:cs typeface="Verdana"/>
                <a:sym typeface="Verdana"/>
              </a:defRPr>
            </a:pPr>
            <a:r>
              <a:rPr sz="2800" dirty="0"/>
              <a:t>             </a:t>
            </a:r>
            <a:endParaRPr sz="2000" dirty="0"/>
          </a:p>
          <a:p>
            <a:pPr marL="1828800" lvl="3" indent="-457200">
              <a:buSzPct val="100000"/>
              <a:buFont typeface="Arial"/>
              <a:buChar char="•"/>
              <a:defRPr sz="2000">
                <a:latin typeface="Verdana"/>
                <a:ea typeface="Verdana"/>
                <a:cs typeface="Verdana"/>
                <a:sym typeface="Verdana"/>
              </a:defRPr>
            </a:pPr>
            <a:endParaRPr sz="2000" dirty="0"/>
          </a:p>
          <a:p>
            <a:pPr>
              <a:defRPr sz="1000">
                <a:latin typeface="Verdana"/>
                <a:ea typeface="Verdana"/>
                <a:cs typeface="Verdana"/>
                <a:sym typeface="Verdana"/>
              </a:defRPr>
            </a:pPr>
            <a:endParaRPr sz="1000" dirty="0"/>
          </a:p>
          <a:p>
            <a:pPr marL="1828800" lvl="3" indent="-457200">
              <a:buSzPct val="100000"/>
              <a:buFont typeface="Arial"/>
              <a:buChar char="•"/>
              <a:defRPr sz="1000">
                <a:latin typeface="Verdana"/>
                <a:ea typeface="Verdana"/>
                <a:cs typeface="Verdana"/>
                <a:sym typeface="Verdana"/>
              </a:defRPr>
            </a:pPr>
            <a:endParaRPr sz="1000" dirty="0"/>
          </a:p>
          <a:p>
            <a:pPr>
              <a:defRPr sz="2400" b="1">
                <a:latin typeface="Verdana"/>
                <a:ea typeface="Verdana"/>
                <a:cs typeface="Verdana"/>
                <a:sym typeface="Verdana"/>
              </a:defRPr>
            </a:pPr>
            <a:r>
              <a:rPr sz="2400" dirty="0"/>
              <a:t>	</a:t>
            </a:r>
          </a:p>
        </p:txBody>
      </p:sp>
      <p:pic>
        <p:nvPicPr>
          <p:cNvPr id="337" name="image2.png"/>
          <p:cNvPicPr>
            <a:picLocks noChangeAspect="1"/>
          </p:cNvPicPr>
          <p:nvPr/>
        </p:nvPicPr>
        <p:blipFill>
          <a:blip r:embed="rId3">
            <a:extLst/>
          </a:blip>
          <a:stretch>
            <a:fillRect/>
          </a:stretch>
        </p:blipFill>
        <p:spPr>
          <a:xfrm>
            <a:off x="7215876" y="1046696"/>
            <a:ext cx="5743576" cy="433388"/>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93603"/>
            <a:ext cx="1354058" cy="786048"/>
          </a:xfrm>
          <a:prstGeom prst="rect">
            <a:avLst/>
          </a:prstGeom>
        </p:spPr>
      </p:pic>
      <p:sp>
        <p:nvSpPr>
          <p:cNvPr id="2" name="TextBox 1"/>
          <p:cNvSpPr txBox="1"/>
          <p:nvPr/>
        </p:nvSpPr>
        <p:spPr>
          <a:xfrm>
            <a:off x="3537821" y="523476"/>
            <a:ext cx="3518807" cy="523220"/>
          </a:xfrm>
          <a:prstGeom prst="rect">
            <a:avLst/>
          </a:prstGeom>
          <a:noFill/>
        </p:spPr>
        <p:txBody>
          <a:bodyPr wrap="square" rtlCol="0">
            <a:spAutoFit/>
          </a:bodyPr>
          <a:lstStyle/>
          <a:p>
            <a:r>
              <a:rPr lang="en-GB" sz="2800" dirty="0"/>
              <a:t>Notices 13 July 2017</a:t>
            </a:r>
          </a:p>
        </p:txBody>
      </p:sp>
      <p:pic>
        <p:nvPicPr>
          <p:cNvPr id="5" name="Picture 4">
            <a:extLst>
              <a:ext uri="{FF2B5EF4-FFF2-40B4-BE49-F238E27FC236}">
                <a16:creationId xmlns:a16="http://schemas.microsoft.com/office/drawing/2014/main" id="{7D7E7B28-4C99-4F6D-B1A0-AFD68520E6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027" y="2470232"/>
            <a:ext cx="5423070" cy="4067303"/>
          </a:xfrm>
          <a:prstGeom prst="rect">
            <a:avLst/>
          </a:prstGeom>
        </p:spPr>
      </p:pic>
      <p:pic>
        <p:nvPicPr>
          <p:cNvPr id="8" name="Picture 7">
            <a:extLst>
              <a:ext uri="{FF2B5EF4-FFF2-40B4-BE49-F238E27FC236}">
                <a16:creationId xmlns:a16="http://schemas.microsoft.com/office/drawing/2014/main" id="{5290124B-52C2-4314-AB24-F38B3B7ED8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071" y="2410893"/>
            <a:ext cx="5502189" cy="4126642"/>
          </a:xfrm>
          <a:prstGeom prst="rect">
            <a:avLst/>
          </a:prstGeom>
        </p:spPr>
      </p:pic>
      <p:sp>
        <p:nvSpPr>
          <p:cNvPr id="10" name="TextBox 9">
            <a:extLst>
              <a:ext uri="{FF2B5EF4-FFF2-40B4-BE49-F238E27FC236}">
                <a16:creationId xmlns:a16="http://schemas.microsoft.com/office/drawing/2014/main" id="{3B618307-6825-4E67-8D59-730E71235D77}"/>
              </a:ext>
            </a:extLst>
          </p:cNvPr>
          <p:cNvSpPr txBox="1"/>
          <p:nvPr/>
        </p:nvSpPr>
        <p:spPr>
          <a:xfrm>
            <a:off x="808383" y="1480084"/>
            <a:ext cx="10442713" cy="523220"/>
          </a:xfrm>
          <a:prstGeom prst="rect">
            <a:avLst/>
          </a:prstGeom>
          <a:noFill/>
        </p:spPr>
        <p:txBody>
          <a:bodyPr wrap="square" rtlCol="0">
            <a:spAutoFit/>
          </a:bodyPr>
          <a:lstStyle/>
          <a:p>
            <a:r>
              <a:rPr lang="en-GB" sz="2800" dirty="0"/>
              <a:t>Spotted by Jonathan Marshall in </a:t>
            </a:r>
            <a:r>
              <a:rPr lang="en-GB" sz="2800" dirty="0" err="1"/>
              <a:t>Alcudia</a:t>
            </a:r>
            <a:r>
              <a:rPr lang="en-GB" sz="2800" dirty="0"/>
              <a:t> earlier today</a:t>
            </a:r>
            <a:r>
              <a:rPr lang="en-GB" dirty="0"/>
              <a:t>.</a:t>
            </a:r>
          </a:p>
        </p:txBody>
      </p:sp>
    </p:spTree>
    <p:extLst>
      <p:ext uri="{BB962C8B-B14F-4D97-AF65-F5344CB8AC3E}">
        <p14:creationId xmlns:p14="http://schemas.microsoft.com/office/powerpoint/2010/main" val="35122973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11.png"/>
          <p:cNvPicPr>
            <a:picLocks noChangeAspect="1"/>
          </p:cNvPicPr>
          <p:nvPr/>
        </p:nvPicPr>
        <p:blipFill>
          <a:blip r:embed="rId2">
            <a:extLst/>
          </a:blip>
          <a:stretch>
            <a:fillRect/>
          </a:stretch>
        </p:blipFill>
        <p:spPr>
          <a:xfrm>
            <a:off x="7608887" y="115887"/>
            <a:ext cx="2586038" cy="957264"/>
          </a:xfrm>
          <a:prstGeom prst="rect">
            <a:avLst/>
          </a:prstGeom>
          <a:ln w="12700">
            <a:miter lim="400000"/>
          </a:ln>
        </p:spPr>
      </p:pic>
      <p:sp>
        <p:nvSpPr>
          <p:cNvPr id="336" name="Shape 336"/>
          <p:cNvSpPr/>
          <p:nvPr/>
        </p:nvSpPr>
        <p:spPr>
          <a:xfrm>
            <a:off x="1524001" y="879651"/>
            <a:ext cx="9144001" cy="15081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800" b="1">
                <a:latin typeface="Verdana"/>
                <a:ea typeface="Verdana"/>
                <a:cs typeface="Verdana"/>
                <a:sym typeface="Verdana"/>
              </a:defRPr>
            </a:pPr>
            <a:r>
              <a:rPr sz="2800" dirty="0"/>
              <a:t>             </a:t>
            </a:r>
            <a:endParaRPr sz="2000" dirty="0"/>
          </a:p>
          <a:p>
            <a:pPr marL="1828800" lvl="3" indent="-457200">
              <a:buSzPct val="100000"/>
              <a:buFont typeface="Arial"/>
              <a:buChar char="•"/>
              <a:defRPr sz="2000">
                <a:latin typeface="Verdana"/>
                <a:ea typeface="Verdana"/>
                <a:cs typeface="Verdana"/>
                <a:sym typeface="Verdana"/>
              </a:defRPr>
            </a:pPr>
            <a:endParaRPr sz="2000" dirty="0"/>
          </a:p>
          <a:p>
            <a:pPr>
              <a:defRPr sz="1000">
                <a:latin typeface="Verdana"/>
                <a:ea typeface="Verdana"/>
                <a:cs typeface="Verdana"/>
                <a:sym typeface="Verdana"/>
              </a:defRPr>
            </a:pPr>
            <a:endParaRPr sz="1000" dirty="0"/>
          </a:p>
          <a:p>
            <a:pPr marL="1828800" lvl="3" indent="-457200">
              <a:buSzPct val="100000"/>
              <a:buFont typeface="Arial"/>
              <a:buChar char="•"/>
              <a:defRPr sz="1000">
                <a:latin typeface="Verdana"/>
                <a:ea typeface="Verdana"/>
                <a:cs typeface="Verdana"/>
                <a:sym typeface="Verdana"/>
              </a:defRPr>
            </a:pPr>
            <a:endParaRPr sz="1000" dirty="0"/>
          </a:p>
          <a:p>
            <a:pPr>
              <a:defRPr sz="2400" b="1">
                <a:latin typeface="Verdana"/>
                <a:ea typeface="Verdana"/>
                <a:cs typeface="Verdana"/>
                <a:sym typeface="Verdana"/>
              </a:defRPr>
            </a:pPr>
            <a:r>
              <a:rPr sz="2400" dirty="0"/>
              <a:t>	</a:t>
            </a:r>
          </a:p>
        </p:txBody>
      </p:sp>
      <p:pic>
        <p:nvPicPr>
          <p:cNvPr id="337" name="image2.png"/>
          <p:cNvPicPr>
            <a:picLocks noChangeAspect="1"/>
          </p:cNvPicPr>
          <p:nvPr/>
        </p:nvPicPr>
        <p:blipFill>
          <a:blip r:embed="rId3">
            <a:extLst/>
          </a:blip>
          <a:stretch>
            <a:fillRect/>
          </a:stretch>
        </p:blipFill>
        <p:spPr>
          <a:xfrm>
            <a:off x="7176120" y="1046696"/>
            <a:ext cx="5743576" cy="433388"/>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93603"/>
            <a:ext cx="1354058" cy="786048"/>
          </a:xfrm>
          <a:prstGeom prst="rect">
            <a:avLst/>
          </a:prstGeom>
        </p:spPr>
      </p:pic>
      <p:sp>
        <p:nvSpPr>
          <p:cNvPr id="2" name="TextBox 1"/>
          <p:cNvSpPr txBox="1"/>
          <p:nvPr/>
        </p:nvSpPr>
        <p:spPr>
          <a:xfrm>
            <a:off x="3537821" y="523476"/>
            <a:ext cx="3518807" cy="523220"/>
          </a:xfrm>
          <a:prstGeom prst="rect">
            <a:avLst/>
          </a:prstGeom>
          <a:noFill/>
        </p:spPr>
        <p:txBody>
          <a:bodyPr wrap="square" rtlCol="0">
            <a:spAutoFit/>
          </a:bodyPr>
          <a:lstStyle/>
          <a:p>
            <a:r>
              <a:rPr lang="en-GB" sz="2800" dirty="0"/>
              <a:t>Notices 13 July 2017</a:t>
            </a:r>
          </a:p>
        </p:txBody>
      </p:sp>
      <p:sp>
        <p:nvSpPr>
          <p:cNvPr id="8" name="TextBox 7"/>
          <p:cNvSpPr txBox="1"/>
          <p:nvPr/>
        </p:nvSpPr>
        <p:spPr>
          <a:xfrm>
            <a:off x="4396899" y="1428469"/>
            <a:ext cx="2990815" cy="461665"/>
          </a:xfrm>
          <a:prstGeom prst="rect">
            <a:avLst/>
          </a:prstGeom>
          <a:noFill/>
        </p:spPr>
        <p:txBody>
          <a:bodyPr wrap="square" rtlCol="0">
            <a:spAutoFit/>
          </a:bodyPr>
          <a:lstStyle/>
          <a:p>
            <a:r>
              <a:rPr lang="en-GB" sz="2400" dirty="0"/>
              <a:t>Next  Weeks Meetings</a:t>
            </a:r>
          </a:p>
        </p:txBody>
      </p:sp>
      <p:sp>
        <p:nvSpPr>
          <p:cNvPr id="10" name="Rectangle 9">
            <a:extLst>
              <a:ext uri="{FF2B5EF4-FFF2-40B4-BE49-F238E27FC236}">
                <a16:creationId xmlns:a16="http://schemas.microsoft.com/office/drawing/2014/main" id="{5FD9BCF4-DDB7-466A-BA34-0281FEFE9619}"/>
              </a:ext>
            </a:extLst>
          </p:cNvPr>
          <p:cNvSpPr/>
          <p:nvPr/>
        </p:nvSpPr>
        <p:spPr>
          <a:xfrm>
            <a:off x="4707105" y="5924781"/>
            <a:ext cx="2616422" cy="461665"/>
          </a:xfrm>
          <a:prstGeom prst="rect">
            <a:avLst/>
          </a:prstGeom>
        </p:spPr>
        <p:txBody>
          <a:bodyPr wrap="none">
            <a:spAutoFit/>
          </a:bodyPr>
          <a:lstStyle/>
          <a:p>
            <a:pPr algn="ctr"/>
            <a:r>
              <a:rPr lang="en-GB" sz="2400" dirty="0">
                <a:latin typeface="Roboto"/>
              </a:rPr>
              <a:t>Business Meeting</a:t>
            </a:r>
            <a:endParaRPr lang="en-GB" sz="2400" b="0" i="0" dirty="0">
              <a:effectLst/>
              <a:latin typeface="Roboto"/>
            </a:endParaRPr>
          </a:p>
        </p:txBody>
      </p:sp>
      <p:pic>
        <p:nvPicPr>
          <p:cNvPr id="9" name="Picture 8">
            <a:extLst>
              <a:ext uri="{FF2B5EF4-FFF2-40B4-BE49-F238E27FC236}">
                <a16:creationId xmlns:a16="http://schemas.microsoft.com/office/drawing/2014/main" id="{B90B3103-F94B-4023-B2D1-57BA0243F3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807" y="1890134"/>
            <a:ext cx="6002695" cy="3994728"/>
          </a:xfrm>
          <a:prstGeom prst="rect">
            <a:avLst/>
          </a:prstGeom>
        </p:spPr>
      </p:pic>
    </p:spTree>
    <p:extLst>
      <p:ext uri="{BB962C8B-B14F-4D97-AF65-F5344CB8AC3E}">
        <p14:creationId xmlns:p14="http://schemas.microsoft.com/office/powerpoint/2010/main" val="2674246527"/>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11.png"/>
          <p:cNvPicPr>
            <a:picLocks noChangeAspect="1"/>
          </p:cNvPicPr>
          <p:nvPr/>
        </p:nvPicPr>
        <p:blipFill>
          <a:blip r:embed="rId2">
            <a:extLst/>
          </a:blip>
          <a:stretch>
            <a:fillRect/>
          </a:stretch>
        </p:blipFill>
        <p:spPr>
          <a:xfrm>
            <a:off x="7608887" y="115887"/>
            <a:ext cx="2586038" cy="957264"/>
          </a:xfrm>
          <a:prstGeom prst="rect">
            <a:avLst/>
          </a:prstGeom>
          <a:ln w="12700">
            <a:miter lim="400000"/>
          </a:ln>
        </p:spPr>
      </p:pic>
      <p:sp>
        <p:nvSpPr>
          <p:cNvPr id="336" name="Shape 336"/>
          <p:cNvSpPr/>
          <p:nvPr/>
        </p:nvSpPr>
        <p:spPr>
          <a:xfrm>
            <a:off x="1505340" y="387208"/>
            <a:ext cx="9144001" cy="15081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800" b="1">
                <a:latin typeface="Verdana"/>
                <a:ea typeface="Verdana"/>
                <a:cs typeface="Verdana"/>
                <a:sym typeface="Verdana"/>
              </a:defRPr>
            </a:pPr>
            <a:r>
              <a:rPr sz="2800" dirty="0"/>
              <a:t>             </a:t>
            </a:r>
            <a:endParaRPr sz="2000" dirty="0"/>
          </a:p>
          <a:p>
            <a:pPr marL="1828800" lvl="3" indent="-457200">
              <a:buSzPct val="100000"/>
              <a:buFont typeface="Arial"/>
              <a:buChar char="•"/>
              <a:defRPr sz="2000">
                <a:latin typeface="Verdana"/>
                <a:ea typeface="Verdana"/>
                <a:cs typeface="Verdana"/>
                <a:sym typeface="Verdana"/>
              </a:defRPr>
            </a:pPr>
            <a:endParaRPr sz="2000" dirty="0"/>
          </a:p>
          <a:p>
            <a:pPr>
              <a:defRPr sz="1000">
                <a:latin typeface="Verdana"/>
                <a:ea typeface="Verdana"/>
                <a:cs typeface="Verdana"/>
                <a:sym typeface="Verdana"/>
              </a:defRPr>
            </a:pPr>
            <a:endParaRPr sz="1000" dirty="0"/>
          </a:p>
          <a:p>
            <a:pPr marL="1828800" lvl="3" indent="-457200">
              <a:buSzPct val="100000"/>
              <a:buFont typeface="Arial"/>
              <a:buChar char="•"/>
              <a:defRPr sz="1000">
                <a:latin typeface="Verdana"/>
                <a:ea typeface="Verdana"/>
                <a:cs typeface="Verdana"/>
                <a:sym typeface="Verdana"/>
              </a:defRPr>
            </a:pPr>
            <a:endParaRPr sz="1000" dirty="0"/>
          </a:p>
          <a:p>
            <a:pPr>
              <a:defRPr sz="2400" b="1">
                <a:latin typeface="Verdana"/>
                <a:ea typeface="Verdana"/>
                <a:cs typeface="Verdana"/>
                <a:sym typeface="Verdana"/>
              </a:defRPr>
            </a:pPr>
            <a:r>
              <a:rPr sz="2400" dirty="0"/>
              <a:t>	</a:t>
            </a:r>
            <a:r>
              <a:rPr lang="en-GB" sz="2400" dirty="0"/>
              <a:t>Press Report from Last Week</a:t>
            </a:r>
            <a:endParaRPr sz="2400" dirty="0"/>
          </a:p>
        </p:txBody>
      </p:sp>
      <p:pic>
        <p:nvPicPr>
          <p:cNvPr id="337" name="image2.png"/>
          <p:cNvPicPr>
            <a:picLocks noChangeAspect="1"/>
          </p:cNvPicPr>
          <p:nvPr/>
        </p:nvPicPr>
        <p:blipFill>
          <a:blip r:embed="rId3">
            <a:extLst/>
          </a:blip>
          <a:stretch>
            <a:fillRect/>
          </a:stretch>
        </p:blipFill>
        <p:spPr>
          <a:xfrm>
            <a:off x="7176120" y="1046696"/>
            <a:ext cx="5743576" cy="433388"/>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93603"/>
            <a:ext cx="1354058" cy="786048"/>
          </a:xfrm>
          <a:prstGeom prst="rect">
            <a:avLst/>
          </a:prstGeom>
        </p:spPr>
      </p:pic>
      <p:sp>
        <p:nvSpPr>
          <p:cNvPr id="2" name="TextBox 1"/>
          <p:cNvSpPr txBox="1"/>
          <p:nvPr/>
        </p:nvSpPr>
        <p:spPr>
          <a:xfrm>
            <a:off x="3537821" y="523476"/>
            <a:ext cx="3518807" cy="523220"/>
          </a:xfrm>
          <a:prstGeom prst="rect">
            <a:avLst/>
          </a:prstGeom>
          <a:noFill/>
        </p:spPr>
        <p:txBody>
          <a:bodyPr wrap="square" rtlCol="0">
            <a:spAutoFit/>
          </a:bodyPr>
          <a:lstStyle/>
          <a:p>
            <a:r>
              <a:rPr lang="en-GB" sz="2800" dirty="0"/>
              <a:t>Notices 13 July 2017</a:t>
            </a:r>
          </a:p>
        </p:txBody>
      </p:sp>
      <p:sp>
        <p:nvSpPr>
          <p:cNvPr id="4" name="Rectangle 3">
            <a:extLst>
              <a:ext uri="{FF2B5EF4-FFF2-40B4-BE49-F238E27FC236}">
                <a16:creationId xmlns:a16="http://schemas.microsoft.com/office/drawing/2014/main" id="{3DE669A8-01D0-4EBD-A1D5-6A6DED069952}"/>
              </a:ext>
            </a:extLst>
          </p:cNvPr>
          <p:cNvSpPr/>
          <p:nvPr/>
        </p:nvSpPr>
        <p:spPr>
          <a:xfrm>
            <a:off x="298543" y="2031581"/>
            <a:ext cx="6478555" cy="4711033"/>
          </a:xfrm>
          <a:prstGeom prst="rect">
            <a:avLst/>
          </a:prstGeom>
        </p:spPr>
        <p:txBody>
          <a:bodyPr wrap="square">
            <a:spAutoFit/>
          </a:bodyPr>
          <a:lstStyle/>
          <a:p>
            <a:pPr marL="990600" indent="-990600">
              <a:lnSpc>
                <a:spcPct val="115000"/>
              </a:lnSpc>
              <a:spcAft>
                <a:spcPts val="1000"/>
              </a:spcAft>
            </a:pPr>
            <a:r>
              <a:rPr lang="en-US" b="1" dirty="0">
                <a:latin typeface="Cambria" panose="02040503050406030204" pitchFamily="18" charset="0"/>
                <a:ea typeface="Calibri" panose="020F0502020204030204" pitchFamily="34" charset="0"/>
                <a:cs typeface="Arial" panose="020B0604020202020204" pitchFamily="34" charset="0"/>
              </a:rPr>
              <a:t>HANDOVER</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mbria" panose="02040503050406030204" pitchFamily="18" charset="0"/>
                <a:ea typeface="Calibri" panose="020F0502020204030204" pitchFamily="34" charset="0"/>
                <a:cs typeface="Arial" panose="020B0604020202020204" pitchFamily="34" charset="0"/>
              </a:rPr>
              <a:t>The meeting of the Bridge of Allan and </a:t>
            </a:r>
            <a:r>
              <a:rPr lang="en-US" dirty="0" err="1">
                <a:latin typeface="Cambria" panose="02040503050406030204" pitchFamily="18" charset="0"/>
                <a:ea typeface="Calibri" panose="020F0502020204030204" pitchFamily="34" charset="0"/>
                <a:cs typeface="Arial" panose="020B0604020202020204" pitchFamily="34" charset="0"/>
              </a:rPr>
              <a:t>Dunblane</a:t>
            </a:r>
            <a:r>
              <a:rPr lang="en-US" dirty="0">
                <a:latin typeface="Cambria" panose="02040503050406030204" pitchFamily="18" charset="0"/>
                <a:ea typeface="Calibri" panose="020F0502020204030204" pitchFamily="34" charset="0"/>
                <a:cs typeface="Arial" panose="020B0604020202020204" pitchFamily="34" charset="0"/>
              </a:rPr>
              <a:t> Rotary Club on Thursday saw the formal handover of Presidency by President Nick Rawlings to his successor, George Morrison.  Following this, John Kilby and Andrew </a:t>
            </a:r>
            <a:r>
              <a:rPr lang="en-US" dirty="0" err="1">
                <a:latin typeface="Cambria" panose="02040503050406030204" pitchFamily="18" charset="0"/>
                <a:ea typeface="Calibri" panose="020F0502020204030204" pitchFamily="34" charset="0"/>
                <a:cs typeface="Arial" panose="020B0604020202020204" pitchFamily="34" charset="0"/>
              </a:rPr>
              <a:t>Hilley</a:t>
            </a:r>
            <a:r>
              <a:rPr lang="en-US" dirty="0">
                <a:latin typeface="Cambria" panose="02040503050406030204" pitchFamily="18" charset="0"/>
                <a:ea typeface="Calibri" panose="020F0502020204030204" pitchFamily="34" charset="0"/>
                <a:cs typeface="Arial" panose="020B0604020202020204" pitchFamily="34" charset="0"/>
              </a:rPr>
              <a:t> took up their appointments as, respectively, President-Elect and President-Nominee.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mbria" panose="02040503050406030204" pitchFamily="18" charset="0"/>
                <a:ea typeface="Calibri" panose="020F0502020204030204" pitchFamily="34" charset="0"/>
                <a:cs typeface="Arial" panose="020B0604020202020204" pitchFamily="34" charset="0"/>
              </a:rPr>
              <a:t>In welcoming his successor, President Nick reflected on a busy and successful year’s activity.  This success, he said, was a reflection of the willingness of members to give of their time to the various projects which had contributed to the local community and more widely.  For this, he thanked members, and for the support which he had been given during the year.</a:t>
            </a:r>
          </a:p>
          <a:p>
            <a:pPr>
              <a:lnSpc>
                <a:spcPct val="115000"/>
              </a:lnSpc>
              <a:spcAft>
                <a:spcPts val="10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71ED976-D669-4731-95AD-98E3975C4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6120" y="2554801"/>
            <a:ext cx="4662240" cy="3294919"/>
          </a:xfrm>
          <a:prstGeom prst="rect">
            <a:avLst/>
          </a:prstGeom>
        </p:spPr>
      </p:pic>
    </p:spTree>
    <p:extLst>
      <p:ext uri="{BB962C8B-B14F-4D97-AF65-F5344CB8AC3E}">
        <p14:creationId xmlns:p14="http://schemas.microsoft.com/office/powerpoint/2010/main" val="2965636208"/>
      </p:ext>
    </p:extLst>
  </p:cSld>
  <p:clrMapOvr>
    <a:masterClrMapping/>
  </p:clrMapOvr>
  <p:transition spd="med" advClick="0" advTm="20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11.png"/>
          <p:cNvPicPr>
            <a:picLocks noChangeAspect="1"/>
          </p:cNvPicPr>
          <p:nvPr/>
        </p:nvPicPr>
        <p:blipFill>
          <a:blip r:embed="rId2">
            <a:extLst/>
          </a:blip>
          <a:stretch>
            <a:fillRect/>
          </a:stretch>
        </p:blipFill>
        <p:spPr>
          <a:xfrm>
            <a:off x="7608887" y="115887"/>
            <a:ext cx="2586038" cy="957264"/>
          </a:xfrm>
          <a:prstGeom prst="rect">
            <a:avLst/>
          </a:prstGeom>
          <a:ln w="12700">
            <a:miter lim="400000"/>
          </a:ln>
        </p:spPr>
      </p:pic>
      <p:sp>
        <p:nvSpPr>
          <p:cNvPr id="336" name="Shape 336"/>
          <p:cNvSpPr/>
          <p:nvPr/>
        </p:nvSpPr>
        <p:spPr>
          <a:xfrm>
            <a:off x="1631504" y="2470232"/>
            <a:ext cx="9144001" cy="15081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800" b="1">
                <a:latin typeface="Verdana"/>
                <a:ea typeface="Verdana"/>
                <a:cs typeface="Verdana"/>
                <a:sym typeface="Verdana"/>
              </a:defRPr>
            </a:pPr>
            <a:r>
              <a:rPr sz="2800" dirty="0"/>
              <a:t>             </a:t>
            </a:r>
            <a:endParaRPr sz="2000" dirty="0"/>
          </a:p>
          <a:p>
            <a:pPr marL="1828800" lvl="3" indent="-457200">
              <a:buSzPct val="100000"/>
              <a:buFont typeface="Arial"/>
              <a:buChar char="•"/>
              <a:defRPr sz="2000">
                <a:latin typeface="Verdana"/>
                <a:ea typeface="Verdana"/>
                <a:cs typeface="Verdana"/>
                <a:sym typeface="Verdana"/>
              </a:defRPr>
            </a:pPr>
            <a:endParaRPr sz="2000" dirty="0"/>
          </a:p>
          <a:p>
            <a:pPr>
              <a:defRPr sz="1000">
                <a:latin typeface="Verdana"/>
                <a:ea typeface="Verdana"/>
                <a:cs typeface="Verdana"/>
                <a:sym typeface="Verdana"/>
              </a:defRPr>
            </a:pPr>
            <a:endParaRPr sz="1000" dirty="0"/>
          </a:p>
          <a:p>
            <a:pPr marL="1828800" lvl="3" indent="-457200">
              <a:buSzPct val="100000"/>
              <a:buFont typeface="Arial"/>
              <a:buChar char="•"/>
              <a:defRPr sz="1000">
                <a:latin typeface="Verdana"/>
                <a:ea typeface="Verdana"/>
                <a:cs typeface="Verdana"/>
                <a:sym typeface="Verdana"/>
              </a:defRPr>
            </a:pPr>
            <a:endParaRPr sz="1000" dirty="0"/>
          </a:p>
          <a:p>
            <a:pPr>
              <a:defRPr sz="2400" b="1">
                <a:latin typeface="Verdana"/>
                <a:ea typeface="Verdana"/>
                <a:cs typeface="Verdana"/>
                <a:sym typeface="Verdana"/>
              </a:defRPr>
            </a:pPr>
            <a:r>
              <a:rPr sz="2400" dirty="0"/>
              <a:t>	</a:t>
            </a:r>
          </a:p>
        </p:txBody>
      </p:sp>
      <p:pic>
        <p:nvPicPr>
          <p:cNvPr id="337" name="image2.png"/>
          <p:cNvPicPr>
            <a:picLocks noChangeAspect="1"/>
          </p:cNvPicPr>
          <p:nvPr/>
        </p:nvPicPr>
        <p:blipFill>
          <a:blip r:embed="rId3">
            <a:extLst/>
          </a:blip>
          <a:stretch>
            <a:fillRect/>
          </a:stretch>
        </p:blipFill>
        <p:spPr>
          <a:xfrm>
            <a:off x="7176120" y="1046696"/>
            <a:ext cx="5743576" cy="433388"/>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93603"/>
            <a:ext cx="1354058" cy="786048"/>
          </a:xfrm>
          <a:prstGeom prst="rect">
            <a:avLst/>
          </a:prstGeom>
        </p:spPr>
      </p:pic>
      <p:sp>
        <p:nvSpPr>
          <p:cNvPr id="2" name="TextBox 1"/>
          <p:cNvSpPr txBox="1"/>
          <p:nvPr/>
        </p:nvSpPr>
        <p:spPr>
          <a:xfrm>
            <a:off x="3537821" y="523476"/>
            <a:ext cx="3518807" cy="523220"/>
          </a:xfrm>
          <a:prstGeom prst="rect">
            <a:avLst/>
          </a:prstGeom>
          <a:noFill/>
        </p:spPr>
        <p:txBody>
          <a:bodyPr wrap="square" rtlCol="0">
            <a:spAutoFit/>
          </a:bodyPr>
          <a:lstStyle/>
          <a:p>
            <a:r>
              <a:rPr lang="en-GB" sz="2800" dirty="0"/>
              <a:t>Notices 13 July 2017</a:t>
            </a:r>
          </a:p>
        </p:txBody>
      </p:sp>
      <p:sp>
        <p:nvSpPr>
          <p:cNvPr id="4" name="Rectangle 3">
            <a:extLst>
              <a:ext uri="{FF2B5EF4-FFF2-40B4-BE49-F238E27FC236}">
                <a16:creationId xmlns:a16="http://schemas.microsoft.com/office/drawing/2014/main" id="{A3CD9FA8-7058-4BEB-B461-28EA49575F81}"/>
              </a:ext>
            </a:extLst>
          </p:cNvPr>
          <p:cNvSpPr/>
          <p:nvPr/>
        </p:nvSpPr>
        <p:spPr>
          <a:xfrm>
            <a:off x="597548" y="1480084"/>
            <a:ext cx="6096000" cy="5317353"/>
          </a:xfrm>
          <a:prstGeom prst="rect">
            <a:avLst/>
          </a:prstGeom>
        </p:spPr>
        <p:txBody>
          <a:bodyPr>
            <a:spAutoFit/>
          </a:bodyPr>
          <a:lstStyle/>
          <a:p>
            <a:pPr>
              <a:lnSpc>
                <a:spcPct val="115000"/>
              </a:lnSpc>
              <a:spcAft>
                <a:spcPts val="1000"/>
              </a:spcAft>
            </a:pPr>
            <a:r>
              <a:rPr lang="en-US" dirty="0">
                <a:latin typeface="Cambria" panose="02040503050406030204" pitchFamily="18" charset="0"/>
                <a:ea typeface="Calibri" panose="020F0502020204030204" pitchFamily="34" charset="0"/>
                <a:cs typeface="Arial" panose="020B0604020202020204" pitchFamily="34" charset="0"/>
              </a:rPr>
              <a:t>That, however, was not the only accolade for George Morrison. Before passing the Presidency to him, President Nick had the pleasure of presenting Paul Harris Fellowship Awards to him and to Jim Gardner.  The Paul Harris Fellowship, created in memory of the founder of Rotary, is a particularly auspicious recognition of service to Rotary.  George’s tireless work in support of Rotary </a:t>
            </a:r>
            <a:r>
              <a:rPr lang="en-US" dirty="0" err="1">
                <a:latin typeface="Cambria" panose="02040503050406030204" pitchFamily="18" charset="0"/>
                <a:ea typeface="Calibri" panose="020F0502020204030204" pitchFamily="34" charset="0"/>
                <a:cs typeface="Arial" panose="020B0604020202020204" pitchFamily="34" charset="0"/>
              </a:rPr>
              <a:t>programmes</a:t>
            </a:r>
            <a:r>
              <a:rPr lang="en-US" dirty="0">
                <a:latin typeface="Cambria" panose="02040503050406030204" pitchFamily="18" charset="0"/>
                <a:ea typeface="Calibri" panose="020F0502020204030204" pitchFamily="34" charset="0"/>
                <a:cs typeface="Arial" panose="020B0604020202020204" pitchFamily="34" charset="0"/>
              </a:rPr>
              <a:t>, and his care and oversight of Rotary equipment were particularly commended.  The recognition of Jim Gardner, President in 2001/2, reflected his enormous contribution to Rotary, most notably through the success of the Am-Am golf competition which, annually, raises some £14,000 for </a:t>
            </a:r>
            <a:r>
              <a:rPr lang="en-US" dirty="0" err="1">
                <a:latin typeface="Cambria" panose="02040503050406030204" pitchFamily="18" charset="0"/>
                <a:ea typeface="Calibri" panose="020F0502020204030204" pitchFamily="34" charset="0"/>
                <a:cs typeface="Arial" panose="020B0604020202020204" pitchFamily="34" charset="0"/>
              </a:rPr>
              <a:t>Strathcarron</a:t>
            </a:r>
            <a:r>
              <a:rPr lang="en-US" dirty="0">
                <a:latin typeface="Cambria" panose="02040503050406030204" pitchFamily="18" charset="0"/>
                <a:ea typeface="Calibri" panose="020F0502020204030204" pitchFamily="34" charset="0"/>
                <a:cs typeface="Arial" panose="020B0604020202020204" pitchFamily="34" charset="0"/>
              </a:rPr>
              <a:t> Hospice.  As reported elsewhere in the meeting, this year’s Am-Am has continued that success, attracting 55 teams of four to the competition.</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mbria" panose="02040503050406030204" pitchFamily="18" charset="0"/>
                <a:ea typeface="Calibri" panose="020F0502020204030204" pitchFamily="34" charset="0"/>
                <a:cs typeface="Arial" panose="020B0604020202020204" pitchFamily="34" charset="0"/>
              </a:rPr>
              <a:t>.</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C54E766-DBD2-469A-8407-F3907F659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6785" y="2223277"/>
            <a:ext cx="4922676" cy="3281784"/>
          </a:xfrm>
          <a:prstGeom prst="rect">
            <a:avLst/>
          </a:prstGeom>
        </p:spPr>
      </p:pic>
    </p:spTree>
    <p:extLst>
      <p:ext uri="{BB962C8B-B14F-4D97-AF65-F5344CB8AC3E}">
        <p14:creationId xmlns:p14="http://schemas.microsoft.com/office/powerpoint/2010/main" val="1384726109"/>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11.png"/>
          <p:cNvPicPr>
            <a:picLocks noChangeAspect="1"/>
          </p:cNvPicPr>
          <p:nvPr/>
        </p:nvPicPr>
        <p:blipFill>
          <a:blip r:embed="rId2">
            <a:extLst/>
          </a:blip>
          <a:stretch>
            <a:fillRect/>
          </a:stretch>
        </p:blipFill>
        <p:spPr>
          <a:xfrm>
            <a:off x="7608887" y="115887"/>
            <a:ext cx="2586038" cy="957264"/>
          </a:xfrm>
          <a:prstGeom prst="rect">
            <a:avLst/>
          </a:prstGeom>
          <a:ln w="12700">
            <a:miter lim="400000"/>
          </a:ln>
        </p:spPr>
      </p:pic>
      <p:sp>
        <p:nvSpPr>
          <p:cNvPr id="336" name="Shape 336"/>
          <p:cNvSpPr/>
          <p:nvPr/>
        </p:nvSpPr>
        <p:spPr>
          <a:xfrm>
            <a:off x="1631504" y="2470232"/>
            <a:ext cx="9144001" cy="15081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800" b="1">
                <a:latin typeface="Verdana"/>
                <a:ea typeface="Verdana"/>
                <a:cs typeface="Verdana"/>
                <a:sym typeface="Verdana"/>
              </a:defRPr>
            </a:pPr>
            <a:r>
              <a:rPr sz="2800" dirty="0"/>
              <a:t>             </a:t>
            </a:r>
            <a:endParaRPr sz="2000" dirty="0"/>
          </a:p>
          <a:p>
            <a:pPr marL="1828800" lvl="3" indent="-457200">
              <a:buSzPct val="100000"/>
              <a:buFont typeface="Arial"/>
              <a:buChar char="•"/>
              <a:defRPr sz="2000">
                <a:latin typeface="Verdana"/>
                <a:ea typeface="Verdana"/>
                <a:cs typeface="Verdana"/>
                <a:sym typeface="Verdana"/>
              </a:defRPr>
            </a:pPr>
            <a:endParaRPr sz="2000" dirty="0"/>
          </a:p>
          <a:p>
            <a:pPr>
              <a:defRPr sz="1000">
                <a:latin typeface="Verdana"/>
                <a:ea typeface="Verdana"/>
                <a:cs typeface="Verdana"/>
                <a:sym typeface="Verdana"/>
              </a:defRPr>
            </a:pPr>
            <a:endParaRPr sz="1000" dirty="0"/>
          </a:p>
          <a:p>
            <a:pPr marL="1828800" lvl="3" indent="-457200">
              <a:buSzPct val="100000"/>
              <a:buFont typeface="Arial"/>
              <a:buChar char="•"/>
              <a:defRPr sz="1000">
                <a:latin typeface="Verdana"/>
                <a:ea typeface="Verdana"/>
                <a:cs typeface="Verdana"/>
                <a:sym typeface="Verdana"/>
              </a:defRPr>
            </a:pPr>
            <a:endParaRPr sz="1000" dirty="0"/>
          </a:p>
          <a:p>
            <a:pPr>
              <a:defRPr sz="2400" b="1">
                <a:latin typeface="Verdana"/>
                <a:ea typeface="Verdana"/>
                <a:cs typeface="Verdana"/>
                <a:sym typeface="Verdana"/>
              </a:defRPr>
            </a:pPr>
            <a:r>
              <a:rPr sz="2400" dirty="0"/>
              <a:t>	</a:t>
            </a:r>
          </a:p>
        </p:txBody>
      </p:sp>
      <p:pic>
        <p:nvPicPr>
          <p:cNvPr id="337" name="image2.png"/>
          <p:cNvPicPr>
            <a:picLocks noChangeAspect="1"/>
          </p:cNvPicPr>
          <p:nvPr/>
        </p:nvPicPr>
        <p:blipFill>
          <a:blip r:embed="rId3">
            <a:extLst/>
          </a:blip>
          <a:stretch>
            <a:fillRect/>
          </a:stretch>
        </p:blipFill>
        <p:spPr>
          <a:xfrm>
            <a:off x="7176120" y="1046696"/>
            <a:ext cx="5743576" cy="433388"/>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93603"/>
            <a:ext cx="1354058" cy="786048"/>
          </a:xfrm>
          <a:prstGeom prst="rect">
            <a:avLst/>
          </a:prstGeom>
        </p:spPr>
      </p:pic>
      <p:sp>
        <p:nvSpPr>
          <p:cNvPr id="2" name="TextBox 1"/>
          <p:cNvSpPr txBox="1"/>
          <p:nvPr/>
        </p:nvSpPr>
        <p:spPr>
          <a:xfrm>
            <a:off x="3537821" y="523476"/>
            <a:ext cx="3518807" cy="523220"/>
          </a:xfrm>
          <a:prstGeom prst="rect">
            <a:avLst/>
          </a:prstGeom>
          <a:noFill/>
        </p:spPr>
        <p:txBody>
          <a:bodyPr wrap="square" rtlCol="0">
            <a:spAutoFit/>
          </a:bodyPr>
          <a:lstStyle/>
          <a:p>
            <a:r>
              <a:rPr lang="en-GB" sz="2800" dirty="0"/>
              <a:t>Notices 13 July 2017</a:t>
            </a:r>
          </a:p>
        </p:txBody>
      </p:sp>
      <p:sp>
        <p:nvSpPr>
          <p:cNvPr id="4" name="Rectangle 3">
            <a:extLst>
              <a:ext uri="{FF2B5EF4-FFF2-40B4-BE49-F238E27FC236}">
                <a16:creationId xmlns:a16="http://schemas.microsoft.com/office/drawing/2014/main" id="{EAAB7FA3-8AA8-450E-878C-581E964ED9D0}"/>
              </a:ext>
            </a:extLst>
          </p:cNvPr>
          <p:cNvSpPr/>
          <p:nvPr/>
        </p:nvSpPr>
        <p:spPr>
          <a:xfrm>
            <a:off x="489821" y="1817066"/>
            <a:ext cx="6096000" cy="3970318"/>
          </a:xfrm>
          <a:prstGeom prst="rect">
            <a:avLst/>
          </a:prstGeom>
        </p:spPr>
        <p:txBody>
          <a:bodyPr>
            <a:spAutoFit/>
          </a:bodyPr>
          <a:lstStyle/>
          <a:p>
            <a:r>
              <a:rPr lang="en-US" dirty="0">
                <a:latin typeface="Cambria" panose="02040503050406030204" pitchFamily="18" charset="0"/>
                <a:ea typeface="Calibri" panose="020F0502020204030204" pitchFamily="34" charset="0"/>
                <a:cs typeface="Arial" panose="020B0604020202020204" pitchFamily="34" charset="0"/>
              </a:rPr>
              <a:t>Following the handover, President George was warmly welcomed by members.  He reflected on the contribution by members to the various good causes supported by Rotary.  His theme for the year would be </a:t>
            </a:r>
            <a:r>
              <a:rPr lang="en-US" i="1" dirty="0">
                <a:latin typeface="Cambria" panose="02040503050406030204" pitchFamily="18" charset="0"/>
                <a:ea typeface="Calibri" panose="020F0502020204030204" pitchFamily="34" charset="0"/>
                <a:cs typeface="Arial" panose="020B0604020202020204" pitchFamily="34" charset="0"/>
              </a:rPr>
              <a:t>Teamwork makes a dream work</a:t>
            </a:r>
            <a:r>
              <a:rPr lang="en-US" dirty="0">
                <a:latin typeface="Cambria" panose="02040503050406030204" pitchFamily="18" charset="0"/>
                <a:ea typeface="Calibri" panose="020F0502020204030204" pitchFamily="34" charset="0"/>
                <a:cs typeface="Arial" panose="020B0604020202020204" pitchFamily="34" charset="0"/>
              </a:rPr>
              <a:t>. This approach would be the means of the Club working to fulfill the President of Rotary International’s commitment to R</a:t>
            </a:r>
            <a:r>
              <a:rPr lang="en-US" i="1" dirty="0">
                <a:latin typeface="Cambria" panose="02040503050406030204" pitchFamily="18" charset="0"/>
                <a:ea typeface="Calibri" panose="020F0502020204030204" pitchFamily="34" charset="0"/>
                <a:cs typeface="Arial" panose="020B0604020202020204" pitchFamily="34" charset="0"/>
              </a:rPr>
              <a:t>otary Making a Difference</a:t>
            </a:r>
            <a:r>
              <a:rPr lang="en-US" dirty="0">
                <a:latin typeface="Cambria" panose="02040503050406030204" pitchFamily="18" charset="0"/>
                <a:ea typeface="Calibri" panose="020F0502020204030204" pitchFamily="34" charset="0"/>
                <a:cs typeface="Arial" panose="020B0604020202020204" pitchFamily="34" charset="0"/>
              </a:rPr>
              <a:t>.  Suggested as one element of this is the proposal for a tree to be planted for each member of Rotary worldwide – some 1.2 million trees - as a means of supporting the steps to reduce global warming.  Alongside this commitment, and the many activities proposed for the year, he hoped members would continue to value and enjoy the fun and friendship that are important parts of Rotary membership</a:t>
            </a:r>
            <a:endParaRPr lang="en-GB" dirty="0"/>
          </a:p>
        </p:txBody>
      </p:sp>
      <p:pic>
        <p:nvPicPr>
          <p:cNvPr id="7" name="Picture 6">
            <a:extLst>
              <a:ext uri="{FF2B5EF4-FFF2-40B4-BE49-F238E27FC236}">
                <a16:creationId xmlns:a16="http://schemas.microsoft.com/office/drawing/2014/main" id="{9C88B2B7-D441-44B8-A695-C8973CED9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8668" y="1977505"/>
            <a:ext cx="4942515" cy="3594103"/>
          </a:xfrm>
          <a:prstGeom prst="rect">
            <a:avLst/>
          </a:prstGeom>
        </p:spPr>
      </p:pic>
    </p:spTree>
    <p:extLst>
      <p:ext uri="{BB962C8B-B14F-4D97-AF65-F5344CB8AC3E}">
        <p14:creationId xmlns:p14="http://schemas.microsoft.com/office/powerpoint/2010/main" val="2636515877"/>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11.png"/>
          <p:cNvPicPr>
            <a:picLocks noChangeAspect="1"/>
          </p:cNvPicPr>
          <p:nvPr/>
        </p:nvPicPr>
        <p:blipFill>
          <a:blip r:embed="rId2">
            <a:extLst/>
          </a:blip>
          <a:stretch>
            <a:fillRect/>
          </a:stretch>
        </p:blipFill>
        <p:spPr>
          <a:xfrm>
            <a:off x="7608887" y="115887"/>
            <a:ext cx="2586038" cy="957264"/>
          </a:xfrm>
          <a:prstGeom prst="rect">
            <a:avLst/>
          </a:prstGeom>
          <a:ln w="12700">
            <a:miter lim="400000"/>
          </a:ln>
        </p:spPr>
      </p:pic>
      <p:sp>
        <p:nvSpPr>
          <p:cNvPr id="336" name="Shape 336"/>
          <p:cNvSpPr/>
          <p:nvPr/>
        </p:nvSpPr>
        <p:spPr>
          <a:xfrm>
            <a:off x="1631504" y="2470232"/>
            <a:ext cx="9144001" cy="15081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800" b="1">
                <a:latin typeface="Verdana"/>
                <a:ea typeface="Verdana"/>
                <a:cs typeface="Verdana"/>
                <a:sym typeface="Verdana"/>
              </a:defRPr>
            </a:pPr>
            <a:r>
              <a:rPr sz="2800" dirty="0"/>
              <a:t>             </a:t>
            </a:r>
            <a:endParaRPr sz="2000" dirty="0"/>
          </a:p>
          <a:p>
            <a:pPr marL="1828800" lvl="3" indent="-457200">
              <a:buSzPct val="100000"/>
              <a:buFont typeface="Arial"/>
              <a:buChar char="•"/>
              <a:defRPr sz="2000">
                <a:latin typeface="Verdana"/>
                <a:ea typeface="Verdana"/>
                <a:cs typeface="Verdana"/>
                <a:sym typeface="Verdana"/>
              </a:defRPr>
            </a:pPr>
            <a:endParaRPr sz="2000" dirty="0"/>
          </a:p>
          <a:p>
            <a:pPr>
              <a:defRPr sz="1000">
                <a:latin typeface="Verdana"/>
                <a:ea typeface="Verdana"/>
                <a:cs typeface="Verdana"/>
                <a:sym typeface="Verdana"/>
              </a:defRPr>
            </a:pPr>
            <a:endParaRPr sz="1000" dirty="0"/>
          </a:p>
          <a:p>
            <a:pPr marL="1828800" lvl="3" indent="-457200">
              <a:buSzPct val="100000"/>
              <a:buFont typeface="Arial"/>
              <a:buChar char="•"/>
              <a:defRPr sz="1000">
                <a:latin typeface="Verdana"/>
                <a:ea typeface="Verdana"/>
                <a:cs typeface="Verdana"/>
                <a:sym typeface="Verdana"/>
              </a:defRPr>
            </a:pPr>
            <a:endParaRPr sz="1000" dirty="0"/>
          </a:p>
          <a:p>
            <a:pPr>
              <a:defRPr sz="2400" b="1">
                <a:latin typeface="Verdana"/>
                <a:ea typeface="Verdana"/>
                <a:cs typeface="Verdana"/>
                <a:sym typeface="Verdana"/>
              </a:defRPr>
            </a:pPr>
            <a:r>
              <a:rPr sz="2400" dirty="0"/>
              <a:t>	</a:t>
            </a:r>
          </a:p>
        </p:txBody>
      </p:sp>
      <p:pic>
        <p:nvPicPr>
          <p:cNvPr id="337" name="image2.png"/>
          <p:cNvPicPr>
            <a:picLocks noChangeAspect="1"/>
          </p:cNvPicPr>
          <p:nvPr/>
        </p:nvPicPr>
        <p:blipFill>
          <a:blip r:embed="rId3">
            <a:extLst/>
          </a:blip>
          <a:stretch>
            <a:fillRect/>
          </a:stretch>
        </p:blipFill>
        <p:spPr>
          <a:xfrm>
            <a:off x="7176120" y="1046696"/>
            <a:ext cx="5743576" cy="433388"/>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93603"/>
            <a:ext cx="1354058" cy="786048"/>
          </a:xfrm>
          <a:prstGeom prst="rect">
            <a:avLst/>
          </a:prstGeom>
        </p:spPr>
      </p:pic>
      <p:sp>
        <p:nvSpPr>
          <p:cNvPr id="2" name="TextBox 1"/>
          <p:cNvSpPr txBox="1"/>
          <p:nvPr/>
        </p:nvSpPr>
        <p:spPr>
          <a:xfrm>
            <a:off x="3537821" y="523476"/>
            <a:ext cx="3518807" cy="523220"/>
          </a:xfrm>
          <a:prstGeom prst="rect">
            <a:avLst/>
          </a:prstGeom>
          <a:noFill/>
        </p:spPr>
        <p:txBody>
          <a:bodyPr wrap="square" rtlCol="0">
            <a:spAutoFit/>
          </a:bodyPr>
          <a:lstStyle/>
          <a:p>
            <a:r>
              <a:rPr lang="en-GB" sz="2800" dirty="0"/>
              <a:t>Notices 13 July 2017</a:t>
            </a:r>
          </a:p>
        </p:txBody>
      </p:sp>
      <p:pic>
        <p:nvPicPr>
          <p:cNvPr id="11" name="Picture 10">
            <a:extLst>
              <a:ext uri="{FF2B5EF4-FFF2-40B4-BE49-F238E27FC236}">
                <a16:creationId xmlns:a16="http://schemas.microsoft.com/office/drawing/2014/main" id="{54A01AD1-58EA-40C3-9F17-3727080C3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1652" y="1482895"/>
            <a:ext cx="7156527" cy="4990884"/>
          </a:xfrm>
          <a:prstGeom prst="rect">
            <a:avLst/>
          </a:prstGeom>
        </p:spPr>
      </p:pic>
    </p:spTree>
    <p:extLst>
      <p:ext uri="{BB962C8B-B14F-4D97-AF65-F5344CB8AC3E}">
        <p14:creationId xmlns:p14="http://schemas.microsoft.com/office/powerpoint/2010/main" val="4181182346"/>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11.png"/>
          <p:cNvPicPr>
            <a:picLocks noChangeAspect="1"/>
          </p:cNvPicPr>
          <p:nvPr/>
        </p:nvPicPr>
        <p:blipFill>
          <a:blip r:embed="rId2">
            <a:extLst/>
          </a:blip>
          <a:stretch>
            <a:fillRect/>
          </a:stretch>
        </p:blipFill>
        <p:spPr>
          <a:xfrm>
            <a:off x="7608887" y="115887"/>
            <a:ext cx="2586038" cy="957264"/>
          </a:xfrm>
          <a:prstGeom prst="rect">
            <a:avLst/>
          </a:prstGeom>
          <a:ln w="12700">
            <a:miter lim="400000"/>
          </a:ln>
        </p:spPr>
      </p:pic>
      <p:sp>
        <p:nvSpPr>
          <p:cNvPr id="336" name="Shape 336"/>
          <p:cNvSpPr/>
          <p:nvPr/>
        </p:nvSpPr>
        <p:spPr>
          <a:xfrm>
            <a:off x="1631504" y="2470232"/>
            <a:ext cx="9144001" cy="15081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800" b="1">
                <a:latin typeface="Verdana"/>
                <a:ea typeface="Verdana"/>
                <a:cs typeface="Verdana"/>
                <a:sym typeface="Verdana"/>
              </a:defRPr>
            </a:pPr>
            <a:r>
              <a:rPr sz="2800" dirty="0"/>
              <a:t>             </a:t>
            </a:r>
            <a:endParaRPr sz="2000" dirty="0"/>
          </a:p>
          <a:p>
            <a:pPr marL="1828800" lvl="3" indent="-457200">
              <a:buSzPct val="100000"/>
              <a:buFont typeface="Arial"/>
              <a:buChar char="•"/>
              <a:defRPr sz="2000">
                <a:latin typeface="Verdana"/>
                <a:ea typeface="Verdana"/>
                <a:cs typeface="Verdana"/>
                <a:sym typeface="Verdana"/>
              </a:defRPr>
            </a:pPr>
            <a:endParaRPr sz="2000" dirty="0"/>
          </a:p>
          <a:p>
            <a:pPr>
              <a:defRPr sz="1000">
                <a:latin typeface="Verdana"/>
                <a:ea typeface="Verdana"/>
                <a:cs typeface="Verdana"/>
                <a:sym typeface="Verdana"/>
              </a:defRPr>
            </a:pPr>
            <a:endParaRPr sz="1000" dirty="0"/>
          </a:p>
          <a:p>
            <a:pPr marL="1828800" lvl="3" indent="-457200">
              <a:buSzPct val="100000"/>
              <a:buFont typeface="Arial"/>
              <a:buChar char="•"/>
              <a:defRPr sz="1000">
                <a:latin typeface="Verdana"/>
                <a:ea typeface="Verdana"/>
                <a:cs typeface="Verdana"/>
                <a:sym typeface="Verdana"/>
              </a:defRPr>
            </a:pPr>
            <a:endParaRPr sz="1000" dirty="0"/>
          </a:p>
          <a:p>
            <a:pPr>
              <a:defRPr sz="2400" b="1">
                <a:latin typeface="Verdana"/>
                <a:ea typeface="Verdana"/>
                <a:cs typeface="Verdana"/>
                <a:sym typeface="Verdana"/>
              </a:defRPr>
            </a:pPr>
            <a:r>
              <a:rPr sz="2400" dirty="0"/>
              <a:t>	</a:t>
            </a:r>
          </a:p>
        </p:txBody>
      </p:sp>
      <p:pic>
        <p:nvPicPr>
          <p:cNvPr id="337" name="image2.png"/>
          <p:cNvPicPr>
            <a:picLocks noChangeAspect="1"/>
          </p:cNvPicPr>
          <p:nvPr/>
        </p:nvPicPr>
        <p:blipFill>
          <a:blip r:embed="rId3">
            <a:extLst/>
          </a:blip>
          <a:stretch>
            <a:fillRect/>
          </a:stretch>
        </p:blipFill>
        <p:spPr>
          <a:xfrm>
            <a:off x="7176120" y="1046696"/>
            <a:ext cx="5743576" cy="433388"/>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93603"/>
            <a:ext cx="1354058" cy="786048"/>
          </a:xfrm>
          <a:prstGeom prst="rect">
            <a:avLst/>
          </a:prstGeom>
        </p:spPr>
      </p:pic>
      <p:sp>
        <p:nvSpPr>
          <p:cNvPr id="2" name="TextBox 1"/>
          <p:cNvSpPr txBox="1"/>
          <p:nvPr/>
        </p:nvSpPr>
        <p:spPr>
          <a:xfrm>
            <a:off x="3537821" y="523476"/>
            <a:ext cx="3518807" cy="523220"/>
          </a:xfrm>
          <a:prstGeom prst="rect">
            <a:avLst/>
          </a:prstGeom>
          <a:noFill/>
        </p:spPr>
        <p:txBody>
          <a:bodyPr wrap="square" rtlCol="0">
            <a:spAutoFit/>
          </a:bodyPr>
          <a:lstStyle/>
          <a:p>
            <a:r>
              <a:rPr lang="en-GB" sz="2800" dirty="0"/>
              <a:t>Notices 13 July 2017</a:t>
            </a:r>
          </a:p>
        </p:txBody>
      </p:sp>
      <p:pic>
        <p:nvPicPr>
          <p:cNvPr id="12" name="Picture 11">
            <a:extLst>
              <a:ext uri="{FF2B5EF4-FFF2-40B4-BE49-F238E27FC236}">
                <a16:creationId xmlns:a16="http://schemas.microsoft.com/office/drawing/2014/main" id="{9A0F8D11-2494-4FFA-85ED-C677D5582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4780" y="1423536"/>
            <a:ext cx="3806256" cy="5434464"/>
          </a:xfrm>
          <a:prstGeom prst="rect">
            <a:avLst/>
          </a:prstGeom>
        </p:spPr>
      </p:pic>
      <p:pic>
        <p:nvPicPr>
          <p:cNvPr id="14" name="Picture 13">
            <a:extLst>
              <a:ext uri="{FF2B5EF4-FFF2-40B4-BE49-F238E27FC236}">
                <a16:creationId xmlns:a16="http://schemas.microsoft.com/office/drawing/2014/main" id="{6D39F4B4-3E8A-4042-84BC-9A3626939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973" y="1422770"/>
            <a:ext cx="3554345" cy="5435230"/>
          </a:xfrm>
          <a:prstGeom prst="rect">
            <a:avLst/>
          </a:prstGeom>
        </p:spPr>
      </p:pic>
      <p:pic>
        <p:nvPicPr>
          <p:cNvPr id="18" name="Picture 17">
            <a:extLst>
              <a:ext uri="{FF2B5EF4-FFF2-40B4-BE49-F238E27FC236}">
                <a16:creationId xmlns:a16="http://schemas.microsoft.com/office/drawing/2014/main" id="{E9FEDCFB-4AC7-4642-BBB6-57B44620C2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7468" y="1422770"/>
            <a:ext cx="3631869" cy="5435230"/>
          </a:xfrm>
          <a:prstGeom prst="rect">
            <a:avLst/>
          </a:prstGeom>
        </p:spPr>
      </p:pic>
    </p:spTree>
    <p:extLst>
      <p:ext uri="{BB962C8B-B14F-4D97-AF65-F5344CB8AC3E}">
        <p14:creationId xmlns:p14="http://schemas.microsoft.com/office/powerpoint/2010/main" val="304022994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11.png"/>
          <p:cNvPicPr>
            <a:picLocks noChangeAspect="1"/>
          </p:cNvPicPr>
          <p:nvPr/>
        </p:nvPicPr>
        <p:blipFill>
          <a:blip r:embed="rId2">
            <a:extLst/>
          </a:blip>
          <a:stretch>
            <a:fillRect/>
          </a:stretch>
        </p:blipFill>
        <p:spPr>
          <a:xfrm>
            <a:off x="7608887" y="115887"/>
            <a:ext cx="2586038" cy="957264"/>
          </a:xfrm>
          <a:prstGeom prst="rect">
            <a:avLst/>
          </a:prstGeom>
          <a:ln w="12700">
            <a:miter lim="400000"/>
          </a:ln>
        </p:spPr>
      </p:pic>
      <p:sp>
        <p:nvSpPr>
          <p:cNvPr id="336" name="Shape 336"/>
          <p:cNvSpPr/>
          <p:nvPr/>
        </p:nvSpPr>
        <p:spPr>
          <a:xfrm>
            <a:off x="1631504" y="2470232"/>
            <a:ext cx="9144001" cy="15081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800" b="1">
                <a:latin typeface="Verdana"/>
                <a:ea typeface="Verdana"/>
                <a:cs typeface="Verdana"/>
                <a:sym typeface="Verdana"/>
              </a:defRPr>
            </a:pPr>
            <a:r>
              <a:rPr sz="2800" dirty="0"/>
              <a:t>             </a:t>
            </a:r>
            <a:endParaRPr sz="2000" dirty="0"/>
          </a:p>
          <a:p>
            <a:pPr marL="1828800" lvl="3" indent="-457200">
              <a:buSzPct val="100000"/>
              <a:buFont typeface="Arial"/>
              <a:buChar char="•"/>
              <a:defRPr sz="2000">
                <a:latin typeface="Verdana"/>
                <a:ea typeface="Verdana"/>
                <a:cs typeface="Verdana"/>
                <a:sym typeface="Verdana"/>
              </a:defRPr>
            </a:pPr>
            <a:endParaRPr sz="2000" dirty="0"/>
          </a:p>
          <a:p>
            <a:pPr>
              <a:defRPr sz="1000">
                <a:latin typeface="Verdana"/>
                <a:ea typeface="Verdana"/>
                <a:cs typeface="Verdana"/>
                <a:sym typeface="Verdana"/>
              </a:defRPr>
            </a:pPr>
            <a:endParaRPr sz="1000" dirty="0"/>
          </a:p>
          <a:p>
            <a:pPr marL="1828800" lvl="3" indent="-457200">
              <a:buSzPct val="100000"/>
              <a:buFont typeface="Arial"/>
              <a:buChar char="•"/>
              <a:defRPr sz="1000">
                <a:latin typeface="Verdana"/>
                <a:ea typeface="Verdana"/>
                <a:cs typeface="Verdana"/>
                <a:sym typeface="Verdana"/>
              </a:defRPr>
            </a:pPr>
            <a:endParaRPr sz="1000" dirty="0"/>
          </a:p>
          <a:p>
            <a:pPr>
              <a:defRPr sz="2400" b="1">
                <a:latin typeface="Verdana"/>
                <a:ea typeface="Verdana"/>
                <a:cs typeface="Verdana"/>
                <a:sym typeface="Verdana"/>
              </a:defRPr>
            </a:pPr>
            <a:r>
              <a:rPr sz="2400" dirty="0"/>
              <a:t>	</a:t>
            </a:r>
          </a:p>
        </p:txBody>
      </p:sp>
      <p:pic>
        <p:nvPicPr>
          <p:cNvPr id="337" name="image2.png"/>
          <p:cNvPicPr>
            <a:picLocks noChangeAspect="1"/>
          </p:cNvPicPr>
          <p:nvPr/>
        </p:nvPicPr>
        <p:blipFill>
          <a:blip r:embed="rId3">
            <a:extLst/>
          </a:blip>
          <a:stretch>
            <a:fillRect/>
          </a:stretch>
        </p:blipFill>
        <p:spPr>
          <a:xfrm>
            <a:off x="7176120" y="1046696"/>
            <a:ext cx="5743576" cy="433388"/>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93603"/>
            <a:ext cx="1354058" cy="786048"/>
          </a:xfrm>
          <a:prstGeom prst="rect">
            <a:avLst/>
          </a:prstGeom>
        </p:spPr>
      </p:pic>
      <p:sp>
        <p:nvSpPr>
          <p:cNvPr id="2" name="TextBox 1"/>
          <p:cNvSpPr txBox="1"/>
          <p:nvPr/>
        </p:nvSpPr>
        <p:spPr>
          <a:xfrm>
            <a:off x="3537821" y="523476"/>
            <a:ext cx="3518807" cy="523220"/>
          </a:xfrm>
          <a:prstGeom prst="rect">
            <a:avLst/>
          </a:prstGeom>
          <a:noFill/>
        </p:spPr>
        <p:txBody>
          <a:bodyPr wrap="square" rtlCol="0">
            <a:spAutoFit/>
          </a:bodyPr>
          <a:lstStyle/>
          <a:p>
            <a:r>
              <a:rPr lang="en-GB" sz="2800" dirty="0"/>
              <a:t>Notices 13 July 2017</a:t>
            </a:r>
          </a:p>
        </p:txBody>
      </p:sp>
      <p:graphicFrame>
        <p:nvGraphicFramePr>
          <p:cNvPr id="8" name="Table 7">
            <a:extLst>
              <a:ext uri="{FF2B5EF4-FFF2-40B4-BE49-F238E27FC236}">
                <a16:creationId xmlns:a16="http://schemas.microsoft.com/office/drawing/2014/main" id="{B30CD296-0B57-49C6-96BB-FC6ABFE97A6C}"/>
              </a:ext>
            </a:extLst>
          </p:cNvPr>
          <p:cNvGraphicFramePr>
            <a:graphicFrameLocks noGrp="1"/>
          </p:cNvGraphicFramePr>
          <p:nvPr>
            <p:extLst>
              <p:ext uri="{D42A27DB-BD31-4B8C-83A1-F6EECF244321}">
                <p14:modId xmlns:p14="http://schemas.microsoft.com/office/powerpoint/2010/main" val="2597868893"/>
              </p:ext>
            </p:extLst>
          </p:nvPr>
        </p:nvGraphicFramePr>
        <p:xfrm>
          <a:off x="1004208" y="1810460"/>
          <a:ext cx="10017576" cy="3424239"/>
        </p:xfrm>
        <a:graphic>
          <a:graphicData uri="http://schemas.openxmlformats.org/drawingml/2006/table">
            <a:tbl>
              <a:tblPr firstRow="1" firstCol="1" bandRow="1">
                <a:tableStyleId>{5C22544A-7EE6-4342-B048-85BDC9FD1C3A}</a:tableStyleId>
              </a:tblPr>
              <a:tblGrid>
                <a:gridCol w="1280283">
                  <a:extLst>
                    <a:ext uri="{9D8B030D-6E8A-4147-A177-3AD203B41FA5}">
                      <a16:colId xmlns:a16="http://schemas.microsoft.com/office/drawing/2014/main" val="1761125950"/>
                    </a:ext>
                  </a:extLst>
                </a:gridCol>
                <a:gridCol w="1925695">
                  <a:extLst>
                    <a:ext uri="{9D8B030D-6E8A-4147-A177-3AD203B41FA5}">
                      <a16:colId xmlns:a16="http://schemas.microsoft.com/office/drawing/2014/main" val="1744224003"/>
                    </a:ext>
                  </a:extLst>
                </a:gridCol>
                <a:gridCol w="1194706">
                  <a:extLst>
                    <a:ext uri="{9D8B030D-6E8A-4147-A177-3AD203B41FA5}">
                      <a16:colId xmlns:a16="http://schemas.microsoft.com/office/drawing/2014/main" val="1050107982"/>
                    </a:ext>
                  </a:extLst>
                </a:gridCol>
                <a:gridCol w="1195551">
                  <a:extLst>
                    <a:ext uri="{9D8B030D-6E8A-4147-A177-3AD203B41FA5}">
                      <a16:colId xmlns:a16="http://schemas.microsoft.com/office/drawing/2014/main" val="247961271"/>
                    </a:ext>
                  </a:extLst>
                </a:gridCol>
                <a:gridCol w="1237705">
                  <a:extLst>
                    <a:ext uri="{9D8B030D-6E8A-4147-A177-3AD203B41FA5}">
                      <a16:colId xmlns:a16="http://schemas.microsoft.com/office/drawing/2014/main" val="1687274459"/>
                    </a:ext>
                  </a:extLst>
                </a:gridCol>
                <a:gridCol w="972122">
                  <a:extLst>
                    <a:ext uri="{9D8B030D-6E8A-4147-A177-3AD203B41FA5}">
                      <a16:colId xmlns:a16="http://schemas.microsoft.com/office/drawing/2014/main" val="1142107769"/>
                    </a:ext>
                  </a:extLst>
                </a:gridCol>
                <a:gridCol w="2211514">
                  <a:extLst>
                    <a:ext uri="{9D8B030D-6E8A-4147-A177-3AD203B41FA5}">
                      <a16:colId xmlns:a16="http://schemas.microsoft.com/office/drawing/2014/main" val="50797373"/>
                    </a:ext>
                  </a:extLst>
                </a:gridCol>
              </a:tblGrid>
              <a:tr h="165890">
                <a:tc gridSpan="7">
                  <a:txBody>
                    <a:bodyPr/>
                    <a:lstStyle/>
                    <a:p>
                      <a:pPr indent="179705" algn="ctr">
                        <a:lnSpc>
                          <a:spcPct val="107000"/>
                        </a:lnSpc>
                        <a:spcAft>
                          <a:spcPts val="0"/>
                        </a:spcAft>
                      </a:pPr>
                      <a:r>
                        <a:rPr lang="en-GB" sz="1400" dirty="0">
                          <a:effectLst/>
                        </a:rPr>
                        <a:t>Diary Dates 2017 – 2018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44595170"/>
                  </a:ext>
                </a:extLst>
              </a:tr>
              <a:tr h="165890">
                <a:tc gridSpan="7">
                  <a:txBody>
                    <a:bodyPr/>
                    <a:lstStyle/>
                    <a:p>
                      <a:pPr marR="303530" indent="179705">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91696642"/>
                  </a:ext>
                </a:extLst>
              </a:tr>
              <a:tr h="513023">
                <a:tc>
                  <a:txBody>
                    <a:bodyPr/>
                    <a:lstStyle/>
                    <a:p>
                      <a:pPr algn="ctr">
                        <a:lnSpc>
                          <a:spcPct val="107000"/>
                        </a:lnSpc>
                        <a:spcAft>
                          <a:spcPts val="0"/>
                        </a:spcAft>
                      </a:pPr>
                      <a:r>
                        <a:rPr lang="en-GB" sz="1400" dirty="0">
                          <a:effectLst/>
                        </a:rPr>
                        <a:t>Thursday Meetings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Speakers Host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79705" algn="ctr">
                        <a:lnSpc>
                          <a:spcPct val="107000"/>
                        </a:lnSpc>
                        <a:spcAft>
                          <a:spcPts val="0"/>
                        </a:spcAft>
                      </a:pPr>
                      <a:r>
                        <a:rPr lang="en-GB" sz="1400">
                          <a:effectLst/>
                        </a:rPr>
                        <a:t>Visitor Host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79705">
                        <a:lnSpc>
                          <a:spcPct val="107000"/>
                        </a:lnSpc>
                        <a:spcAft>
                          <a:spcPts val="0"/>
                        </a:spcAft>
                      </a:pPr>
                      <a:r>
                        <a:rPr lang="en-GB" sz="1400">
                          <a:effectLst/>
                        </a:rPr>
                        <a:t>Door &amp; Set up</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Events &amp; District Meetings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24790" indent="179705" algn="ct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8842531"/>
                  </a:ext>
                </a:extLst>
              </a:tr>
              <a:tr h="165890">
                <a:tc>
                  <a:txBody>
                    <a:bodyPr/>
                    <a:lstStyle/>
                    <a:p>
                      <a:pPr indent="179705">
                        <a:lnSpc>
                          <a:spcPct val="107000"/>
                        </a:lnSpc>
                        <a:spcAft>
                          <a:spcPts val="0"/>
                        </a:spcAft>
                      </a:pPr>
                      <a:r>
                        <a:rPr lang="en-GB" sz="1400">
                          <a:effectLst/>
                        </a:rPr>
                        <a:t>2017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7800">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9705">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highlight>
                            <a:srgbClr val="FFFF00"/>
                          </a:highlight>
                        </a:rPr>
                        <a:t>Bill Kelso Weekly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145">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5465627"/>
                  </a:ext>
                </a:extLst>
              </a:tr>
              <a:tr h="339457">
                <a:tc>
                  <a:txBody>
                    <a:bodyPr/>
                    <a:lstStyle/>
                    <a:p>
                      <a:pPr indent="179705">
                        <a:lnSpc>
                          <a:spcPct val="107000"/>
                        </a:lnSpc>
                        <a:spcAft>
                          <a:spcPts val="0"/>
                        </a:spcAft>
                      </a:pPr>
                      <a:r>
                        <a:rPr lang="en-GB" sz="1400" dirty="0">
                          <a:effectLst/>
                        </a:rPr>
                        <a:t>Jul -13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Latest developments in CHAS – Alison Rennie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Rod Jones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dirty="0">
                          <a:effectLst/>
                        </a:rPr>
                        <a:t>Glen Montgomery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74930">
                        <a:lnSpc>
                          <a:spcPct val="107000"/>
                        </a:lnSpc>
                        <a:spcAft>
                          <a:spcPts val="0"/>
                        </a:spcAft>
                      </a:pPr>
                      <a:r>
                        <a:rPr lang="en-GB" sz="1400" dirty="0">
                          <a:effectLst/>
                        </a:rPr>
                        <a:t>Ivor </a:t>
                      </a:r>
                      <a:r>
                        <a:rPr lang="en-GB" sz="1400" dirty="0" err="1">
                          <a:effectLst/>
                        </a:rPr>
                        <a:t>Butchart</a:t>
                      </a:r>
                      <a:endParaRPr lang="en-GB" sz="1400" dirty="0">
                        <a:effectLst/>
                      </a:endParaRPr>
                    </a:p>
                    <a:p>
                      <a:pPr indent="-74930">
                        <a:lnSpc>
                          <a:spcPct val="107000"/>
                        </a:lnSpc>
                        <a:spcAft>
                          <a:spcPts val="0"/>
                        </a:spcAft>
                      </a:pPr>
                      <a:r>
                        <a:rPr lang="en-GB" sz="1400" dirty="0">
                          <a:effectLst/>
                        </a:rPr>
                        <a:t>Peter Farr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145">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6861542"/>
                  </a:ext>
                </a:extLst>
              </a:tr>
              <a:tr h="339457">
                <a:tc>
                  <a:txBody>
                    <a:bodyPr/>
                    <a:lstStyle/>
                    <a:p>
                      <a:pPr indent="179705">
                        <a:lnSpc>
                          <a:spcPct val="107000"/>
                        </a:lnSpc>
                        <a:spcAft>
                          <a:spcPts val="0"/>
                        </a:spcAft>
                      </a:pPr>
                      <a:r>
                        <a:rPr lang="en-GB" sz="1400">
                          <a:effectLst/>
                        </a:rPr>
                        <a:t>Jul - 20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Business Meeting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dirty="0">
                          <a:effectLst/>
                          <a:highlight>
                            <a:srgbClr val="FFFF00"/>
                          </a:highlight>
                        </a:rPr>
                        <a:t>Kenneth Murray</a:t>
                      </a:r>
                      <a:endPar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74930">
                        <a:lnSpc>
                          <a:spcPct val="107000"/>
                        </a:lnSpc>
                        <a:spcAft>
                          <a:spcPts val="0"/>
                        </a:spcAft>
                      </a:pPr>
                      <a:r>
                        <a:rPr lang="en-GB" sz="1400" dirty="0">
                          <a:effectLst/>
                          <a:highlight>
                            <a:srgbClr val="FFFF00"/>
                          </a:highlight>
                        </a:rPr>
                        <a:t>Les Ferguson</a:t>
                      </a:r>
                    </a:p>
                    <a:p>
                      <a:pPr indent="-74930">
                        <a:lnSpc>
                          <a:spcPct val="107000"/>
                        </a:lnSpc>
                        <a:spcAft>
                          <a:spcPts val="0"/>
                        </a:spcAft>
                      </a:pPr>
                      <a:r>
                        <a:rPr lang="en-GB" sz="1400" dirty="0">
                          <a:effectLst/>
                          <a:highlight>
                            <a:srgbClr val="FFFF00"/>
                          </a:highlight>
                        </a:rPr>
                        <a:t>Russell Clarke</a:t>
                      </a:r>
                      <a:endPar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145">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2679446"/>
                  </a:ext>
                </a:extLst>
              </a:tr>
              <a:tr h="513023">
                <a:tc>
                  <a:txBody>
                    <a:bodyPr/>
                    <a:lstStyle/>
                    <a:p>
                      <a:pPr indent="179705">
                        <a:lnSpc>
                          <a:spcPct val="107000"/>
                        </a:lnSpc>
                        <a:spcAft>
                          <a:spcPts val="0"/>
                        </a:spcAft>
                      </a:pPr>
                      <a:r>
                        <a:rPr lang="en-GB" sz="1400">
                          <a:effectLst/>
                        </a:rPr>
                        <a:t>Jul - 27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Dementia Friendly Dunblane – Breda Seaman &amp; Bonnie McDowell</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John Kilby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Lawrie Orr</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74930">
                        <a:lnSpc>
                          <a:spcPct val="107000"/>
                        </a:lnSpc>
                        <a:spcAft>
                          <a:spcPts val="0"/>
                        </a:spcAft>
                      </a:pPr>
                      <a:r>
                        <a:rPr lang="en-GB" sz="1400" dirty="0">
                          <a:effectLst/>
                        </a:rPr>
                        <a:t>Mary Fraser</a:t>
                      </a:r>
                    </a:p>
                    <a:p>
                      <a:pPr indent="-74930">
                        <a:lnSpc>
                          <a:spcPct val="107000"/>
                        </a:lnSpc>
                        <a:spcAft>
                          <a:spcPts val="0"/>
                        </a:spcAft>
                      </a:pPr>
                      <a:r>
                        <a:rPr lang="en-GB" sz="1400" dirty="0">
                          <a:effectLst/>
                        </a:rPr>
                        <a:t>Audrey Cooper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145">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4778604"/>
                  </a:ext>
                </a:extLst>
              </a:tr>
            </a:tbl>
          </a:graphicData>
        </a:graphic>
      </p:graphicFrame>
    </p:spTree>
    <p:extLst>
      <p:ext uri="{BB962C8B-B14F-4D97-AF65-F5344CB8AC3E}">
        <p14:creationId xmlns:p14="http://schemas.microsoft.com/office/powerpoint/2010/main" val="49619955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11.png"/>
          <p:cNvPicPr>
            <a:picLocks noChangeAspect="1"/>
          </p:cNvPicPr>
          <p:nvPr/>
        </p:nvPicPr>
        <p:blipFill>
          <a:blip r:embed="rId2">
            <a:extLst/>
          </a:blip>
          <a:stretch>
            <a:fillRect/>
          </a:stretch>
        </p:blipFill>
        <p:spPr>
          <a:xfrm>
            <a:off x="7608887" y="115887"/>
            <a:ext cx="2586038" cy="957264"/>
          </a:xfrm>
          <a:prstGeom prst="rect">
            <a:avLst/>
          </a:prstGeom>
          <a:ln w="12700">
            <a:miter lim="400000"/>
          </a:ln>
        </p:spPr>
      </p:pic>
      <p:sp>
        <p:nvSpPr>
          <p:cNvPr id="336" name="Shape 336"/>
          <p:cNvSpPr/>
          <p:nvPr/>
        </p:nvSpPr>
        <p:spPr>
          <a:xfrm>
            <a:off x="1524001" y="879651"/>
            <a:ext cx="9144001" cy="15081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800" b="1">
                <a:latin typeface="Verdana"/>
                <a:ea typeface="Verdana"/>
                <a:cs typeface="Verdana"/>
                <a:sym typeface="Verdana"/>
              </a:defRPr>
            </a:pPr>
            <a:r>
              <a:rPr sz="2800" dirty="0"/>
              <a:t>             </a:t>
            </a:r>
            <a:endParaRPr sz="2000" dirty="0"/>
          </a:p>
          <a:p>
            <a:pPr marL="1828800" lvl="3" indent="-457200">
              <a:buSzPct val="100000"/>
              <a:buFont typeface="Arial"/>
              <a:buChar char="•"/>
              <a:defRPr sz="2000">
                <a:latin typeface="Verdana"/>
                <a:ea typeface="Verdana"/>
                <a:cs typeface="Verdana"/>
                <a:sym typeface="Verdana"/>
              </a:defRPr>
            </a:pPr>
            <a:endParaRPr sz="2000" dirty="0"/>
          </a:p>
          <a:p>
            <a:pPr>
              <a:defRPr sz="1000">
                <a:latin typeface="Verdana"/>
                <a:ea typeface="Verdana"/>
                <a:cs typeface="Verdana"/>
                <a:sym typeface="Verdana"/>
              </a:defRPr>
            </a:pPr>
            <a:endParaRPr sz="1000" dirty="0"/>
          </a:p>
          <a:p>
            <a:pPr marL="1828800" lvl="3" indent="-457200">
              <a:buSzPct val="100000"/>
              <a:buFont typeface="Arial"/>
              <a:buChar char="•"/>
              <a:defRPr sz="1000">
                <a:latin typeface="Verdana"/>
                <a:ea typeface="Verdana"/>
                <a:cs typeface="Verdana"/>
                <a:sym typeface="Verdana"/>
              </a:defRPr>
            </a:pPr>
            <a:endParaRPr sz="1000" dirty="0"/>
          </a:p>
          <a:p>
            <a:pPr>
              <a:defRPr sz="2400" b="1">
                <a:latin typeface="Verdana"/>
                <a:ea typeface="Verdana"/>
                <a:cs typeface="Verdana"/>
                <a:sym typeface="Verdana"/>
              </a:defRPr>
            </a:pPr>
            <a:r>
              <a:rPr sz="2400" dirty="0"/>
              <a:t>	</a:t>
            </a:r>
          </a:p>
        </p:txBody>
      </p:sp>
      <p:pic>
        <p:nvPicPr>
          <p:cNvPr id="337" name="image2.png"/>
          <p:cNvPicPr>
            <a:picLocks noChangeAspect="1"/>
          </p:cNvPicPr>
          <p:nvPr/>
        </p:nvPicPr>
        <p:blipFill>
          <a:blip r:embed="rId3">
            <a:extLst/>
          </a:blip>
          <a:stretch>
            <a:fillRect/>
          </a:stretch>
        </p:blipFill>
        <p:spPr>
          <a:xfrm>
            <a:off x="7176120" y="1046696"/>
            <a:ext cx="5743576" cy="433388"/>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93603"/>
            <a:ext cx="1354058" cy="786048"/>
          </a:xfrm>
          <a:prstGeom prst="rect">
            <a:avLst/>
          </a:prstGeom>
        </p:spPr>
      </p:pic>
      <p:sp>
        <p:nvSpPr>
          <p:cNvPr id="2" name="TextBox 1"/>
          <p:cNvSpPr txBox="1"/>
          <p:nvPr/>
        </p:nvSpPr>
        <p:spPr>
          <a:xfrm>
            <a:off x="3537821" y="523476"/>
            <a:ext cx="3518807" cy="523220"/>
          </a:xfrm>
          <a:prstGeom prst="rect">
            <a:avLst/>
          </a:prstGeom>
          <a:noFill/>
        </p:spPr>
        <p:txBody>
          <a:bodyPr wrap="square" rtlCol="0">
            <a:spAutoFit/>
          </a:bodyPr>
          <a:lstStyle/>
          <a:p>
            <a:r>
              <a:rPr lang="en-GB" sz="2800" dirty="0"/>
              <a:t>Notices 13 July 2017</a:t>
            </a:r>
          </a:p>
        </p:txBody>
      </p:sp>
      <p:graphicFrame>
        <p:nvGraphicFramePr>
          <p:cNvPr id="4" name="Table 3">
            <a:extLst>
              <a:ext uri="{FF2B5EF4-FFF2-40B4-BE49-F238E27FC236}">
                <a16:creationId xmlns:a16="http://schemas.microsoft.com/office/drawing/2014/main" id="{522C1D6E-8913-4E55-9676-BC9E16197A63}"/>
              </a:ext>
            </a:extLst>
          </p:cNvPr>
          <p:cNvGraphicFramePr>
            <a:graphicFrameLocks noGrp="1"/>
          </p:cNvGraphicFramePr>
          <p:nvPr>
            <p:extLst>
              <p:ext uri="{D42A27DB-BD31-4B8C-83A1-F6EECF244321}">
                <p14:modId xmlns:p14="http://schemas.microsoft.com/office/powerpoint/2010/main" val="528714714"/>
              </p:ext>
            </p:extLst>
          </p:nvPr>
        </p:nvGraphicFramePr>
        <p:xfrm>
          <a:off x="816431" y="1429326"/>
          <a:ext cx="10221683" cy="5112228"/>
        </p:xfrm>
        <a:graphic>
          <a:graphicData uri="http://schemas.openxmlformats.org/drawingml/2006/table">
            <a:tbl>
              <a:tblPr firstRow="1" firstCol="1" bandRow="1">
                <a:tableStyleId>{5C22544A-7EE6-4342-B048-85BDC9FD1C3A}</a:tableStyleId>
              </a:tblPr>
              <a:tblGrid>
                <a:gridCol w="1043575">
                  <a:extLst>
                    <a:ext uri="{9D8B030D-6E8A-4147-A177-3AD203B41FA5}">
                      <a16:colId xmlns:a16="http://schemas.microsoft.com/office/drawing/2014/main" val="2583194344"/>
                    </a:ext>
                  </a:extLst>
                </a:gridCol>
                <a:gridCol w="1895833">
                  <a:extLst>
                    <a:ext uri="{9D8B030D-6E8A-4147-A177-3AD203B41FA5}">
                      <a16:colId xmlns:a16="http://schemas.microsoft.com/office/drawing/2014/main" val="2797740583"/>
                    </a:ext>
                  </a:extLst>
                </a:gridCol>
                <a:gridCol w="1277261">
                  <a:extLst>
                    <a:ext uri="{9D8B030D-6E8A-4147-A177-3AD203B41FA5}">
                      <a16:colId xmlns:a16="http://schemas.microsoft.com/office/drawing/2014/main" val="1385902507"/>
                    </a:ext>
                  </a:extLst>
                </a:gridCol>
                <a:gridCol w="1278161">
                  <a:extLst>
                    <a:ext uri="{9D8B030D-6E8A-4147-A177-3AD203B41FA5}">
                      <a16:colId xmlns:a16="http://schemas.microsoft.com/office/drawing/2014/main" val="1608315410"/>
                    </a:ext>
                  </a:extLst>
                </a:gridCol>
                <a:gridCol w="1323231">
                  <a:extLst>
                    <a:ext uri="{9D8B030D-6E8A-4147-A177-3AD203B41FA5}">
                      <a16:colId xmlns:a16="http://schemas.microsoft.com/office/drawing/2014/main" val="3855132281"/>
                    </a:ext>
                  </a:extLst>
                </a:gridCol>
                <a:gridCol w="1039294">
                  <a:extLst>
                    <a:ext uri="{9D8B030D-6E8A-4147-A177-3AD203B41FA5}">
                      <a16:colId xmlns:a16="http://schemas.microsoft.com/office/drawing/2014/main" val="3535730180"/>
                    </a:ext>
                  </a:extLst>
                </a:gridCol>
                <a:gridCol w="2364328">
                  <a:extLst>
                    <a:ext uri="{9D8B030D-6E8A-4147-A177-3AD203B41FA5}">
                      <a16:colId xmlns:a16="http://schemas.microsoft.com/office/drawing/2014/main" val="1713606439"/>
                    </a:ext>
                  </a:extLst>
                </a:gridCol>
              </a:tblGrid>
              <a:tr h="243440">
                <a:tc gridSpan="7">
                  <a:txBody>
                    <a:bodyPr/>
                    <a:lstStyle/>
                    <a:p>
                      <a:pPr indent="179705" algn="ctr">
                        <a:lnSpc>
                          <a:spcPct val="107000"/>
                        </a:lnSpc>
                        <a:spcAft>
                          <a:spcPts val="0"/>
                        </a:spcAft>
                      </a:pPr>
                      <a:r>
                        <a:rPr lang="en-GB" sz="1400" dirty="0">
                          <a:effectLst/>
                        </a:rPr>
                        <a:t>Diary Dates 2017 – 2018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38772544"/>
                  </a:ext>
                </a:extLst>
              </a:tr>
              <a:tr h="243440">
                <a:tc gridSpan="7">
                  <a:txBody>
                    <a:bodyPr/>
                    <a:lstStyle/>
                    <a:p>
                      <a:pPr marR="303530" indent="179705">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99805871"/>
                  </a:ext>
                </a:extLst>
              </a:tr>
              <a:tr h="730318">
                <a:tc>
                  <a:txBody>
                    <a:bodyPr/>
                    <a:lstStyle/>
                    <a:p>
                      <a:pPr algn="ctr">
                        <a:lnSpc>
                          <a:spcPct val="107000"/>
                        </a:lnSpc>
                        <a:spcAft>
                          <a:spcPts val="0"/>
                        </a:spcAft>
                      </a:pPr>
                      <a:r>
                        <a:rPr lang="en-GB" sz="1400">
                          <a:effectLst/>
                        </a:rPr>
                        <a:t>Thursday Meetings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Speakers Host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79705" algn="ctr">
                        <a:lnSpc>
                          <a:spcPct val="107000"/>
                        </a:lnSpc>
                        <a:spcAft>
                          <a:spcPts val="0"/>
                        </a:spcAft>
                      </a:pPr>
                      <a:r>
                        <a:rPr lang="en-GB" sz="1400" dirty="0">
                          <a:effectLst/>
                        </a:rPr>
                        <a:t>Visitor Host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79705">
                        <a:lnSpc>
                          <a:spcPct val="107000"/>
                        </a:lnSpc>
                        <a:spcAft>
                          <a:spcPts val="0"/>
                        </a:spcAft>
                      </a:pPr>
                      <a:r>
                        <a:rPr lang="en-GB" sz="1400">
                          <a:effectLst/>
                        </a:rPr>
                        <a:t>Door &amp; Set up</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Events &amp; District Meetings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24790" indent="179705" algn="ct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7577566"/>
                  </a:ext>
                </a:extLst>
              </a:tr>
              <a:tr h="486879">
                <a:tc>
                  <a:txBody>
                    <a:bodyPr/>
                    <a:lstStyle/>
                    <a:p>
                      <a:pPr indent="179705">
                        <a:lnSpc>
                          <a:spcPct val="107000"/>
                        </a:lnSpc>
                        <a:spcAft>
                          <a:spcPts val="0"/>
                        </a:spcAft>
                      </a:pPr>
                      <a:r>
                        <a:rPr lang="en-GB" sz="1400">
                          <a:effectLst/>
                        </a:rPr>
                        <a:t>2017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7800">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9705">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highlight>
                            <a:srgbClr val="FFFF00"/>
                          </a:highlight>
                        </a:rPr>
                        <a:t>Bill Kelso Weekly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145">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067847"/>
                  </a:ext>
                </a:extLst>
              </a:tr>
              <a:tr h="730318">
                <a:tc>
                  <a:txBody>
                    <a:bodyPr/>
                    <a:lstStyle/>
                    <a:p>
                      <a:pPr indent="179705">
                        <a:lnSpc>
                          <a:spcPct val="107000"/>
                        </a:lnSpc>
                        <a:spcAft>
                          <a:spcPts val="0"/>
                        </a:spcAft>
                      </a:pPr>
                      <a:r>
                        <a:rPr lang="en-GB" sz="1400" dirty="0">
                          <a:effectLst/>
                        </a:rPr>
                        <a:t>Aug - 3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Visit of District Governor Graeme Archibald</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Alan Lee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dirty="0">
                          <a:effectLst/>
                        </a:rPr>
                        <a:t>Billy Phillips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74930">
                        <a:lnSpc>
                          <a:spcPct val="107000"/>
                        </a:lnSpc>
                        <a:spcAft>
                          <a:spcPts val="0"/>
                        </a:spcAft>
                      </a:pPr>
                      <a:r>
                        <a:rPr lang="en-GB" sz="1400" dirty="0">
                          <a:effectLst/>
                        </a:rPr>
                        <a:t>Jim Gardner</a:t>
                      </a:r>
                    </a:p>
                    <a:p>
                      <a:pPr indent="-74930">
                        <a:lnSpc>
                          <a:spcPct val="107000"/>
                        </a:lnSpc>
                        <a:spcAft>
                          <a:spcPts val="0"/>
                        </a:spcAft>
                      </a:pPr>
                      <a:r>
                        <a:rPr lang="en-GB" sz="1400" dirty="0">
                          <a:effectLst/>
                        </a:rPr>
                        <a:t>Andrew </a:t>
                      </a:r>
                      <a:r>
                        <a:rPr lang="en-GB" sz="1400" dirty="0" err="1">
                          <a:effectLst/>
                        </a:rPr>
                        <a:t>Hilley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5 August</a:t>
                      </a:r>
                    </a:p>
                    <a:p>
                      <a:pPr>
                        <a:lnSpc>
                          <a:spcPct val="107000"/>
                        </a:lnSpc>
                        <a:spcAft>
                          <a:spcPts val="0"/>
                        </a:spcAft>
                      </a:pPr>
                      <a:r>
                        <a:rPr lang="en-GB" sz="1400">
                          <a:effectLst/>
                        </a:rPr>
                        <a:t> </a:t>
                      </a:r>
                    </a:p>
                    <a:p>
                      <a:pPr>
                        <a:lnSpc>
                          <a:spcPct val="107000"/>
                        </a:lnSpc>
                        <a:spcAft>
                          <a:spcPts val="0"/>
                        </a:spcAft>
                      </a:pPr>
                      <a:r>
                        <a:rPr lang="en-GB" sz="1400">
                          <a:effectLst/>
                        </a:rPr>
                        <a:t>6 August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145">
                        <a:lnSpc>
                          <a:spcPct val="107000"/>
                        </a:lnSpc>
                        <a:spcAft>
                          <a:spcPts val="0"/>
                        </a:spcAft>
                      </a:pPr>
                      <a:r>
                        <a:rPr lang="en-GB" sz="1400" dirty="0">
                          <a:effectLst/>
                        </a:rPr>
                        <a:t>Judy Murray Family Tennis Competition  - </a:t>
                      </a:r>
                      <a:r>
                        <a:rPr lang="en-GB" sz="1400" dirty="0" err="1">
                          <a:effectLst/>
                        </a:rPr>
                        <a:t>BoA</a:t>
                      </a:r>
                      <a:endParaRPr lang="en-GB" sz="1400" dirty="0">
                        <a:effectLst/>
                      </a:endParaRPr>
                    </a:p>
                    <a:p>
                      <a:pPr indent="17145">
                        <a:lnSpc>
                          <a:spcPct val="107000"/>
                        </a:lnSpc>
                        <a:spcAft>
                          <a:spcPts val="0"/>
                        </a:spcAft>
                      </a:pPr>
                      <a:r>
                        <a:rPr lang="en-GB" sz="1400" dirty="0">
                          <a:effectLst/>
                        </a:rPr>
                        <a:t>Highland Games - </a:t>
                      </a:r>
                      <a:r>
                        <a:rPr lang="en-GB" sz="1400" dirty="0" err="1">
                          <a:effectLst/>
                        </a:rPr>
                        <a:t>BoA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0354877"/>
                  </a:ext>
                </a:extLst>
              </a:tr>
              <a:tr h="486879">
                <a:tc>
                  <a:txBody>
                    <a:bodyPr/>
                    <a:lstStyle/>
                    <a:p>
                      <a:pPr indent="179705">
                        <a:lnSpc>
                          <a:spcPct val="107000"/>
                        </a:lnSpc>
                        <a:spcAft>
                          <a:spcPts val="0"/>
                        </a:spcAft>
                      </a:pPr>
                      <a:r>
                        <a:rPr lang="en-GB" sz="1400">
                          <a:effectLst/>
                        </a:rPr>
                        <a:t>Aug - 10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Alasdair Mackie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Nick Rawlings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74930">
                        <a:lnSpc>
                          <a:spcPct val="107000"/>
                        </a:lnSpc>
                        <a:spcAft>
                          <a:spcPts val="0"/>
                        </a:spcAft>
                      </a:pPr>
                      <a:r>
                        <a:rPr lang="en-GB" sz="1400" dirty="0">
                          <a:effectLst/>
                        </a:rPr>
                        <a:t>Peter Hill</a:t>
                      </a:r>
                    </a:p>
                    <a:p>
                      <a:pPr indent="-74930">
                        <a:lnSpc>
                          <a:spcPct val="107000"/>
                        </a:lnSpc>
                        <a:spcAft>
                          <a:spcPts val="0"/>
                        </a:spcAft>
                      </a:pPr>
                      <a:r>
                        <a:rPr lang="en-GB" sz="1400" dirty="0">
                          <a:effectLst/>
                        </a:rPr>
                        <a:t>Peter Holmes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145">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5637731"/>
                  </a:ext>
                </a:extLst>
              </a:tr>
              <a:tr h="730318">
                <a:tc>
                  <a:txBody>
                    <a:bodyPr/>
                    <a:lstStyle/>
                    <a:p>
                      <a:pPr indent="179705">
                        <a:lnSpc>
                          <a:spcPct val="107000"/>
                        </a:lnSpc>
                        <a:spcAft>
                          <a:spcPts val="0"/>
                        </a:spcAft>
                      </a:pPr>
                      <a:r>
                        <a:rPr lang="en-GB" sz="1400">
                          <a:effectLst/>
                        </a:rPr>
                        <a:t>Aug -17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Business Meeting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Gordon Robb</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74930">
                        <a:lnSpc>
                          <a:spcPct val="107000"/>
                        </a:lnSpc>
                        <a:spcAft>
                          <a:spcPts val="0"/>
                        </a:spcAft>
                      </a:pPr>
                      <a:r>
                        <a:rPr lang="en-GB" sz="1400">
                          <a:effectLst/>
                        </a:rPr>
                        <a:t>Rod Jones</a:t>
                      </a:r>
                    </a:p>
                    <a:p>
                      <a:pPr>
                        <a:lnSpc>
                          <a:spcPct val="107000"/>
                        </a:lnSpc>
                        <a:spcAft>
                          <a:spcPts val="0"/>
                        </a:spcAft>
                      </a:pPr>
                      <a:r>
                        <a:rPr lang="en-GB" sz="1400">
                          <a:effectLst/>
                        </a:rPr>
                        <a:t>Graham Houston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145">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5511944"/>
                  </a:ext>
                </a:extLst>
              </a:tr>
              <a:tr h="730318">
                <a:tc>
                  <a:txBody>
                    <a:bodyPr/>
                    <a:lstStyle/>
                    <a:p>
                      <a:pPr indent="179705">
                        <a:lnSpc>
                          <a:spcPct val="107000"/>
                        </a:lnSpc>
                        <a:spcAft>
                          <a:spcPts val="0"/>
                        </a:spcAft>
                      </a:pPr>
                      <a:r>
                        <a:rPr lang="en-GB" sz="1400">
                          <a:effectLst/>
                        </a:rPr>
                        <a:t>Aug - 24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Hugh McCrea</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Graham Russell</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74930">
                        <a:lnSpc>
                          <a:spcPct val="107000"/>
                        </a:lnSpc>
                        <a:spcAft>
                          <a:spcPts val="0"/>
                        </a:spcAft>
                      </a:pPr>
                      <a:r>
                        <a:rPr lang="en-GB" sz="1400">
                          <a:effectLst/>
                        </a:rPr>
                        <a:t>John Kilby</a:t>
                      </a:r>
                    </a:p>
                    <a:p>
                      <a:pPr indent="-74930">
                        <a:lnSpc>
                          <a:spcPct val="107000"/>
                        </a:lnSpc>
                        <a:spcAft>
                          <a:spcPts val="0"/>
                        </a:spcAft>
                      </a:pPr>
                      <a:r>
                        <a:rPr lang="en-GB" sz="1400">
                          <a:effectLst/>
                        </a:rPr>
                        <a:t>Alan Lee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dirty="0">
                          <a:effectLst/>
                        </a:rPr>
                        <a:t>20 August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145">
                        <a:lnSpc>
                          <a:spcPct val="107000"/>
                        </a:lnSpc>
                        <a:spcAft>
                          <a:spcPts val="0"/>
                        </a:spcAft>
                      </a:pPr>
                      <a:r>
                        <a:rPr lang="en-GB" sz="1400" dirty="0" err="1">
                          <a:effectLst/>
                        </a:rPr>
                        <a:t>Strathcarron</a:t>
                      </a:r>
                      <a:r>
                        <a:rPr lang="en-GB" sz="1400" dirty="0">
                          <a:effectLst/>
                        </a:rPr>
                        <a:t> Hospice Swamp Challenge - </a:t>
                      </a:r>
                      <a:r>
                        <a:rPr lang="en-GB" sz="1400" dirty="0" err="1">
                          <a:effectLst/>
                        </a:rPr>
                        <a:t>Banknock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0272347"/>
                  </a:ext>
                </a:extLst>
              </a:tr>
              <a:tr h="730318">
                <a:tc>
                  <a:txBody>
                    <a:bodyPr/>
                    <a:lstStyle/>
                    <a:p>
                      <a:pPr indent="179705">
                        <a:lnSpc>
                          <a:spcPct val="107000"/>
                        </a:lnSpc>
                        <a:spcAft>
                          <a:spcPts val="0"/>
                        </a:spcAft>
                      </a:pPr>
                      <a:r>
                        <a:rPr lang="en-GB" sz="1400">
                          <a:effectLst/>
                        </a:rPr>
                        <a:t>Aug - 31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Fun Evening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Allan Macpherson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400">
                          <a:effectLst/>
                        </a:rPr>
                        <a:t>Ranald Shepherd</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74930">
                        <a:lnSpc>
                          <a:spcPct val="107000"/>
                        </a:lnSpc>
                        <a:spcAft>
                          <a:spcPts val="0"/>
                        </a:spcAft>
                      </a:pPr>
                      <a:r>
                        <a:rPr lang="en-GB" sz="1400">
                          <a:effectLst/>
                        </a:rPr>
                        <a:t>Alasdair Mackie</a:t>
                      </a:r>
                    </a:p>
                    <a:p>
                      <a:pPr indent="-74930">
                        <a:lnSpc>
                          <a:spcPct val="107000"/>
                        </a:lnSpc>
                        <a:spcAft>
                          <a:spcPts val="0"/>
                        </a:spcAft>
                      </a:pPr>
                      <a:r>
                        <a:rPr lang="en-GB" sz="1400">
                          <a:effectLst/>
                        </a:rPr>
                        <a:t>Lawrie Orr</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7145">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4924317"/>
                  </a:ext>
                </a:extLst>
              </a:tr>
            </a:tbl>
          </a:graphicData>
        </a:graphic>
      </p:graphicFrame>
    </p:spTree>
    <p:extLst>
      <p:ext uri="{BB962C8B-B14F-4D97-AF65-F5344CB8AC3E}">
        <p14:creationId xmlns:p14="http://schemas.microsoft.com/office/powerpoint/2010/main" val="2836173168"/>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11.png"/>
          <p:cNvPicPr>
            <a:picLocks noChangeAspect="1"/>
          </p:cNvPicPr>
          <p:nvPr/>
        </p:nvPicPr>
        <p:blipFill>
          <a:blip r:embed="rId2">
            <a:extLst/>
          </a:blip>
          <a:stretch>
            <a:fillRect/>
          </a:stretch>
        </p:blipFill>
        <p:spPr>
          <a:xfrm>
            <a:off x="7608887" y="115887"/>
            <a:ext cx="2586038" cy="957264"/>
          </a:xfrm>
          <a:prstGeom prst="rect">
            <a:avLst/>
          </a:prstGeom>
          <a:ln w="12700">
            <a:miter lim="400000"/>
          </a:ln>
        </p:spPr>
      </p:pic>
      <p:sp>
        <p:nvSpPr>
          <p:cNvPr id="336" name="Shape 336"/>
          <p:cNvSpPr/>
          <p:nvPr/>
        </p:nvSpPr>
        <p:spPr>
          <a:xfrm>
            <a:off x="1524001" y="879651"/>
            <a:ext cx="9144001" cy="15081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800" b="1">
                <a:latin typeface="Verdana"/>
                <a:ea typeface="Verdana"/>
                <a:cs typeface="Verdana"/>
                <a:sym typeface="Verdana"/>
              </a:defRPr>
            </a:pPr>
            <a:r>
              <a:rPr sz="2800" dirty="0"/>
              <a:t>             </a:t>
            </a:r>
            <a:endParaRPr sz="2000" dirty="0"/>
          </a:p>
          <a:p>
            <a:pPr marL="1828800" lvl="3" indent="-457200">
              <a:buSzPct val="100000"/>
              <a:buFont typeface="Arial"/>
              <a:buChar char="•"/>
              <a:defRPr sz="2000">
                <a:latin typeface="Verdana"/>
                <a:ea typeface="Verdana"/>
                <a:cs typeface="Verdana"/>
                <a:sym typeface="Verdana"/>
              </a:defRPr>
            </a:pPr>
            <a:endParaRPr sz="2000" dirty="0"/>
          </a:p>
          <a:p>
            <a:pPr>
              <a:defRPr sz="1000">
                <a:latin typeface="Verdana"/>
                <a:ea typeface="Verdana"/>
                <a:cs typeface="Verdana"/>
                <a:sym typeface="Verdana"/>
              </a:defRPr>
            </a:pPr>
            <a:endParaRPr sz="1000" dirty="0"/>
          </a:p>
          <a:p>
            <a:pPr marL="1828800" lvl="3" indent="-457200">
              <a:buSzPct val="100000"/>
              <a:buFont typeface="Arial"/>
              <a:buChar char="•"/>
              <a:defRPr sz="1000">
                <a:latin typeface="Verdana"/>
                <a:ea typeface="Verdana"/>
                <a:cs typeface="Verdana"/>
                <a:sym typeface="Verdana"/>
              </a:defRPr>
            </a:pPr>
            <a:endParaRPr sz="1000" dirty="0"/>
          </a:p>
          <a:p>
            <a:pPr>
              <a:defRPr sz="2400" b="1">
                <a:latin typeface="Verdana"/>
                <a:ea typeface="Verdana"/>
                <a:cs typeface="Verdana"/>
                <a:sym typeface="Verdana"/>
              </a:defRPr>
            </a:pPr>
            <a:r>
              <a:rPr sz="2400" dirty="0"/>
              <a:t>	</a:t>
            </a:r>
          </a:p>
        </p:txBody>
      </p:sp>
      <p:pic>
        <p:nvPicPr>
          <p:cNvPr id="337" name="image2.png"/>
          <p:cNvPicPr>
            <a:picLocks noChangeAspect="1"/>
          </p:cNvPicPr>
          <p:nvPr/>
        </p:nvPicPr>
        <p:blipFill>
          <a:blip r:embed="rId3">
            <a:extLst/>
          </a:blip>
          <a:stretch>
            <a:fillRect/>
          </a:stretch>
        </p:blipFill>
        <p:spPr>
          <a:xfrm>
            <a:off x="7176120" y="1046696"/>
            <a:ext cx="5743576" cy="433388"/>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93603"/>
            <a:ext cx="1354058" cy="786048"/>
          </a:xfrm>
          <a:prstGeom prst="rect">
            <a:avLst/>
          </a:prstGeom>
        </p:spPr>
      </p:pic>
      <p:sp>
        <p:nvSpPr>
          <p:cNvPr id="2" name="TextBox 1"/>
          <p:cNvSpPr txBox="1"/>
          <p:nvPr/>
        </p:nvSpPr>
        <p:spPr>
          <a:xfrm>
            <a:off x="3537821" y="523476"/>
            <a:ext cx="3518807" cy="523220"/>
          </a:xfrm>
          <a:prstGeom prst="rect">
            <a:avLst/>
          </a:prstGeom>
          <a:noFill/>
        </p:spPr>
        <p:txBody>
          <a:bodyPr wrap="square" rtlCol="0">
            <a:spAutoFit/>
          </a:bodyPr>
          <a:lstStyle/>
          <a:p>
            <a:r>
              <a:rPr lang="en-GB" sz="2800" dirty="0"/>
              <a:t>Notices 13 July 2017</a:t>
            </a:r>
          </a:p>
        </p:txBody>
      </p:sp>
      <p:pic>
        <p:nvPicPr>
          <p:cNvPr id="4" name="Picture 3">
            <a:extLst>
              <a:ext uri="{FF2B5EF4-FFF2-40B4-BE49-F238E27FC236}">
                <a16:creationId xmlns:a16="http://schemas.microsoft.com/office/drawing/2014/main" id="{159DFA28-7BFF-4ECC-A748-4C391EADAFCC}"/>
              </a:ext>
            </a:extLst>
          </p:cNvPr>
          <p:cNvPicPr>
            <a:picLocks noChangeAspect="1"/>
          </p:cNvPicPr>
          <p:nvPr/>
        </p:nvPicPr>
        <p:blipFill>
          <a:blip r:embed="rId5"/>
          <a:stretch>
            <a:fillRect/>
          </a:stretch>
        </p:blipFill>
        <p:spPr>
          <a:xfrm>
            <a:off x="5858941" y="1480084"/>
            <a:ext cx="4521137" cy="4954602"/>
          </a:xfrm>
          <a:prstGeom prst="rect">
            <a:avLst/>
          </a:prstGeom>
        </p:spPr>
      </p:pic>
      <p:sp>
        <p:nvSpPr>
          <p:cNvPr id="6" name="TextBox 5">
            <a:extLst>
              <a:ext uri="{FF2B5EF4-FFF2-40B4-BE49-F238E27FC236}">
                <a16:creationId xmlns:a16="http://schemas.microsoft.com/office/drawing/2014/main" id="{9C3D6BD3-BDA8-44FD-A16C-4ED95C2F3595}"/>
              </a:ext>
            </a:extLst>
          </p:cNvPr>
          <p:cNvSpPr txBox="1"/>
          <p:nvPr/>
        </p:nvSpPr>
        <p:spPr>
          <a:xfrm>
            <a:off x="895739" y="3175014"/>
            <a:ext cx="3853543" cy="2308324"/>
          </a:xfrm>
          <a:prstGeom prst="rect">
            <a:avLst/>
          </a:prstGeom>
          <a:noFill/>
        </p:spPr>
        <p:txBody>
          <a:bodyPr wrap="square" rtlCol="0">
            <a:spAutoFit/>
          </a:bodyPr>
          <a:lstStyle/>
          <a:p>
            <a:pPr algn="ctr"/>
            <a:r>
              <a:rPr lang="en-GB" sz="3600" dirty="0"/>
              <a:t>22 Members have completed the Club Survey closing this weekend</a:t>
            </a:r>
          </a:p>
        </p:txBody>
      </p:sp>
    </p:spTree>
    <p:extLst>
      <p:ext uri="{BB962C8B-B14F-4D97-AF65-F5344CB8AC3E}">
        <p14:creationId xmlns:p14="http://schemas.microsoft.com/office/powerpoint/2010/main" val="1806450945"/>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TotalTime>
  <Words>668</Words>
  <Application>Microsoft Office PowerPoint</Application>
  <PresentationFormat>Widescreen</PresentationFormat>
  <Paragraphs>177</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Cambria</vt:lpstr>
      <vt:lpstr>Roboto</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 Jones</dc:creator>
  <cp:lastModifiedBy>Rod Jones</cp:lastModifiedBy>
  <cp:revision>30</cp:revision>
  <dcterms:created xsi:type="dcterms:W3CDTF">2017-06-15T15:11:45Z</dcterms:created>
  <dcterms:modified xsi:type="dcterms:W3CDTF">2017-07-13T15:24:09Z</dcterms:modified>
</cp:coreProperties>
</file>