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handoutMasterIdLst>
    <p:handoutMasterId r:id="rId15"/>
  </p:handoutMasterIdLst>
  <p:sldIdLst>
    <p:sldId id="294" r:id="rId2"/>
    <p:sldId id="258" r:id="rId3"/>
    <p:sldId id="269" r:id="rId4"/>
    <p:sldId id="277" r:id="rId5"/>
    <p:sldId id="287" r:id="rId6"/>
    <p:sldId id="259" r:id="rId7"/>
    <p:sldId id="289" r:id="rId8"/>
    <p:sldId id="291" r:id="rId9"/>
    <p:sldId id="295" r:id="rId10"/>
    <p:sldId id="293" r:id="rId11"/>
    <p:sldId id="292" r:id="rId12"/>
    <p:sldId id="296"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ner, Tracey" initials="T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p:cViewPr>
        <p:scale>
          <a:sx n="62" d="100"/>
          <a:sy n="62" d="100"/>
        </p:scale>
        <p:origin x="-846" y="-66"/>
      </p:cViewPr>
      <p:guideLst>
        <p:guide orient="horz" pos="2160"/>
        <p:guide pos="2880"/>
      </p:guideLst>
    </p:cSldViewPr>
  </p:slideViewPr>
  <p:outlineViewPr>
    <p:cViewPr>
      <p:scale>
        <a:sx n="33" d="100"/>
        <a:sy n="33" d="100"/>
      </p:scale>
      <p:origin x="0" y="-1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1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01DD473-DF4B-4C51-9E61-6D3F6A548A99}" type="datetimeFigureOut">
              <a:rPr lang="en-GB" smtClean="0"/>
              <a:t>25/06/2018</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9E6CE19-08A2-44AD-BED0-8C0F31712686}" type="slidenum">
              <a:rPr lang="en-GB" smtClean="0"/>
              <a:t>‹#›</a:t>
            </a:fld>
            <a:endParaRPr lang="en-GB" dirty="0"/>
          </a:p>
        </p:txBody>
      </p:sp>
    </p:spTree>
    <p:extLst>
      <p:ext uri="{BB962C8B-B14F-4D97-AF65-F5344CB8AC3E}">
        <p14:creationId xmlns:p14="http://schemas.microsoft.com/office/powerpoint/2010/main" val="1927013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DC8B92-E212-4B2E-8677-850BDF6D38A6}" type="datetimeFigureOut">
              <a:rPr lang="en-GB" smtClean="0"/>
              <a:t>25/06/2018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02493" y="4715153"/>
            <a:ext cx="6264696" cy="4466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397330D-2022-410C-A03F-7EA692454BDA}" type="slidenum">
              <a:rPr lang="en-GB" smtClean="0"/>
              <a:t>‹#›</a:t>
            </a:fld>
            <a:endParaRPr lang="en-GB" dirty="0"/>
          </a:p>
        </p:txBody>
      </p:sp>
    </p:spTree>
    <p:extLst>
      <p:ext uri="{BB962C8B-B14F-4D97-AF65-F5344CB8AC3E}">
        <p14:creationId xmlns:p14="http://schemas.microsoft.com/office/powerpoint/2010/main" val="197067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1</a:t>
            </a:fld>
            <a:endParaRPr lang="en-US" dirty="0"/>
          </a:p>
        </p:txBody>
      </p:sp>
    </p:spTree>
    <p:extLst>
      <p:ext uri="{BB962C8B-B14F-4D97-AF65-F5344CB8AC3E}">
        <p14:creationId xmlns:p14="http://schemas.microsoft.com/office/powerpoint/2010/main" val="187839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97330D-2022-410C-A03F-7EA692454BDA}" type="slidenum">
              <a:rPr lang="en-GB" smtClean="0"/>
              <a:t>10</a:t>
            </a:fld>
            <a:endParaRPr lang="en-GB" dirty="0"/>
          </a:p>
        </p:txBody>
      </p:sp>
    </p:spTree>
    <p:extLst>
      <p:ext uri="{BB962C8B-B14F-4D97-AF65-F5344CB8AC3E}">
        <p14:creationId xmlns:p14="http://schemas.microsoft.com/office/powerpoint/2010/main" val="390039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1397330D-2022-410C-A03F-7EA692454BDA}" type="slidenum">
              <a:rPr lang="en-GB" smtClean="0"/>
              <a:t>11</a:t>
            </a:fld>
            <a:endParaRPr lang="en-GB" dirty="0"/>
          </a:p>
        </p:txBody>
      </p:sp>
    </p:spTree>
    <p:extLst>
      <p:ext uri="{BB962C8B-B14F-4D97-AF65-F5344CB8AC3E}">
        <p14:creationId xmlns:p14="http://schemas.microsoft.com/office/powerpoint/2010/main" val="424144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9" name="Notes Placeholder 2"/>
          <p:cNvSpPr>
            <a:spLocks noGrp="1"/>
          </p:cNvSpPr>
          <p:nvPr>
            <p:ph type="body" idx="1"/>
          </p:nvPr>
        </p:nvSpPr>
        <p:spPr>
          <a:noFill/>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EE844D-2D0A-46DD-8781-10F28CD52D79}" type="slidenum">
              <a:rPr lang="en-GB" altLang="en-US" sz="1200" smtClean="0"/>
              <a:pPr/>
              <a:t>12</a:t>
            </a:fld>
            <a:endParaRPr lang="en-GB" altLang="en-US" sz="1200" dirty="0" smtClean="0"/>
          </a:p>
        </p:txBody>
      </p:sp>
    </p:spTree>
    <p:extLst>
      <p:ext uri="{BB962C8B-B14F-4D97-AF65-F5344CB8AC3E}">
        <p14:creationId xmlns:p14="http://schemas.microsoft.com/office/powerpoint/2010/main" val="118919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97330D-2022-410C-A03F-7EA692454BDA}" type="slidenum">
              <a:rPr lang="en-GB" smtClean="0"/>
              <a:t>2</a:t>
            </a:fld>
            <a:endParaRPr lang="en-GB" dirty="0"/>
          </a:p>
        </p:txBody>
      </p:sp>
    </p:spTree>
    <p:extLst>
      <p:ext uri="{BB962C8B-B14F-4D97-AF65-F5344CB8AC3E}">
        <p14:creationId xmlns:p14="http://schemas.microsoft.com/office/powerpoint/2010/main" val="20667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97330D-2022-410C-A03F-7EA692454BDA}" type="slidenum">
              <a:rPr lang="en-GB" smtClean="0"/>
              <a:t>3</a:t>
            </a:fld>
            <a:endParaRPr lang="en-GB" dirty="0"/>
          </a:p>
        </p:txBody>
      </p:sp>
    </p:spTree>
    <p:extLst>
      <p:ext uri="{BB962C8B-B14F-4D97-AF65-F5344CB8AC3E}">
        <p14:creationId xmlns:p14="http://schemas.microsoft.com/office/powerpoint/2010/main" val="265339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97330D-2022-410C-A03F-7EA692454BDA}" type="slidenum">
              <a:rPr lang="en-GB" smtClean="0"/>
              <a:t>4</a:t>
            </a:fld>
            <a:endParaRPr lang="en-GB" dirty="0"/>
          </a:p>
        </p:txBody>
      </p:sp>
    </p:spTree>
    <p:extLst>
      <p:ext uri="{BB962C8B-B14F-4D97-AF65-F5344CB8AC3E}">
        <p14:creationId xmlns:p14="http://schemas.microsoft.com/office/powerpoint/2010/main" val="284987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97330D-2022-410C-A03F-7EA692454BDA}" type="slidenum">
              <a:rPr lang="en-GB" smtClean="0"/>
              <a:t>5</a:t>
            </a:fld>
            <a:endParaRPr lang="en-GB" dirty="0"/>
          </a:p>
        </p:txBody>
      </p:sp>
    </p:spTree>
    <p:extLst>
      <p:ext uri="{BB962C8B-B14F-4D97-AF65-F5344CB8AC3E}">
        <p14:creationId xmlns:p14="http://schemas.microsoft.com/office/powerpoint/2010/main" val="140010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97330D-2022-410C-A03F-7EA692454BDA}" type="slidenum">
              <a:rPr lang="en-GB" smtClean="0"/>
              <a:t>6</a:t>
            </a:fld>
            <a:endParaRPr lang="en-GB" dirty="0"/>
          </a:p>
        </p:txBody>
      </p:sp>
    </p:spTree>
    <p:extLst>
      <p:ext uri="{BB962C8B-B14F-4D97-AF65-F5344CB8AC3E}">
        <p14:creationId xmlns:p14="http://schemas.microsoft.com/office/powerpoint/2010/main" val="22799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97330D-2022-410C-A03F-7EA692454BDA}" type="slidenum">
              <a:rPr lang="en-GB" smtClean="0"/>
              <a:t>7</a:t>
            </a:fld>
            <a:endParaRPr lang="en-GB" dirty="0"/>
          </a:p>
        </p:txBody>
      </p:sp>
    </p:spTree>
    <p:extLst>
      <p:ext uri="{BB962C8B-B14F-4D97-AF65-F5344CB8AC3E}">
        <p14:creationId xmlns:p14="http://schemas.microsoft.com/office/powerpoint/2010/main" val="243850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1397330D-2022-410C-A03F-7EA692454BDA}" type="slidenum">
              <a:rPr lang="en-GB" smtClean="0"/>
              <a:t>8</a:t>
            </a:fld>
            <a:endParaRPr lang="en-GB" dirty="0"/>
          </a:p>
        </p:txBody>
      </p:sp>
    </p:spTree>
    <p:extLst>
      <p:ext uri="{BB962C8B-B14F-4D97-AF65-F5344CB8AC3E}">
        <p14:creationId xmlns:p14="http://schemas.microsoft.com/office/powerpoint/2010/main" val="424144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22ED15-809C-422C-BDAF-11A5264778CA}" type="slidenum">
              <a:rPr lang="en-GB" altLang="en-US" sz="1200" smtClean="0"/>
              <a:pPr/>
              <a:t>9</a:t>
            </a:fld>
            <a:endParaRPr lang="en-GB" altLang="en-US" sz="1200" smtClean="0"/>
          </a:p>
        </p:txBody>
      </p:sp>
      <p:sp>
        <p:nvSpPr>
          <p:cNvPr id="43010" name="Rectangle 1026"/>
          <p:cNvSpPr>
            <a:spLocks noGrp="1" noRot="1" noChangeAspect="1" noChangeArrowheads="1" noTextEdit="1"/>
          </p:cNvSpPr>
          <p:nvPr>
            <p:ph type="sldImg"/>
          </p:nvPr>
        </p:nvSpPr>
        <p:spPr>
          <a:ln/>
          <a:extLst>
            <a:ext uri="{FAA26D3D-D897-4be2-8F04-BA451C77F1D7}"/>
          </a:extLst>
        </p:spPr>
      </p:sp>
      <p:sp>
        <p:nvSpPr>
          <p:cNvPr id="14340" name="Rectangle 1027"/>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5758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178387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258458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83727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1" i="0">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a:lstStyle>
            <a:lvl1pPr>
              <a:defRPr sz="800">
                <a:latin typeface="Arial"/>
                <a:cs typeface="Arial"/>
              </a:defRPr>
            </a:lvl1pPr>
          </a:lstStyle>
          <a:p>
            <a:pPr>
              <a:defRPr/>
            </a:pPr>
            <a:fld id="{91EE8205-5036-4D1D-AF75-C0A2704DB136}" type="datetime4">
              <a:rPr lang="en-US"/>
              <a:pPr>
                <a:defRPr/>
              </a:pPr>
              <a:t>June 25, 2018</a:t>
            </a:fld>
            <a:endParaRPr lang="en-US" dirty="0"/>
          </a:p>
        </p:txBody>
      </p:sp>
      <p:sp>
        <p:nvSpPr>
          <p:cNvPr id="6" name="Slide Number Placeholder 7"/>
          <p:cNvSpPr>
            <a:spLocks noGrp="1"/>
          </p:cNvSpPr>
          <p:nvPr>
            <p:ph type="sldNum" sz="quarter" idx="11"/>
          </p:nvPr>
        </p:nvSpPr>
        <p:spPr/>
        <p:txBody>
          <a:bodyPr/>
          <a:lstStyle>
            <a:lvl1pPr>
              <a:defRPr sz="800">
                <a:latin typeface="Arial"/>
                <a:cs typeface="Arial"/>
              </a:defRPr>
            </a:lvl1pPr>
          </a:lstStyle>
          <a:p>
            <a:pPr>
              <a:defRPr/>
            </a:pPr>
            <a:fld id="{656011C1-4042-467E-9EF0-931B6F1C4B87}" type="slidenum">
              <a:rPr lang="en-US"/>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endParaRPr lang="en-GB" dirty="0"/>
          </a:p>
        </p:txBody>
      </p:sp>
    </p:spTree>
    <p:extLst>
      <p:ext uri="{BB962C8B-B14F-4D97-AF65-F5344CB8AC3E}">
        <p14:creationId xmlns:p14="http://schemas.microsoft.com/office/powerpoint/2010/main" val="297875134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4"/>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429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20859466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280175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20911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261129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115996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217072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95378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222383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2C4DD-0D4B-4D35-96B9-7B5D376B51B7}" type="datetimeFigureOut">
              <a:rPr lang="en-GB" smtClean="0"/>
              <a:t>25/06/2018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96AF45E-932D-4C50-9A69-CF8B5CFFE603}" type="slidenum">
              <a:rPr lang="en-GB" smtClean="0"/>
              <a:t>‹#›</a:t>
            </a:fld>
            <a:endParaRPr lang="en-GB" dirty="0"/>
          </a:p>
        </p:txBody>
      </p:sp>
    </p:spTree>
    <p:extLst>
      <p:ext uri="{BB962C8B-B14F-4D97-AF65-F5344CB8AC3E}">
        <p14:creationId xmlns:p14="http://schemas.microsoft.com/office/powerpoint/2010/main" val="21481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22C4DD-0D4B-4D35-96B9-7B5D376B51B7}" type="datetimeFigureOut">
              <a:rPr lang="en-GB" smtClean="0"/>
              <a:t>25/06/2018</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6AF45E-932D-4C50-9A69-CF8B5CFFE603}" type="slidenum">
              <a:rPr lang="en-GB" smtClean="0"/>
              <a:t>‹#›</a:t>
            </a:fld>
            <a:endParaRPr lang="en-GB"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413157"/>
            <a:ext cx="9144000" cy="1447800"/>
          </a:xfrm>
          <a:prstGeom prst="rect">
            <a:avLst/>
          </a:prstGeom>
        </p:spPr>
      </p:pic>
    </p:spTree>
    <p:extLst>
      <p:ext uri="{BB962C8B-B14F-4D97-AF65-F5344CB8AC3E}">
        <p14:creationId xmlns:p14="http://schemas.microsoft.com/office/powerpoint/2010/main" val="859184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endwithcar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khama.co.u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7" y="332656"/>
            <a:ext cx="7249941" cy="1440160"/>
          </a:xfrm>
          <a:prstGeom prst="rect">
            <a:avLst/>
          </a:prstGeom>
        </p:spPr>
      </p:pic>
      <p:pic>
        <p:nvPicPr>
          <p:cNvPr id="9" name="Picture 8" descr="CARE_VERT_2c.png"/>
          <p:cNvPicPr>
            <a:picLocks noChangeAspect="1"/>
          </p:cNvPicPr>
          <p:nvPr/>
        </p:nvPicPr>
        <p:blipFill>
          <a:blip r:embed="rId4"/>
          <a:stretch>
            <a:fillRect/>
          </a:stretch>
        </p:blipFill>
        <p:spPr>
          <a:xfrm>
            <a:off x="467544" y="2996952"/>
            <a:ext cx="1440160" cy="1804219"/>
          </a:xfrm>
          <a:prstGeom prst="rect">
            <a:avLst/>
          </a:prstGeom>
        </p:spPr>
      </p:pic>
      <p:sp>
        <p:nvSpPr>
          <p:cNvPr id="6" name="Rectangle 5"/>
          <p:cNvSpPr/>
          <p:nvPr/>
        </p:nvSpPr>
        <p:spPr>
          <a:xfrm>
            <a:off x="206937" y="1898248"/>
            <a:ext cx="8937063" cy="707886"/>
          </a:xfrm>
          <a:prstGeom prst="rect">
            <a:avLst/>
          </a:prstGeom>
        </p:spPr>
        <p:txBody>
          <a:bodyPr wrap="square">
            <a:spAutoFit/>
          </a:bodyPr>
          <a:lstStyle/>
          <a:p>
            <a:r>
              <a:rPr lang="en-GB" sz="2000" i="1" dirty="0" smtClean="0">
                <a:latin typeface="Arial" panose="020B0604020202020204" pitchFamily="34" charset="0"/>
                <a:cs typeface="Arial" panose="020B0604020202020204" pitchFamily="34" charset="0"/>
              </a:rPr>
              <a:t>Ajaz Ahmed Khan, Senior Microfinance Adviser, CARE International</a:t>
            </a:r>
          </a:p>
          <a:p>
            <a:r>
              <a:rPr lang="en-GB" sz="2000" i="1" dirty="0" smtClean="0">
                <a:latin typeface="Arial" panose="020B0604020202020204" pitchFamily="34" charset="0"/>
                <a:cs typeface="Arial" panose="020B0604020202020204" pitchFamily="34" charset="0"/>
              </a:rPr>
              <a:t>Presentation given to Rotary, District 1180, Nantwich, Cheshire, 1 May 2018</a:t>
            </a:r>
            <a:endParaRPr lang="en-GB" sz="2000" i="1" dirty="0">
              <a:latin typeface="Arial" panose="020B0604020202020204" pitchFamily="34" charset="0"/>
              <a:cs typeface="Arial" panose="020B0604020202020204" pitchFamily="34" charset="0"/>
            </a:endParaRPr>
          </a:p>
        </p:txBody>
      </p:sp>
      <p:sp>
        <p:nvSpPr>
          <p:cNvPr id="2" name="Rectangle 1"/>
          <p:cNvSpPr/>
          <p:nvPr/>
        </p:nvSpPr>
        <p:spPr>
          <a:xfrm>
            <a:off x="4040155" y="3244334"/>
            <a:ext cx="1063689" cy="369332"/>
          </a:xfrm>
          <a:prstGeom prst="rect">
            <a:avLst/>
          </a:prstGeom>
        </p:spPr>
        <p:txBody>
          <a:bodyPr wrap="none">
            <a:spAutoFit/>
          </a:bodyPr>
          <a:lstStyle/>
          <a:p>
            <a:r>
              <a:rPr lang="en-US" dirty="0"/>
              <a:t>Speaker:-</a:t>
            </a:r>
          </a:p>
        </p:txBody>
      </p:sp>
    </p:spTree>
    <p:extLst>
      <p:ext uri="{BB962C8B-B14F-4D97-AF65-F5344CB8AC3E}">
        <p14:creationId xmlns:p14="http://schemas.microsoft.com/office/powerpoint/2010/main" val="625882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52400" y="15875"/>
            <a:ext cx="5931768" cy="726147"/>
          </a:xfrm>
        </p:spPr>
        <p:txBody>
          <a:bodyPr>
            <a:noAutofit/>
          </a:bodyPr>
          <a:lstStyle/>
          <a:p>
            <a:r>
              <a:rPr lang="en-GB" sz="3600" b="0" i="1" dirty="0" smtClean="0">
                <a:solidFill>
                  <a:srgbClr val="FF6600"/>
                </a:solidFill>
                <a:latin typeface="Arial" charset="0"/>
                <a:cs typeface="Arial" charset="0"/>
              </a:rPr>
              <a:t>How have we done so far?</a:t>
            </a:r>
          </a:p>
        </p:txBody>
      </p:sp>
      <p:sp>
        <p:nvSpPr>
          <p:cNvPr id="95234" name="Rectangle 3"/>
          <p:cNvSpPr>
            <a:spLocks noGrp="1" noChangeArrowheads="1"/>
          </p:cNvSpPr>
          <p:nvPr>
            <p:ph idx="1"/>
          </p:nvPr>
        </p:nvSpPr>
        <p:spPr>
          <a:xfrm>
            <a:off x="0" y="742022"/>
            <a:ext cx="6588224" cy="5495290"/>
          </a:xfrm>
        </p:spPr>
        <p:txBody>
          <a:bodyPr>
            <a:normAutofit/>
          </a:bodyPr>
          <a:lstStyle/>
          <a:p>
            <a:pPr>
              <a:lnSpc>
                <a:spcPct val="100000"/>
              </a:lnSpc>
              <a:spcBef>
                <a:spcPts val="0"/>
              </a:spcBef>
              <a:defRPr/>
            </a:pPr>
            <a:r>
              <a:rPr lang="en-US" altLang="en-US" sz="2000" i="1" dirty="0" smtClean="0">
                <a:latin typeface="Arial" pitchFamily="34" charset="0"/>
              </a:rPr>
              <a:t>We have more than 48,000 lenders (95% are from the UK) and this includes groups as well as individuals. We attract around 500 new lenders each month</a:t>
            </a:r>
          </a:p>
          <a:p>
            <a:pPr>
              <a:lnSpc>
                <a:spcPct val="100000"/>
              </a:lnSpc>
              <a:spcBef>
                <a:spcPts val="0"/>
              </a:spcBef>
              <a:defRPr/>
            </a:pPr>
            <a:endParaRPr lang="en-US" altLang="en-US" sz="800" i="1" dirty="0" smtClean="0">
              <a:latin typeface="Arial" pitchFamily="34" charset="0"/>
            </a:endParaRPr>
          </a:p>
          <a:p>
            <a:pPr>
              <a:lnSpc>
                <a:spcPct val="100000"/>
              </a:lnSpc>
              <a:spcBef>
                <a:spcPts val="0"/>
              </a:spcBef>
              <a:defRPr/>
            </a:pPr>
            <a:r>
              <a:rPr lang="en-US" altLang="en-US" sz="2000" i="1" dirty="0">
                <a:latin typeface="Arial" pitchFamily="34" charset="0"/>
              </a:rPr>
              <a:t>R</a:t>
            </a:r>
            <a:r>
              <a:rPr lang="en-US" altLang="en-US" sz="2000" i="1" dirty="0" smtClean="0">
                <a:latin typeface="Arial" pitchFamily="34" charset="0"/>
              </a:rPr>
              <a:t>aised over £20 million in loan capital (the average loan size is around £375)</a:t>
            </a:r>
          </a:p>
          <a:p>
            <a:pPr>
              <a:lnSpc>
                <a:spcPct val="100000"/>
              </a:lnSpc>
              <a:spcBef>
                <a:spcPts val="0"/>
              </a:spcBef>
              <a:defRPr/>
            </a:pPr>
            <a:endParaRPr lang="en-US" altLang="en-US" sz="800" i="1" dirty="0" smtClean="0">
              <a:latin typeface="Arial" pitchFamily="34" charset="0"/>
            </a:endParaRPr>
          </a:p>
          <a:p>
            <a:pPr>
              <a:lnSpc>
                <a:spcPct val="100000"/>
              </a:lnSpc>
              <a:spcBef>
                <a:spcPts val="0"/>
              </a:spcBef>
              <a:defRPr/>
            </a:pPr>
            <a:r>
              <a:rPr lang="en-US" altLang="en-US" sz="2000" i="1" dirty="0">
                <a:latin typeface="Arial" pitchFamily="34" charset="0"/>
              </a:rPr>
              <a:t>F</a:t>
            </a:r>
            <a:r>
              <a:rPr lang="en-US" altLang="en-US" sz="2000" i="1" dirty="0" smtClean="0">
                <a:latin typeface="Arial" pitchFamily="34" charset="0"/>
              </a:rPr>
              <a:t>unded 84,910 small businesses. Since we are growing exponentially we expect to have funded over 100,000 small businesses at some point during late 2018 or early 2019</a:t>
            </a:r>
          </a:p>
          <a:p>
            <a:pPr>
              <a:lnSpc>
                <a:spcPct val="100000"/>
              </a:lnSpc>
              <a:spcBef>
                <a:spcPts val="0"/>
              </a:spcBef>
              <a:defRPr/>
            </a:pPr>
            <a:endParaRPr lang="en-US" altLang="en-US" sz="800" i="1" dirty="0" smtClean="0">
              <a:latin typeface="Arial" pitchFamily="34" charset="0"/>
            </a:endParaRPr>
          </a:p>
          <a:p>
            <a:pPr>
              <a:lnSpc>
                <a:spcPct val="100000"/>
              </a:lnSpc>
              <a:spcBef>
                <a:spcPts val="0"/>
              </a:spcBef>
              <a:defRPr/>
            </a:pPr>
            <a:r>
              <a:rPr lang="en-US" altLang="en-US" sz="2000" i="1" dirty="0" smtClean="0">
                <a:latin typeface="Arial" pitchFamily="34" charset="0"/>
              </a:rPr>
              <a:t>99.7% on time repayment</a:t>
            </a:r>
          </a:p>
          <a:p>
            <a:pPr>
              <a:lnSpc>
                <a:spcPct val="100000"/>
              </a:lnSpc>
              <a:spcBef>
                <a:spcPts val="0"/>
              </a:spcBef>
              <a:defRPr/>
            </a:pPr>
            <a:endParaRPr lang="en-US" altLang="en-US" sz="800" i="1" dirty="0" smtClean="0">
              <a:latin typeface="Arial" pitchFamily="34" charset="0"/>
            </a:endParaRPr>
          </a:p>
          <a:p>
            <a:pPr>
              <a:lnSpc>
                <a:spcPct val="100000"/>
              </a:lnSpc>
              <a:spcBef>
                <a:spcPts val="0"/>
              </a:spcBef>
              <a:defRPr/>
            </a:pPr>
            <a:r>
              <a:rPr lang="en-GB" sz="2000" i="1" dirty="0" smtClean="0">
                <a:latin typeface="Arial" charset="0"/>
                <a:cs typeface="Arial" charset="0"/>
              </a:rPr>
              <a:t>As well as consolidating the employment of borrowers and their immediate families, we have also helped to create 17,334 new jobs by these businesses taking on new workers</a:t>
            </a:r>
            <a:endParaRPr lang="en-US" altLang="en-US" sz="2000" i="1" dirty="0" smtClean="0">
              <a:latin typeface="Arial" pitchFamily="34" charset="0"/>
            </a:endParaRPr>
          </a:p>
          <a:p>
            <a:pPr>
              <a:lnSpc>
                <a:spcPct val="110000"/>
              </a:lnSpc>
              <a:spcBef>
                <a:spcPts val="0"/>
              </a:spcBef>
              <a:defRPr/>
            </a:pPr>
            <a:endParaRPr lang="en-US" altLang="en-US" sz="900" dirty="0" smtClean="0">
              <a:latin typeface="Arial" pitchFamily="34" charset="0"/>
            </a:endParaRPr>
          </a:p>
          <a:p>
            <a:pPr marL="0" indent="0">
              <a:lnSpc>
                <a:spcPct val="90000"/>
              </a:lnSpc>
              <a:buNone/>
            </a:pPr>
            <a:endParaRPr lang="en-GB" sz="900" dirty="0" smtClean="0">
              <a:latin typeface="Arial" charset="0"/>
              <a:cs typeface="Arial" charset="0"/>
            </a:endParaRPr>
          </a:p>
        </p:txBody>
      </p:sp>
      <p:sp>
        <p:nvSpPr>
          <p:cNvPr id="2" name="AutoShape 7" descr="data:image/jpeg;base64,/9j/4AAQSkZJRgABAQAAAQABAAD/2wCEAAkGBwgHBgkIBwgKCgkLDRYPDQwMDRsUFRAWIB0iIiAdHx8kKDQsJCYxJx8fLT0tMTU3Ojo6Iys/RD84QzQ5OjcBCgoKDQwNGg8PGjclHyU3Nzc3Nzc3Nzc3Nzc3Nzc3Nzc3Nzc3Nzc3Nzc3Nzc3Nzc3Nzc3Nzc3Nzc3Nzc3Nzc3N//AABEIAIYAyAMBIgACEQEDEQH/xAAcAAACAwEBAQEAAAAAAAAAAAAEBQADBgIBBwj/xAA2EAACAQMCBAMHAwQCAwEAAAABAgMABBESIQUTMUEiUWEGMnGBkaGxFMHwI0LR4QfxFUNSJP/EABoBAAIDAQEAAAAAAAAAAAAAAAIDAAEEBQb/xAAlEQACAgICAgICAwEAAAAAAAAAAQIRAyESMQRBUWETIjIzQhT/2gAMAwEAAhEDEQA/AMLBI5GoNv0o5NTIAzHBPagYrbBwurJohVkhYoWBA/uXdfrXOlTFN2dCLq2o/WjdLMmzY0nJx/OtURQPKSuVDeRIGfrR1pwm8licBow2dOlmwc0ttLsiiypQzah8cUNdwSzSxiPJYnKqu5I8qajgV8iK5lhTJ912wf3p7wK9XgjosXCoZ7sglppLoAgeYBXYfepGUW+w4QtnHA/+Ory7QzcTm/RxkZWJQGkz652H86VnuM8BuOBXklvxCNSjYMU0f9+/UH8ivp0XtShCGaJdRHSKQH7kCkl97c+yfHLZ7HiYu7Y6sK0tuToYdwVyM0xcX0OlhSRhpymUDAcke8Mb5r2xCAESgkf2jNEz2sTSyKlxFcR5ykkZyrD0rtolQ4xscUBkqi+1lljCaNRw/hVhtTO6vIYgFK4BJxvS7nNyOWpxgdaqaMyAFtyDnJoHVjnSxjQXNuYycHPc1cLzIwoGrHekDKy5yds1Yk5U4FEqFUMnurvJwEx6V5HM+k81ATQYlJByetc6mGTnGd6jDigm5uZI0HJRifLNLLu9uyzBUYZPQ9xR3PwunNV3MpjgLEZqkS0ILx5HYkli2ehPu/5qoPK0OlxhC25xuadNBHMAQwyDnFdCwUKoI2YnOaNyS1Q2L0JzJOEVY1XH0r2Z7gzAbmPHiU7gmtE3CZ4rdZFi1KxwKAl4fJFcMJc7jpUuu0DJoUEzazgDl46etVx88NIZGXH9u1OP0yIpNDzRrpIbYVFNMG0LVaQ5OpNfc6fWpV4jCMcDtUq7JYbcWoiiVkIOs+E9PkKs5TMF5gaME4AHu/A0zWKJrcpNIiuspK58/h3o2Lh+FxzVKdT3I7/I70j8hSjuhHY2jyXCP0VThsHetIqWdlDru5JEH9i5Azjsv+a7aOOziaSPHMc774699qTRWbXdzJJcHnt0werH9h/Pgty5v6HRjxRRci4uUN3JLLZQM2EER8R9fNifL0zsKX8X4gba2WGziaKIrkMd3kJzgnHwJ+VOOPXv/jrMz3LHnyZESge72JA7dcfP0rIcL4g3EOI2KzhAbdG1a3CoBnVjfbOdvhW/x8HKm0DdB8/EnteJ21lGqK8UCpMzEDU6gHST2AOfnT/hPDJ41uI7swEGbWhBwShx5euax3FEaC7m56oZpRqcq6sBq8RwRt2+9bHgPPksbeRwWJRWIzgHp09RTPOxLDFcQXklPTGC2AikIdWdAvvg5zXtzwzmR6opAAhG5Hb/ALpkpMsHLlZObqIU74z5VykL8t+SilgOjDOsZrmc2DSF0nD0iQSDLasA6exNDyWkwtywX0OTjFOOcv6eORVyZfF0xjz2oS4vogDbxRks++6EgVOTbK17FJikliBSNio6kDNcmBlwXRgD3xTS3vZJcQzDDKNgh6n1FeLElxOEkXQzHf1+tHz+SWvQNa2E0+rw6ApwSwqy4sZVXCf1PVd6Lkjk5ccXjHJUePGM/GjLZpGi1ajgHw4xgjtQ/kaG16M7JZzRlRNGysTnJrq+tZVikWRSj6SQK04w4QsrFMYbpj/VXWPBZeL3btE0RCj3nBx0FFCbb0gXG+j5rwuK6kuNQjkZe5A2+daG1hN9OYFJVsEr+9aO49k+KWjO13CLgMcGSHfwjpkf6oO2t4LOZnLlXJOrUuw8h8aPNO31QUdUMU4hBY8HRJvFIhx08qxt9xOS+uJJCukDZcUx4jasZUZzM2o9VUYPp1oa9touUOWramJ0ttjGx7fGmfk5RSYM9sQyyuxwc7mqJZpXD6RlUA1HyouRApOfGAeqnalLE/q1ZY/Ccg6jsfxRRSBLbefOpD1FSu7kRC+HLjxgjCADT86lW0mU0bR41SzDOgd8lWIGcY9OtXRnD6iinGRp6fXzqq4Gm3YsBJE26YGQMdN/lVkF0q6dUcTKSCo1dD3/ABWEdSObhZJphHG7MxJBcgBgu2dJoy3txZXemMO1qo8BHbuQR1z3+lewa0UyEhkO+QT9B60UrrPzEBYKpGQy7gbfI0NhPR8v9ur1rvjsiMx5duqooz6f7rLxyMGZR361pPbWILxi5aMIS7gkBum1ZdDudW2e+K9Hj/rivoz+3YaZwsYZwCqkZXz3r6Vacct7+xW74RgyQ7yQP7yk+YH9vbIrD+yfC4eN8T/QXjtHFICdSnBLAds/Otzwf2Wm4JPLHwi/5XMddT3Mep9gcgYwMetZPOljlSl2FBfY4t7r9SsMjQBVk9+FttLL1xVrcu3YxlhozlSVPh/1V8dvxN0kMwt3UeL+oulyfQpt9qn6VLgGJw8Fwq6tDHYjpnPf/dcqUK6DcK+wCReQ780qodvCSc4X09e1Cfp7Zps4aR+/LJyK0kVqkVttqdRso6haqm4bbiFjKsjxN0IkwQflQrQDgJY4bckJDMeYm76MnPyor9MqRqYCM8wIW1bnG++2N6sl4VDDCptLeMyMN0dT4vTOftXUX6mJ/Drxga4jg49Rt2qmyKNIB0iOQM2f6ZOdJ2fHQjJqwTKkgiVD4gdL79sUZxCwkewLSxkKRqU6Www8iR+RSmxaVQ0ZkaRDumpNIj9D51Kfsj0G8Hjvbq7jhAbcYkRh03xkmvpvC7OOzt0ijHQbnzNZ32ThtooBch40nl94O2NOO1aY3UEKapp4YwD1ZwB963+PBR2NSpBZOKB4hwuy4mmm7to5QOhdd/keopFx3/kH2V4Kp/VcWilkJ2htv6rn5Dp88ViJf+Sr/wBp7trHgtk1pYkFXkZv6pHoRso+p/FblieTSVgSkorZ7xhFg4ve2ltiW1RtcRZst07HuM5FBTozQCMDSqj3h1IJ/n0o6Xh11act4JWkiTdh5DqNqFl1EvIhTBddfbwmuZPG4TqSoTftC2a0mKM65IzsDvt2pabGTQwwTn0rWHIiX+pGNA64Jz2wcVwOSyaubH7wBI2rQoEU9GQubGUSk6WGT86la65s4dcGiaI5bf8AmalGsYfMMihYgrywjHxEE4J3z27UTFA5JGtSvk65A+YpdHeGDEZYq2NS5IG57fjpXrX76yAyAY6Zzg/D61y6H6Gf6UasxOFA8TRjG1WqXdXLaDv4Vx/M0p/UNnLh0D9CxB653BHwrs3TQmTQ2oxrgoeucbY+9VWyOSR7xLgFnxGJ57y2V2LZydm7bdqwftF7JW9mjS2VxIi945NwPQHr+a+hvx5EtFflTJqzhicsPjjGPhWb4tpvLctEWYxOsnkCPn1611I5ZQSpluC9lX/H3sxN/wCSsrybaABix82AOPzX0AcrIDR7g5Grt/mgvZudWtgLOYNjGo+8CceQ6fWjHOWlkY4JOoZOcfCs/kzc6slJFgvFiwJmWNT4ifQ/mq3kQjnFgwX3Xwehxn9qFkTTOPfYkZJUAD5nvQ0bTW5coBoXOFBGFwd9/PFZbbJ2hnazAuGilGCSB6iulkCMUBIyc+74TQT3MTsGhiBLYJ0nBoW7vFUqjagQcDScmokCk/YfcOGRuY4Q43IO3yq3hULX94tqTnQPG6ndRSGS7SSfXJExLbFsbVtuDJZ8G4Y19ezR2yzYd5JnwAOwyfr86fjx8pF8TRRRLGgRRhVGAPSlfEfZrhnEdXMgMUh35tu2hh+1Yvi3/L/DEuTZ8At5OIXGccxgUj+Wd2+1Zy+417We0UYWO82myGWJWhijX65J9CTW9QUnxSL4Nq30a/2h4dwrh64vOJ2Xh3CTSKrg/M4z9KyPtTwV+KcLFrwzkBzofMowNjucjvsO1W+zvsTDYuJrsxTzdQSuw/3mtavDykRRWBYjGW7/AEpc/FyqVwRWj4vxP2Qu7C4tnu5FnjlbRmFSNLnOBv8Amt/wWytuE2EUMTZZVBZiBknz260fdwzEmG4iCuxHmRtjcf5qYAXAHhHbNdPwHOWO5rZj8l/tRat1Isi50iMjOon3T5H0oa8s0cM8DBc41RjcYpB7Qcci4fcCIK0kkgzygd/n2Aryz9oGbe7Lx+SRMoC/Ek5J+3pTs+DHmjxYqEpRdmkkv4bO3w8quNRUtjcVRNdQSynZtTR6VyOw3/zQ1y0dzEssXijcYJABKt51Vca0EbSGOJ4zvq39a8/nWXHLgzoQjGUeSLjcStPLmQEdVZ9x39KlDwFtAYFWUE9BtUo48kgXFAbTFwqMGJQ5ztv9q8I1IchTgeW4pnNwebSskcijsC2dq4PAp2QuJIyzHAGvbHx/6qKWJ/AygfnZGHcBcYxnOKsFxIISFlUqMArvketeHgk8KF5YcAHd1cMB96st+E3BkHJ947DJIGfrTHCFWgbYtu7iWaAJCWLA6fLPWnfDeDw20CtIHmAXwqxwD6nbOPpQ8dpNBKzc1o5D4TpTAPbuRTiO3vctrkhxsAAGx9KzZZUqQycuVWGwlkhSIhYg6+7CMAZ8vtXbyiJ9jlVGOp9Nvjj80IsjJFNrcNdyP4fDo69M9cdMfSgbqS5uLZWysQVxqJJ3AB/O/wBqyOLsJOL0OzIojaUKGk3YDqC3T9/pWf4px1bW8ZFzzCcONBwdj5d81eL6eNllhhXlmRSvYKQuN/P+36UIlpJNbTs6qWCIVGdyVx1z0603HxX8gZRKV4ndWkyF4HaKVdSHHY/zoRTJGjBDRJvjJ1d6pgRJBHLNKAIwV3A7DI3z6miNcYCf/qBB2xnsPlvWlQjIHkQsC5YpErEYGfEp8s47fOl1/wAEbjNxz+NcVmuXU+ELhFA9BvgfCmIK6siQgN8/2qzAPhyc9gAaOOOnpk5mU4t7BWV1dWz2crW0aOBKUbxYzuQT3/npWnlvYLeNIrXEYTwgeXpXl4SbV2V2JG4GPI5rOcaid7aSaEnUFOcdz2rpeGtOyr+DTQcYUkksGHmKc216sigg7V8n4VfmS2iLakQIB4hjV61sOF3ZJ8JyDgg57VrewezX3EEV3FpcfA9wfSvn3trxC/4Bbn+kTE2yzp0PoT/b/MVtLO7Djr3oqULcRPFJGro4IZHXIYeRHeqTaVIXPHGW2fnyAid2luCkkr7ln6/DejYeVH/6Ywf/AKUY/FN/bf2Yi4NerNw/wWdwTojJ9x+6j8j/AFWeUmPwlnJHXaqi6FSRrPZ7iawTck7JIdx6+daaYwKdEpGD4lBDH64r5rb3AWZU3znIOO4r6BDPmJWbBcqMaj6b/msnmLlUhuDVot0rDEqwgHUDpx9d6lcc44YaSwbfzA/grysevaHV8DWNJJmJidC3RlKbZweud/pXUU04IEiKUA8ZjzggHyxVIFxarqMalGO7ockE12o1ONMhV3XCgNtkdx5eVcun7D6Gbs6qNEmNJPlpI9an6guhGlCWx4cDJ+VA5mmuOVIul/8A17bMvp2q+OGcqy3EaNoOxQ4PmRn471HZVlqxOZ+fLc47aFC5H2zRADyYaIe6dix7fX80NFOGcrPHpAOPEnQevn8qNWNV04XADAnGwP8APWqUbK1YBbxSPc5efMZyQqDIOd8lj3yAa7lsg66k0l08LAnZl89t6OiKkyBIgSuzaR3zg1zGkbuhKFgd9l2IPYg1bsiVbQEli7DQ8DKpAzIkmw/O+/lXlpZiJmEqNgjBDkAEE/f40xNq7HVA6DG+6E59Njt9TXkgjs8iTUEPQk5xntk9qKLrst2LVt2VZYQgQgalUjrg+gHYmgZW0HQeWCO2CK0TyRIBIE1ZOfAAcfD/AFQ8ltaSgyAEjY6lwcfua2wzRa2BsSuTqJ17keRPf5V6A2kEkZ9f+6MuOHuuWVFKddZG1UrFL00x4Hdth8s0+M4JWmDTKSThskZI7qKTSlhEQWwCukn16U/luLe3VTJy9R3A8TE/If4rNXlxE73LxgjQ2WDLpG/4NP8AD8iE5uKLj2B3vAYbjhq8QsG5MiKJJIt+XnHbyPl2ov2QlL2rQvp1IQRvuRgH7b1nm4zLcxfoIRIYzlQEbAc9fWqJGki4rFLBM0SxFQGXqp3H89KbgnO5WW0vR9FSZ1TUnvL9/WiX47ZRK3NulIxkhDqK+hA3FZG547NGsehOXkYlkGCNv/j1/nWkd5cw2MKKAI8sSyD1/wBVpcix97Ye0Vjf2DWEsRWGYZ58mcxuN1Khc752+Zr53Fc3ZUCQgqOuVzRPE+JJcMoXAIOwP0rhWWQeEgSZ2AG30pblb0JmX2RFw0cVuC8rthFbz+Br6LbkxQRrMwDqgDbZGaxPsnCg4uLl49PKRnGTtnoPzW2juQ7K0qkcwnA+FZfIypOpBY4XtHryhlwChA2xpqV5clDMECAKBkYqUlOLVhdD+KQRRLLqxG2+APLqc1TM3h5luFY5A0kHod9j3oSxUxOHikYj3pFVhgfHP86UbpzIxQgjOeXqySOx+HSuTdjQgXjiEyhCwboPeGfPse3eok0dzGjozoVfOsOcFum/xrlua8Y5Umtg2cBcHHlv8+1VRMspaNSySkauUceL47eme1VsEIjd9ZDKqN1VScau5x1q4XLQqJWwiBypxsBnzH70umc26FpWZVQZbV0QDqwPT4jPer7SfXbl3eEhgdWlG6dtj5/MVTi0SxotzG8gePA20nA7fb0/mK6ZydcqZZVJwNs7fPrSKDN0NY1wadhEWzue4xv8Ole3F60AEsUZDasMMjK7+g9O+alspyocPdRTRM4BBB1YJ079PvRElyibeKQE42wfqP8AdIuHcWs7okMP6o2OpDGwPbfv1otU5ZADeJUyDpGRv5ZyO1S2i07Cbc2xVFtpYwmMeFNPyx9as/qKQjDw5wMYORtn6Uje31gKLxinXQq9h89qicPAmYfq7oSpuwCFgN+hO6/Umopkd9jSe5WCFikBnUnxITjT8KV30kEmo+OTG2kHT8v5kUU13bW8RZ7howNtw+5+Az9qElvY54/6s0ZY7YZH/JUUTnyWylJGW9ob6/C4souWoxmIrgj4kZz8setY68uZJMJJ0QZYDbJ8vWtnxa5EAkLFo2XsD7313rFrA002Izlc+W4Hc4rpeG4wTbI03sZcKRoZedMCFjjIVugGev5oiO0sLm25sc17GJMMXMGtFOOgwc4oHiMjXJS2tzpiGTIQw3Pavo/AYUg4HaW5jTKxjIIB9aavIeON/IyGPmzDSWd2sL3FrKvEFiUsWRvFCvmYyB/is5M78QuY44FZzgkAHPqST8Mmtp7X3UdtfW0lgOXcDxNpOAV7ZxS3g3Cf07DiU6BCxJWNRtg796b/ANKcOQM4OMqMtNw+aMc5+zYx8P8AsfWrcabETKnjSYDX8QdvtW0uIrSUs6ySAv4ijBfCfIUNJykjmjGf7d2wc49Rt50mHlfRUsNk9m4SwkuFmjbXgKTkbDtuPWnbI26k50nIIbJzQXAEik5qiRFfOVDEjP0BpyiPGdYcFRuTFKuR9DvQZWpvkwUnHQKluS+rEpcA+AIfp0r2uZbmZppEhuJlxgMOoyfQ/kGpWGWSbeg+DCbjRpOX5Uf9zxkhmz9vlUEkasDFLIEO2UAIx5nG9J1vptWQ4cLg40gffbNX3VzGDE8TAylcuUH2NDwaAbfoaycYmKrLBOVgTaRjFuf5t9aJ/wDNqshW4WNX28K7hh1G/wAMftSKKfTdc+BdGo50k/Y9Mj45q978OQSluCu3h6/LPQelRQCo0TTtNGrW8p0k5yDq7b7HeqJrcLA728ihWYczxn9+gpWJhqVgyrqGVZkUEenTJq+G4MjFYpGc9GZsLv28PT0oarsiiwi0kWMn9ZKrIGyumMjB9K6NxFNMWjdlcDdGIH3/AGNLXuWYLKyntkn+077df5miZNK8vxlZSo2IyPl60xQXdkcLGPMEkb8wBkkAB6ZC+QI3qvx8wPaZXSoVD1O3xoYR89earbMM4G3iqnkz6slVYfGnQxRfTBVrQfzOKpgFRpbO4QD8UNPJesAwRie6sn7/AEr2KEOwRl0kjK77E1YBN4UZSVz3Y4qfiTfoMDIumQkxktq3yfQeVDG3n5oLBzjr4jg/KmIGmU4XGBvjzq3W2pMA+LYfGosaUdopaEF9weGSYmdXIBVSwc58qWWdrbxMWCAN0GASOmK28jqdSvvjJx39KzYAjkJjBIBxkjvUvoYremJrngHMlUxDwsQHbcbd+tb3labQNH4yVwFHShjGGhDMmk+RNCa3RdIOABtg0WSXQ3DqzGcQ5t5fTSNEQmSA3kO1Mkt50jUSysoI6Iv2oqaNU2UYB3xXJncpjmMMDswG1XHJqgcibdgUqNGrtGilcY3Gc/HJ61zbW9w+sLGFwcMWUYU/SiIWk8QVtIY+JtILEfE0ychUxzAFToOw8qkdgNldnZaZNdxcjTjqsQz+KKvYeXFh3lMbKQHQ433+dAPcQ5Jd84B2BAzTGO6gkiUGRVQA4Mg2I2pvFNAasWXURuLma3idwcmRvAp3J6ZI+1ShOOrLbX0ktlcmONt2eM7nbp51KzPG/wDLC0eqpTYnYeVXIwGzAkHzNeVK3JaFF/LcDI04+dWRXUibIEU9m0AkfWpUoXFNbCZbFdXBk0yNHkqekS/4q9r6aJdZKlWUBl0Lvv8ACvKlYskVyaDj0WGQSDXpwCFcgY6mrjdHShXUdSKCG71KlC1+gbLI5N3YABI0yoAx5j81aXKRKyqMvgjO+MipUosW2U4o5hMs7qyN7px4j1H8/FEmG4hiV5njKnsBmpUq2Cyszhs43CNg5UAnavLgNAg1scA9V61KlHSaC9lOY2jOdWNRyBilsLhr425LFJfCQex7H61KlXOKoiC5bwfp8SxAtpByGNDiV2Q9CM96lSgn0hmMEMoiuA+gHHY9KHjuH1qwWMhtgCtSpQ0RlUkUsighlGBvjbJqlY5WJ/qddmzvkdf8VKlOh0LkemBImIJBbAOQmP3qLcvFDMUAJQBst1P8zXlSmANCHjN80s7MjONWF3PTAGfqalSpTEkVZ//Z"/>
          <p:cNvSpPr>
            <a:spLocks noChangeAspect="1" noChangeArrowheads="1"/>
          </p:cNvSpPr>
          <p:nvPr/>
        </p:nvSpPr>
        <p:spPr bwMode="auto">
          <a:xfrm>
            <a:off x="0" y="-136525"/>
            <a:ext cx="1905000"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9" descr="data:image/jpeg;base64,/9j/4AAQSkZJRgABAQAAAQABAAD/2wCEAAkGBwgHBgkIBwgKCgkLDRYPDQwMDRsUFRAWIB0iIiAdHx8kKDQsJCYxJx8fLT0tMTU3Ojo6Iys/RD84QzQ5OjcBCgoKDQwNGg8PGjclHyU3Nzc3Nzc3Nzc3Nzc3Nzc3Nzc3Nzc3Nzc3Nzc3Nzc3Nzc3Nzc3Nzc3Nzc3Nzc3Nzc3N//AABEIAIYAyAMBIgACEQEDEQH/xAAcAAACAwEBAQEAAAAAAAAAAAAEBQADBgIBBwj/xAA2EAACAQMCBAMHAwQCAwEAAAABAgMABBESIQUTMUEiUWEGMnGBkaGxFMHwI0LR4QfxFUNSJP/EABoBAAIDAQEAAAAAAAAAAAAAAAIDAAEEBQb/xAAlEQACAgICAgICAwEAAAAAAAAAAQIRAyESMQRBUWETIjIzQhT/2gAMAwEAAhEDEQA/AMLBI5GoNv0o5NTIAzHBPagYrbBwurJohVkhYoWBA/uXdfrXOlTFN2dCLq2o/WjdLMmzY0nJx/OtURQPKSuVDeRIGfrR1pwm8licBow2dOlmwc0ttLsiiypQzah8cUNdwSzSxiPJYnKqu5I8qajgV8iK5lhTJ912wf3p7wK9XgjosXCoZ7sglppLoAgeYBXYfepGUW+w4QtnHA/+Ory7QzcTm/RxkZWJQGkz652H86VnuM8BuOBXklvxCNSjYMU0f9+/UH8ivp0XtShCGaJdRHSKQH7kCkl97c+yfHLZ7HiYu7Y6sK0tuToYdwVyM0xcX0OlhSRhpymUDAcke8Mb5r2xCAESgkf2jNEz2sTSyKlxFcR5ykkZyrD0rtolQ4xscUBkqi+1lljCaNRw/hVhtTO6vIYgFK4BJxvS7nNyOWpxgdaqaMyAFtyDnJoHVjnSxjQXNuYycHPc1cLzIwoGrHekDKy5yds1Yk5U4FEqFUMnurvJwEx6V5HM+k81ATQYlJByetc6mGTnGd6jDigm5uZI0HJRifLNLLu9uyzBUYZPQ9xR3PwunNV3MpjgLEZqkS0ILx5HYkli2ehPu/5qoPK0OlxhC25xuadNBHMAQwyDnFdCwUKoI2YnOaNyS1Q2L0JzJOEVY1XH0r2Z7gzAbmPHiU7gmtE3CZ4rdZFi1KxwKAl4fJFcMJc7jpUuu0DJoUEzazgDl46etVx88NIZGXH9u1OP0yIpNDzRrpIbYVFNMG0LVaQ5OpNfc6fWpV4jCMcDtUq7JYbcWoiiVkIOs+E9PkKs5TMF5gaME4AHu/A0zWKJrcpNIiuspK58/h3o2Lh+FxzVKdT3I7/I70j8hSjuhHY2jyXCP0VThsHetIqWdlDru5JEH9i5Azjsv+a7aOOziaSPHMc774699qTRWbXdzJJcHnt0werH9h/Pgty5v6HRjxRRci4uUN3JLLZQM2EER8R9fNifL0zsKX8X4gba2WGziaKIrkMd3kJzgnHwJ+VOOPXv/jrMz3LHnyZESge72JA7dcfP0rIcL4g3EOI2KzhAbdG1a3CoBnVjfbOdvhW/x8HKm0DdB8/EnteJ21lGqK8UCpMzEDU6gHST2AOfnT/hPDJ41uI7swEGbWhBwShx5euax3FEaC7m56oZpRqcq6sBq8RwRt2+9bHgPPksbeRwWJRWIzgHp09RTPOxLDFcQXklPTGC2AikIdWdAvvg5zXtzwzmR6opAAhG5Hb/ALpkpMsHLlZObqIU74z5VykL8t+SilgOjDOsZrmc2DSF0nD0iQSDLasA6exNDyWkwtywX0OTjFOOcv6eORVyZfF0xjz2oS4vogDbxRks++6EgVOTbK17FJikliBSNio6kDNcmBlwXRgD3xTS3vZJcQzDDKNgh6n1FeLElxOEkXQzHf1+tHz+SWvQNa2E0+rw6ApwSwqy4sZVXCf1PVd6Lkjk5ccXjHJUePGM/GjLZpGi1ajgHw4xgjtQ/kaG16M7JZzRlRNGysTnJrq+tZVikWRSj6SQK04w4QsrFMYbpj/VXWPBZeL3btE0RCj3nBx0FFCbb0gXG+j5rwuK6kuNQjkZe5A2+daG1hN9OYFJVsEr+9aO49k+KWjO13CLgMcGSHfwjpkf6oO2t4LOZnLlXJOrUuw8h8aPNO31QUdUMU4hBY8HRJvFIhx08qxt9xOS+uJJCukDZcUx4jasZUZzM2o9VUYPp1oa9touUOWramJ0ttjGx7fGmfk5RSYM9sQyyuxwc7mqJZpXD6RlUA1HyouRApOfGAeqnalLE/q1ZY/Ccg6jsfxRRSBLbefOpD1FSu7kRC+HLjxgjCADT86lW0mU0bR41SzDOgd8lWIGcY9OtXRnD6iinGRp6fXzqq4Gm3YsBJE26YGQMdN/lVkF0q6dUcTKSCo1dD3/ABWEdSObhZJphHG7MxJBcgBgu2dJoy3txZXemMO1qo8BHbuQR1z3+lewa0UyEhkO+QT9B60UrrPzEBYKpGQy7gbfI0NhPR8v9ur1rvjsiMx5duqooz6f7rLxyMGZR361pPbWILxi5aMIS7gkBum1ZdDudW2e+K9Hj/rivoz+3YaZwsYZwCqkZXz3r6Vacct7+xW74RgyQ7yQP7yk+YH9vbIrD+yfC4eN8T/QXjtHFICdSnBLAds/Otzwf2Wm4JPLHwi/5XMddT3Mep9gcgYwMetZPOljlSl2FBfY4t7r9SsMjQBVk9+FttLL1xVrcu3YxlhozlSVPh/1V8dvxN0kMwt3UeL+oulyfQpt9qn6VLgGJw8Fwq6tDHYjpnPf/dcqUK6DcK+wCReQ780qodvCSc4X09e1Cfp7Zps4aR+/LJyK0kVqkVttqdRso6haqm4bbiFjKsjxN0IkwQflQrQDgJY4bckJDMeYm76MnPyor9MqRqYCM8wIW1bnG++2N6sl4VDDCptLeMyMN0dT4vTOftXUX6mJ/Drxga4jg49Rt2qmyKNIB0iOQM2f6ZOdJ2fHQjJqwTKkgiVD4gdL79sUZxCwkewLSxkKRqU6Www8iR+RSmxaVQ0ZkaRDumpNIj9D51Kfsj0G8Hjvbq7jhAbcYkRh03xkmvpvC7OOzt0ijHQbnzNZ32ThtooBch40nl94O2NOO1aY3UEKapp4YwD1ZwB963+PBR2NSpBZOKB4hwuy4mmm7to5QOhdd/keopFx3/kH2V4Kp/VcWilkJ2htv6rn5Dp88ViJf+Sr/wBp7trHgtk1pYkFXkZv6pHoRso+p/FblieTSVgSkorZ7xhFg4ve2ltiW1RtcRZst07HuM5FBTozQCMDSqj3h1IJ/n0o6Xh11act4JWkiTdh5DqNqFl1EvIhTBddfbwmuZPG4TqSoTftC2a0mKM65IzsDvt2pabGTQwwTn0rWHIiX+pGNA64Jz2wcVwOSyaubH7wBI2rQoEU9GQubGUSk6WGT86la65s4dcGiaI5bf8AmalGsYfMMihYgrywjHxEE4J3z27UTFA5JGtSvk65A+YpdHeGDEZYq2NS5IG57fjpXrX76yAyAY6Zzg/D61y6H6Gf6UasxOFA8TRjG1WqXdXLaDv4Vx/M0p/UNnLh0D9CxB653BHwrs3TQmTQ2oxrgoeucbY+9VWyOSR7xLgFnxGJ57y2V2LZydm7bdqwftF7JW9mjS2VxIi945NwPQHr+a+hvx5EtFflTJqzhicsPjjGPhWb4tpvLctEWYxOsnkCPn1611I5ZQSpluC9lX/H3sxN/wCSsrybaABix82AOPzX0AcrIDR7g5Grt/mgvZudWtgLOYNjGo+8CceQ6fWjHOWlkY4JOoZOcfCs/kzc6slJFgvFiwJmWNT4ifQ/mq3kQjnFgwX3Xwehxn9qFkTTOPfYkZJUAD5nvQ0bTW5coBoXOFBGFwd9/PFZbbJ2hnazAuGilGCSB6iulkCMUBIyc+74TQT3MTsGhiBLYJ0nBoW7vFUqjagQcDScmokCk/YfcOGRuY4Q43IO3yq3hULX94tqTnQPG6ndRSGS7SSfXJExLbFsbVtuDJZ8G4Y19ezR2yzYd5JnwAOwyfr86fjx8pF8TRRRLGgRRhVGAPSlfEfZrhnEdXMgMUh35tu2hh+1Yvi3/L/DEuTZ8At5OIXGccxgUj+Wd2+1Zy+417We0UYWO82myGWJWhijX65J9CTW9QUnxSL4Nq30a/2h4dwrh64vOJ2Xh3CTSKrg/M4z9KyPtTwV+KcLFrwzkBzofMowNjucjvsO1W+zvsTDYuJrsxTzdQSuw/3mtavDykRRWBYjGW7/AEpc/FyqVwRWj4vxP2Qu7C4tnu5FnjlbRmFSNLnOBv8Amt/wWytuE2EUMTZZVBZiBknz260fdwzEmG4iCuxHmRtjcf5qYAXAHhHbNdPwHOWO5rZj8l/tRat1Isi50iMjOon3T5H0oa8s0cM8DBc41RjcYpB7Qcci4fcCIK0kkgzygd/n2Aryz9oGbe7Lx+SRMoC/Ek5J+3pTs+DHmjxYqEpRdmkkv4bO3w8quNRUtjcVRNdQSynZtTR6VyOw3/zQ1y0dzEssXijcYJABKt51Vca0EbSGOJ4zvq39a8/nWXHLgzoQjGUeSLjcStPLmQEdVZ9x39KlDwFtAYFWUE9BtUo48kgXFAbTFwqMGJQ5ztv9q8I1IchTgeW4pnNwebSskcijsC2dq4PAp2QuJIyzHAGvbHx/6qKWJ/AygfnZGHcBcYxnOKsFxIISFlUqMArvketeHgk8KF5YcAHd1cMB96st+E3BkHJ947DJIGfrTHCFWgbYtu7iWaAJCWLA6fLPWnfDeDw20CtIHmAXwqxwD6nbOPpQ8dpNBKzc1o5D4TpTAPbuRTiO3vctrkhxsAAGx9KzZZUqQycuVWGwlkhSIhYg6+7CMAZ8vtXbyiJ9jlVGOp9Nvjj80IsjJFNrcNdyP4fDo69M9cdMfSgbqS5uLZWysQVxqJJ3AB/O/wBqyOLsJOL0OzIojaUKGk3YDqC3T9/pWf4px1bW8ZFzzCcONBwdj5d81eL6eNllhhXlmRSvYKQuN/P+36UIlpJNbTs6qWCIVGdyVx1z0603HxX8gZRKV4ndWkyF4HaKVdSHHY/zoRTJGjBDRJvjJ1d6pgRJBHLNKAIwV3A7DI3z6miNcYCf/qBB2xnsPlvWlQjIHkQsC5YpErEYGfEp8s47fOl1/wAEbjNxz+NcVmuXU+ELhFA9BvgfCmIK6siQgN8/2qzAPhyc9gAaOOOnpk5mU4t7BWV1dWz2crW0aOBKUbxYzuQT3/npWnlvYLeNIrXEYTwgeXpXl4SbV2V2JG4GPI5rOcaid7aSaEnUFOcdz2rpeGtOyr+DTQcYUkksGHmKc216sigg7V8n4VfmS2iLakQIB4hjV61sOF3ZJ8JyDgg57VrewezX3EEV3FpcfA9wfSvn3trxC/4Bbn+kTE2yzp0PoT/b/MVtLO7Djr3oqULcRPFJGro4IZHXIYeRHeqTaVIXPHGW2fnyAid2luCkkr7ln6/DejYeVH/6Ywf/AKUY/FN/bf2Yi4NerNw/wWdwTojJ9x+6j8j/AFWeUmPwlnJHXaqi6FSRrPZ7iawTck7JIdx6+daaYwKdEpGD4lBDH64r5rb3AWZU3znIOO4r6BDPmJWbBcqMaj6b/msnmLlUhuDVot0rDEqwgHUDpx9d6lcc44YaSwbfzA/grysevaHV8DWNJJmJidC3RlKbZweud/pXUU04IEiKUA8ZjzggHyxVIFxarqMalGO7ockE12o1ONMhV3XCgNtkdx5eVcun7D6Gbs6qNEmNJPlpI9an6guhGlCWx4cDJ+VA5mmuOVIul/8A17bMvp2q+OGcqy3EaNoOxQ4PmRn471HZVlqxOZ+fLc47aFC5H2zRADyYaIe6dix7fX80NFOGcrPHpAOPEnQevn8qNWNV04XADAnGwP8APWqUbK1YBbxSPc5efMZyQqDIOd8lj3yAa7lsg66k0l08LAnZl89t6OiKkyBIgSuzaR3zg1zGkbuhKFgd9l2IPYg1bsiVbQEli7DQ8DKpAzIkmw/O+/lXlpZiJmEqNgjBDkAEE/f40xNq7HVA6DG+6E59Njt9TXkgjs8iTUEPQk5xntk9qKLrst2LVt2VZYQgQgalUjrg+gHYmgZW0HQeWCO2CK0TyRIBIE1ZOfAAcfD/AFQ8ltaSgyAEjY6lwcfua2wzRa2BsSuTqJ17keRPf5V6A2kEkZ9f+6MuOHuuWVFKddZG1UrFL00x4Hdth8s0+M4JWmDTKSThskZI7qKTSlhEQWwCukn16U/luLe3VTJy9R3A8TE/If4rNXlxE73LxgjQ2WDLpG/4NP8AD8iE5uKLj2B3vAYbjhq8QsG5MiKJJIt+XnHbyPl2ov2QlL2rQvp1IQRvuRgH7b1nm4zLcxfoIRIYzlQEbAc9fWqJGki4rFLBM0SxFQGXqp3H89KbgnO5WW0vR9FSZ1TUnvL9/WiX47ZRK3NulIxkhDqK+hA3FZG547NGsehOXkYlkGCNv/j1/nWkd5cw2MKKAI8sSyD1/wBVpcix97Ye0Vjf2DWEsRWGYZ58mcxuN1Khc752+Zr53Fc3ZUCQgqOuVzRPE+JJcMoXAIOwP0rhWWQeEgSZ2AG30pblb0JmX2RFw0cVuC8rthFbz+Br6LbkxQRrMwDqgDbZGaxPsnCg4uLl49PKRnGTtnoPzW2juQ7K0qkcwnA+FZfIypOpBY4XtHryhlwChA2xpqV5clDMECAKBkYqUlOLVhdD+KQRRLLqxG2+APLqc1TM3h5luFY5A0kHod9j3oSxUxOHikYj3pFVhgfHP86UbpzIxQgjOeXqySOx+HSuTdjQgXjiEyhCwboPeGfPse3eok0dzGjozoVfOsOcFum/xrlua8Y5Umtg2cBcHHlv8+1VRMspaNSySkauUceL47eme1VsEIjd9ZDKqN1VScau5x1q4XLQqJWwiBypxsBnzH70umc26FpWZVQZbV0QDqwPT4jPer7SfXbl3eEhgdWlG6dtj5/MVTi0SxotzG8gePA20nA7fb0/mK6ZydcqZZVJwNs7fPrSKDN0NY1wadhEWzue4xv8Ole3F60AEsUZDasMMjK7+g9O+alspyocPdRTRM4BBB1YJ079PvRElyibeKQE42wfqP8AdIuHcWs7okMP6o2OpDGwPbfv1otU5ZADeJUyDpGRv5ZyO1S2i07Cbc2xVFtpYwmMeFNPyx9as/qKQjDw5wMYORtn6Uje31gKLxinXQq9h89qicPAmYfq7oSpuwCFgN+hO6/Umopkd9jSe5WCFikBnUnxITjT8KV30kEmo+OTG2kHT8v5kUU13bW8RZ7howNtw+5+Az9qElvY54/6s0ZY7YZH/JUUTnyWylJGW9ob6/C4souWoxmIrgj4kZz8setY68uZJMJJ0QZYDbJ8vWtnxa5EAkLFo2XsD7313rFrA002Izlc+W4Hc4rpeG4wTbI03sZcKRoZedMCFjjIVugGev5oiO0sLm25sc17GJMMXMGtFOOgwc4oHiMjXJS2tzpiGTIQw3Pavo/AYUg4HaW5jTKxjIIB9aavIeON/IyGPmzDSWd2sL3FrKvEFiUsWRvFCvmYyB/is5M78QuY44FZzgkAHPqST8Mmtp7X3UdtfW0lgOXcDxNpOAV7ZxS3g3Cf07DiU6BCxJWNRtg796b/ANKcOQM4OMqMtNw+aMc5+zYx8P8AsfWrcabETKnjSYDX8QdvtW0uIrSUs6ySAv4ijBfCfIUNJykjmjGf7d2wc49Rt50mHlfRUsNk9m4SwkuFmjbXgKTkbDtuPWnbI26k50nIIbJzQXAEik5qiRFfOVDEjP0BpyiPGdYcFRuTFKuR9DvQZWpvkwUnHQKluS+rEpcA+AIfp0r2uZbmZppEhuJlxgMOoyfQ/kGpWGWSbeg+DCbjRpOX5Uf9zxkhmz9vlUEkasDFLIEO2UAIx5nG9J1vptWQ4cLg40gffbNX3VzGDE8TAylcuUH2NDwaAbfoaycYmKrLBOVgTaRjFuf5t9aJ/wDNqshW4WNX28K7hh1G/wAMftSKKfTdc+BdGo50k/Y9Mj45q978OQSluCu3h6/LPQelRQCo0TTtNGrW8p0k5yDq7b7HeqJrcLA728ihWYczxn9+gpWJhqVgyrqGVZkUEenTJq+G4MjFYpGc9GZsLv28PT0oarsiiwi0kWMn9ZKrIGyumMjB9K6NxFNMWjdlcDdGIH3/AGNLXuWYLKyntkn+077df5miZNK8vxlZSo2IyPl60xQXdkcLGPMEkb8wBkkAB6ZC+QI3qvx8wPaZXSoVD1O3xoYR89earbMM4G3iqnkz6slVYfGnQxRfTBVrQfzOKpgFRpbO4QD8UNPJesAwRie6sn7/AEr2KEOwRl0kjK77E1YBN4UZSVz3Y4qfiTfoMDIumQkxktq3yfQeVDG3n5oLBzjr4jg/KmIGmU4XGBvjzq3W2pMA+LYfGosaUdopaEF9weGSYmdXIBVSwc58qWWdrbxMWCAN0GASOmK28jqdSvvjJx39KzYAjkJjBIBxkjvUvoYremJrngHMlUxDwsQHbcbd+tb3labQNH4yVwFHShjGGhDMmk+RNCa3RdIOABtg0WSXQ3DqzGcQ5t5fTSNEQmSA3kO1Mkt50jUSysoI6Iv2oqaNU2UYB3xXJncpjmMMDswG1XHJqgcibdgUqNGrtGilcY3Gc/HJ61zbW9w+sLGFwcMWUYU/SiIWk8QVtIY+JtILEfE0ychUxzAFToOw8qkdgNldnZaZNdxcjTjqsQz+KKvYeXFh3lMbKQHQ433+dAPcQ5Jd84B2BAzTGO6gkiUGRVQA4Mg2I2pvFNAasWXURuLma3idwcmRvAp3J6ZI+1ShOOrLbX0ktlcmONt2eM7nbp51KzPG/wDLC0eqpTYnYeVXIwGzAkHzNeVK3JaFF/LcDI04+dWRXUibIEU9m0AkfWpUoXFNbCZbFdXBk0yNHkqekS/4q9r6aJdZKlWUBl0Lvv8ACvKlYskVyaDj0WGQSDXpwCFcgY6mrjdHShXUdSKCG71KlC1+gbLI5N3YABI0yoAx5j81aXKRKyqMvgjO+MipUosW2U4o5hMs7qyN7px4j1H8/FEmG4hiV5njKnsBmpUq2Cyszhs43CNg5UAnavLgNAg1scA9V61KlHSaC9lOY2jOdWNRyBilsLhr425LFJfCQex7H61KlXOKoiC5bwfp8SxAtpByGNDiV2Q9CM96lSgn0hmMEMoiuA+gHHY9KHjuH1qwWMhtgCtSpQ0RlUkUsighlGBvjbJqlY5WJ/qddmzvkdf8VKlOh0LkemBImIJBbAOQmP3qLcvFDMUAJQBst1P8zXlSmANCHjN80s7MjONWF3PTAGfqalSpTEkVZ//Z"/>
          <p:cNvSpPr>
            <a:spLocks noChangeAspect="1" noChangeArrowheads="1"/>
          </p:cNvSpPr>
          <p:nvPr/>
        </p:nvSpPr>
        <p:spPr bwMode="auto">
          <a:xfrm>
            <a:off x="152400" y="15875"/>
            <a:ext cx="1905000"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3" descr="data:image/jpeg;base64,/9j/4AAQSkZJRgABAQAAAQABAAD/2wCEAAkGBxMTEhUUExQWFhQXFRgZGRgVGRwYGhoaGBkaHBgYGhoaHyggHB0lHBUXIjEhJSkrLi4uFyAzODMsNygtLisBCgoKDg0OGxAQGi8kICQsLCwsLywsLCwsLCwwNCwsLCwsLCwsLCwsLCwsLCwsLCwsLCwsLCwsLCwsLCwsLCwsLP/AABEIAK4BIgMBIgACEQEDEQH/xAAbAAABBQEBAAAAAAAAAAAAAAAEAQIDBQYAB//EAEAQAAECBAQDBgQFAgQGAwEAAAECEQADITEEEkFRBWGBBhMicZGhMrHB8BRCUtHxI+EzYnKSB2OCorLSFVNzQ//EABkBAAMBAQEAAAAAAAAAAAAAAAABAgMEBf/EAC4RAAICAQMEAQIFBAMAAAAAAAABAhEDEiExBBNBUSJhoRQycZHwBVKBwSNCcv/aAAwDAQACEQMRAD8A2ql16xlu1fEELeSUkskl6s4YsTS7b6RsDJr1jJduZCZfdqQh5s2YlL03omtnJ+UdOdPRsccOdyiCEfh1Zsq1Iy5VJIcg0Eu9nKhu4hJXCyZKFo/KpllRah+GuiRfmwgvtnhpeHwkpB/xlrBCAHIBZ0k7JVUHU+Ziq4RNKcNOlKIPeOSyspSQSpxv8Ts9qbRxyg48m63Vms7M8SUR3ZWF3IZnDFrDSLzv4zfYbgjBSnYpIqmgXvfSka44EmOvpr0fIwyc7AwxIiVE6Hf/ABhhp4eoR0bEbkqZ0TSpkCjDLGkOAUNITGHAwpVAaVGHhRiaHYQ8IVRFnhpVBQWTgxxVA2aE7yCgJyuE7yIc8NUqGIIEyHibAgMPSIKAKE6HFcBsYUEwqHYX3kIFxACYmly3goLFC4IlzkiFThxCkAaRLplJMXv0xxnAw9AG0PiNityFKRCqQIlhYLGDFMKEwRHNDsKByiEYQQEiPMu0PanFFakIQqVkdTlw6HAc5r+Y3iJZFFBR6MAI5aY817M9spiZn9dSlJUSKpKiohvhYNq5j0uWoKAIsQ8EMikDRB3cLBOWEjSxUYqd2vw6SoVLKADG4epOzRaYXFYbFHKAFmWQrxAFjuOYjzriHCQUujMpWZQWpTAPd0s5uC9Tpzh2CxuIwyQZIRnPxKIJDaXpq/pHLHPK93sGheD07ifCpc5BC0hRALPoWoekYjAcKwUmRh50xytctOdAKVOVJ8aik6UHVoExXFp05IKppLpZgQAxqzJuPWBZ0vKopax0jux445Kb8mMsjimkabhPaWRh5aZaZcwgEuSR0Z+kFJ7aJCcypJArUKFtNIxmWIcTKZQKikS2ZNnzKDXNq9YfUqOOHwW5OKUpy3ZpOKdq5uYMWBTodSz+bfWK5HajFJylKyUUqqpbSvT3gSfLSQHWQwpmahBbNTUu3UQNjlqKNFJBDZGzOKA8j01EeS5ycuTrUNj0PAdsJKkJKwoKYOyQz60ckRayOLyJgJStNA5ehAGrGseQ4fFS+8SEkggBJfM1mtqYu+4GlvnHfhmpJ6tmYZG4s2GK7USU/wCGDMPLwj1Iinn9p5yrBCRsA+u5ioywmWtusbqjFzZaI7RTtcqhzS3yg2R2mBIzS2GpSX6ttGdSeRhyRzhugUmbHB8TlTLKY/pVQwUURgyIMwXEZsuyiRsqo/eFZSl7NkEw8JEZUcenOCcrA1ADO1wf7QZK7TJB8aCB/lL+xaAepGhTLENIhmD4th1gMsAlhlVQv5QYZcTZaAyow5MEiUDDhKEFhREhMEyy0RqpDkzITGgpJji0CKnQwzTE6R6g7MIelQirKzEkucRBpDWWOYR1ID7+OE5oWkrUGEgQBxHicuUHWoJHPXkIdMnPGC7T4cz5qkyxMUQW8RBkqo+X/KaUrETelAnZbYjt7JyL7sKzhwnMPDma55RWca4rLxGG7ybKQucgMrLmAAVQFzfxsctbRVcJ4DKJmDETUpKS6Uy1eJW4JItQim94AwsyZkmAEkkEhAcFwC2ZOgFWvHG8k3yaJUXErjBVhcys47xCUASciVSgB4kOxKSoAu1Y2nY9Uv8ADDu1qWhyxX8Xk4u0ef8ADOzE+axmJlpSwUlbWTMZSgP1OlTF3rG7QhOFw5EpLtVhUqUdS0b4oSTt8Eyki/zR0YNHE+JkAiWA9WKah9DHRtrXomzH4rvErQhKwlJLkEjVRAajPWult4GnJnFKkKbKWsqriqbjYCI8ZiJi0OGSMxN6kgghnqbGkTS8cpWb+m5DBQzbAMd3FR1jhUa35NmFYFXhLghYAC3uSBU/xQwbi0Ot+QPtEEglSQpmfQmvJ+kFTjXoPlHp4fjFV9Tiybt/4BssC8UmgBLixzA3Yijs3ODh5R0yRnSUszj0is61wonE9MtyoXPlrC1AlzlI2zByli/6tAwrDMRLMtedCgc5SSnQkkgvsPC9LUh2I4SuWhKQAUpLUoWNA3VTtEKMBNUp1HKVOsvX4MoLcy4jzFjdnfqVcknCVJnhSEuFEqUS5YF6WuPDbSNMzADYCAeCYNEqWkputKSSdXD26waVR0Y4adzmyyt0MMIWhSIUHaOjUYUNY9IUxxjhD1BQsc0cIRomwodHNCQoh2OjmgzBcUmyz4VnZjUXextAaaQpDQnIaRpJfaunilV/yqYe4g/BdoZExgSUK/zW/wB1vVoxRMMaBMrUelLQdIZ3SowWG4jNlhkzFADRy3paJxxzEu4mq9m9GaHqHZtJgyh1kJG5LD3hsniEglhNlk/6hGCxWKXMLzFqUeZf0EQgQnMVnqKQGe/lDVlLtQHaPMkT1CqVKHkSPlCTZy1l1KUo7kkn3hah6j0SfiZabzEA7FQ/eFQsKDpII5EH5R5wnnD0OKpJHlSDXQrPQlmhFqRilSp+FnpRLmLUlTLmMHe+ZhbQ67RFJx01Nlq9SfnB2H47NF2V7H1ETlSmvTHGVFRjsEFYhpXehAqEqBLukF8rVDmnmdoTszhlzJsxayrMELUpRcFyGUgjYsfKLmRx49+slLPKRzspb/MekTI4mwWxAzZiWADkiptGcOnV2mjR5vDRc4MnupQ2lo/8RD5gJSQHBIIHm0A4HjqUpSlY+FKQCOQa3SC1cWkK/Ox5/wBo7PG5lqVmP/AcV0Cm/wD3MdGxHE5P/wBo9T+0JGH4ePv7ldw8wxmGKVHxpKUqcA3evR3US2sFYDA93mKqqUakdPqH6xWY4FXemnhKvCXc1blr9LxcyFk0LbU5Ab845Mco6t0aT1VySKD/AEhTzgLiWN7tgACo6F7a6QThJudLjf7+cdLyK6Rloem2SARLmhoEc0NysmhsyoIhsz4gf8ix65f2ieUKiIVir7BQ9W/aJbKQ3Bf4Uv8A0I/8REwhmHHgT/pT8hD0iHZL5OSYV3hrekPaBsRwEI0K3OGqmAUcPE2FDxDWhsucFWqNxUeXnHT6JJ2ECmuUOt6HEgQIrHAUoVEkMKeTw2bMJlKyk3YHdxYNFIhKka5vShfe8ZSyN7o2jD2aiUtw7NHQLwybmTck67dIKKY0hK1uZy2dDYUQqUQsVqEI0NZ4dmDs9Y7LE6goaRCGFhSmDUA2Oh+WGJUHZ3/tCc0uQoTKd4VVA+kOChuD5R0wOCNxCWVS4HVckMnEubN59HsecTiaNqwNIk5SXL6fx96ROpMEXt8gklewj+Mf6SPcRIoRCtTMXaFlT3SSdOf3tA5Ux1wSw4GB5mKSwKS4JYqGhZ6gjpHS8QmYMrkEgGzE02MJZ1dITg+QlxCxyUx0X3WTpMfjMRmWSjRRLklhVyCBXeLzhsoslSviKXoSxe9LbRW8X4cUL7tPiNbWBNXNeRHmRFpwnDkyEEqD5WvXqCbxx92MUpHXKLexW8fUDMQmjvoajzgnhmXItIIHiFdCSNvSO4rwpCUlSlOaWLm4+j+8AcIAzqSQ7mgJAZgKud8vvDjkjJOZWl6aLvE52SJZTepUdOUS96kB3Ba7V9ojTgEMMxCW0Cm+UPRgRUDJl3Du+9miPxsUZdodLxAJodH/AGEMmYlLOS1A9HYn+YSfhUJAOZymtKkvoaVH7QFNmAABKVWqWvX+YuPUKfA1jomPFJaUNUqSlLjp5RPheJywnOqnWjl9dYHwCApLLlsX1F9jXkYKTh0AMGbyiZdZpdUPt+RDjZeYB7uxvUFrC8Iks7kkECtmMTIw6G0Pn/MOTKQNWrzL12MZvrLfA1hK2bigChIU9Qw+pIoYlQpNXIUs0LaP1vBgCBq/T9vusPZLk/f8wPq/SH2yvM1CMrKykn4dVWBPSkEzMeh6E0uGPRi0AypClYjvJiWSlJSl71oSw3jWYXBzVYaZMKWlgeE5AVFjv8QArWFHLp438h21IymKnEA5AWUaeEkU86PFKrBKDqqqhLC99X1jXoUivhXVnq4oKFrA1NqwoUliySNvC8D6peEUoJeSk4TNXLSQZa3Ie1G0foYNVilBzlJYUGWps3zgxK90k/8AS31iUTk/pV0hfi2uIkvHF+SoVj5jpAlk7saQuKxcwEsgkAgUYvFnMm7ILczHKnF/8Mt5t9YX4uXoO3D2UuafWinNjoxv+0TYKbOdKFIypZs5IU3NgfEItjiD/wDWTt4v72hwxT3lebqf6w/xT8IejH5ZDOkJyKOYKUACkMsZjyoyepgRQmm1PCP9zWB89YOViFfllpHnXy1jhOU9UA+Rb1iX1MvQ5dt+fsU2OXNQgFSgk2Juz3AAuecU+H4xlCkqWh/ysD1JVza0abiuD/EDKsEJDUCtd4ERwGSB/hAtZ1H3pWKWaDXz5Iah4ZUyeI1AAdw5KQwamlnrrvG34Vw0zZIWZiEmtGemj66QDJ4AVJdMsDycJFKPs7hmDVjR8I7Jq7lKkzTLmLDlN0tsxYk2qYpvzA3x4438t0Vc3gClEpE1BeoKUuUtrVUSSOzuQMqeVljXu2Y6FgTF0vspPSxGJA0pL+masU3FuFYmS/8AVStO4BB6io94lzy+TasKX5Sq4xwrInNnz3+BIF9xX15wPhOGFCWCypKlGpqz8t9G5wQFzNVCEGdgMyaF/hBqLV6xK6iXlmMsmDwiLE8PnKlTGcKqzClBT+Yrez0sz0B1Vb4gADUGvMvzFDFuvEzkgeMEKUlKvCCQgkBWXM4Bar8oK4lwH8LNKULJlnxIN3BO4YX2i+69DZHwUU/AArg+Meiy2lE20joJCFfqPpHRj337Fqw+iKZKSSX3OsQfgZTvkDnziebOkAqJlB3NXVvaElYiQHIk8nzKjNOX1E8LveQ0YdFso94aMPLd8iX3aJzjJL0k6u94kGMkC0kf3han6DsL+4HyJ2EPyCzD0idWLlMQJI9XZ+kKjHyHcSSwt5WNekS5S9AsC/uBsgH5RXlFsrASQgf1T3pQFhASGIJApV7ln84C/Gy2AEtvkX3t9tEsvGyks8t2DPqKuK7bjkIIzrmJccMVyyulYpKmY3BvT4aK9InAiVOKlgACSn85PMrVmJZt9olVxVBL90moYvvy0FYJyt/FbA8MW9nQK8B8WxcyVLVMQgTAlioAnOxLOEgVAcP5xap4inLl7tPnrW59oinYlChlKBo7UcAuQeRZoeOTUvkthdhLyQ8PxAWhKlgyyVEZTVgwZRtq4aLH8NLyFfeK+LJlyMrMASxqwsfbeIZ2Nllx3aQVEqLE8rDbeBZExCVZwnxu9SWJa5FiWENyi1xuarHiSoIUuUxqujflH7+cWsvjiUyxh1CYPCPyeFlJKbvdw5H7iK2XxhmCpaB+ogOTsRtuYhxHESc3gSXJKTUkEl2rcUAbaIxylF8fccYRW+xwmyQ9ZhYl2Tdtq0o8R4qelIzMsBhRQro/R4evHlRKsoBISAE0SBrb9UPHEFeLwipBYCgPIE09NYnf+Mh44tVf2K5PFRm+BWUUL3US7ZfKJJ/EPF4ZS6hwBUW3PlFgniSwPgB6b00hiuJrBBCCxT+ks5N2vaHq3/L9yO0qq/sA/jf+Ws+QdvMCsL+JVR5aw/I09oOk4+Y1Und8pcw5XEJlsh/2naDU/X3E8EfYP+MUA3cEsdi5Ym+0SJxRILyCHDAjM6au7G9wPIQ7/wCTmk0QqhY+FtHueUKniE79B/2xO/pfuWory/sQImqoO5Wau5cUoGMRHEzHATh1ENUl99qRYpxk3KXSXfbaIVYuezsb6DeBS/T9xdteyCdPWU1km70BF21e0RnFTwG/DmpH5X0I++cFKXNWlilRD7kWOjV0jpBmoBYEO1YrUkvA9C9/Yf8AipqlDJKUgFaQc6Q2S7qq/TzjQY/tOEpQkePEAh+6qgu4bN8O1ozyp880yu9821m94jBnM2VgLANSlNI0XUS81+5qmaFfauarKkyZiS6SVDQE1NaW0vHcSklYnBIUSnKUpqXDOVMBqTVuUUWaeOY5/vHSziHzZlOA3xMdmfrAuof/AGoLXFAsyRODMlJJ3LM/K8SCTNH5HNKD6npE6++IYimgppZ3iNMieHykB72HP6tGWtP0Y9uC8AeIweJUlWaWlIANiSfXe9oMmcTVPky5WGlpTLkAAKWalJFXAo7hy2sd+Gnn4lbOxN4iVw6YTXlrWprppGkc60uLaG47V4IM079Un1MdBA4Uo/zHRGte1+xPbj6LKZhUOfCLn5x34VH6Kv8AxFksXPnCIH399Y4nOR0Uiv8Aw6bZA/7wicMn9A09os5ZBrzaHpQGPP8Av+/tBqkLSioThkiyBb+YecMn9I8uUWgADffSEDPQi9xFRU5PZWXGGrhFcrDJ/QPSO/CipyCu4+9zFklIoI6UHettT6fSJepNpicadFd+EF8ib0pHDCgWQn0G1TCcX4qmRkcPnKhX/Kz23eDuzmJRiQsZmWlqUqlQOU+x9I6IdLmnHVEhyS5A+5FTlHpCdwNhV9Itp+FKCQd6Q1EsFYB3+/lGUsc4y0vZlKnwBSsCsl0yyaM4STDBKILFLGtCGiTEcamSp2QrIAWWDUZ7Wsxp5RquNKTOwilUcB3O6akPp/eOyPRqW2qipQaZkO55D0hRKI09oqOG8WJWAVEjMAQS4ro5jUJt5Cscc4ODplZMbg6ZXmUX00HpDu7MFzShCHJGZiQD5s4GuvKBuFzc4Wu6UgkgaMPXQw1gmVDDKUdQwJMd3SqesZnA40lYWpqzElPNy7MRev8AEbiecqVKuUpUfQPF5OncGlfJGSGmipXMbNcs2ZtCQ4d4dJUFWNdtWHL1jz1PF1plrWtw6qPudQDqS14gwvFu7ZWZi+YKsSTXS5J+cevm/pWKGNaW3L+eDHC9bd7HpipJp91hmKWJQKlnkN3NYuJJJlAqDKYOOZS8Z/t2kBEpaiMoWQobgocfKPKw4FLIospsnlKChmB5H5/KJEyiTStI8zR20VmyAkJC3dIzEjUXDWBcGPSeyXEpeIw2ZB8aVkLBuCbffnHV1XSRgtUVQ046edyZOGURT7GsU+J42hBISkrCCApQtW483jQ9oUqGFnmX8YlLIbUgGnVvePHJ3HMRKlqCklAUT4mfpRwDWkV0XS4228iv6ESutmev8JlSpstSl5nSsggFmDBiaawVM4IFDNKXzyrZ+hGvnGH7D8dSrwHwmYEBD0zEA5R1LhxrGj4TxkhbB2JIDiyhy52beFLDjT0uJ3LDCcbRBicVLlzUyZiwmYqyerXFBcXMXUvhCVJCu8FdgT513jEcb4UE4tRlhSl92Zk1SlEgGYo5FOWYKYpytTIPODOOdq/waZKUpmTT+cpR/TIFwFGrMpgOT3g/B41+XdmLxpbsu8VIXKSFrSnKSzgux0eGJykOIz57TidKUlAmlNwkpAUDpR69PrEPDuKBSJrEpUhL1DGoex8rRisLaqUT08awZYVKrNJnQaZmsKlrROMGaE2IPt9iM9wTgyp6ETFzkqQ9ZaUnKQN1Gr+0a+UKBKbJsnRrFvvSJzYcaktB472QAMGY6LHu06kvHRl2n6IBVS/FXmfv1iBWPly1lK/yozq5Cw9duXOLNWHLkmgsSBHmeOxS5k2Z3SFL7yYlKUpPiUlP5a0c5nrHb0/QrXc+ENv0a3FdqgAVGWnJyFflFhwzGy8QjPLLh2O4o8ecdsMbLlp7uX3yVhsyZsooKBzIJBqwd2cxa/8ACPvhMmPKWmSpJOZQ8AUkhgDaxVSOvN00csLfJeSUL+BruNPLlmrOQAwfd29IqvxLSvCLDrQUi77UoPchqnOPYKJjLYJZAWFCgPhPnp0L+0T0uNYtj1v6ZTX6kHBO0sx/6oS2wcEOH12f7tGkXxA+EoZUtTEKHlX6+keT43GtMUlwfEWFXAJcDmK2j1nshwgHBSCsEFQzMssWzqyuNHSxbnGfV9PqqSW5wZ5KTd8ryAdopQmzEJSnOWOVO5NyDpQCKns5jvwa8RMmAOrIEor+Uup9moAG/LzjR8RkLwuJ79PikqDKLvkJTTwvR1hNeZBjG4DDLStS5ixmKleFZ8Ib8ziuka4m8UEn4Oft3x5N7hOOoxLb0YG9TT76QamUEEKNnv50EYbC0mIUW/xE2s4LuLirP5xvuPYZpeZzow8LF1DausZZEsr1vwVHGoSSMl2yUVlK0EhQLAgO9/CX0I+UF9j+IrmYaZImMCqYUX/KUJZud6RP+GCpC1kePMcg2CBW9XPi/wBsUuFlqZZFQ6TSn6qvuGEK2tn5OvK4STa8Oi/kdlcNLUmYJIzIJUHUosd2JZ+nlFsiV6H7fnA/B8Z3yUg3Zi5uz1NTqIthKZQDD1+jwfh4yV3ZwOTT3Mh2jWUKo5KWoNgk5ujPAHCccE98lDKcBVHsQfn0i6kzgriDqbIO8FqBklKfYH1ikwZkyJs04QTFSqhRLAJdwQKVDmlaAdYjtqrT4/0dePPoqDXJT9l+yhxUxaxPXLkJm2FSokk5EkkMwAcsfipHqM7CuCGvT2jzbslh8q3k5kGUpQL1ci9SWLx6cZpyksACNFa7cq6xvLGsu78HLN7mA7NTZBnqViFIAEtSQFDMCSGLhqeF6czGNxfApIxCjJWpUjM6EGhSL5Qo3AsKbRb9iuDKnmdMrSYlJQ4AUCCCpzqkpIpv5RcdvuDS8NhlTsOCJiFISADmSrOsJs966R0ZJT7nxfhImKilbNf2dnJmSKOyRl8RCiwtVg5ajtAPbfCE4Gdl/wARIEyX4c1UGzcxTrFpwFCJWGklghSkIUttVKS5f70hvFBmQyqhSFA71DFJ6tHJLGoNS8r/AGHLPEeGcLTO/q5RLWJigR+UkDxUNhV+UbP/AIZ4Vcha5SwAJmUEu4BALMdXJjQSeHyRKCUy0U+JWQBRNs6iG8TMHgzDYOUVKdLpCH+r0NonJneVaVwy2kix4jhjNlqlpUM2YoJ2cHSPLsRMTLXMlTCFhGYFGXw+H4nXty5x6twad4VrysgBLeYBf5+0YpHBCcZiCuWVyp3egktdUwKCUk2pR+XONIKCjqJjLwZjh+KTKdclIC0AZAbBzflU3g3DYXFTpwnJm95OR4sqEpQixBeoCi2vL0suz3Z5UmZNC0gysrJKiHLKBDgPuRGgw2FQg+BCUks5Gt/3MZZcyjKkaqUmqGJ4qFInyZ0tSZysMpZBDHwIe72q46xjMPImy8H+IdkiYpnBzUDu/wCk7NSsbrFYVMw5lAhSUqQDYgFgejaQs/DZsIJTkoCUpYAGgBD+dveHHLFqglJt35M92a4P+Kw65rIQtSliwykgFq6eJq8jFZ2e4evvF95m7xIBSTRKwbpOxDUjacPmd2kJAZGmXQAECGFSiavq73ZJJ/aM55lpdIalJS1J7juAy5aJJSHDElv9Zt0oIMS2UVrmZxZiae5gdVRQMVBr7Vem4+UPAAlg0bLoNUqUAfdozjut0Yy5skyf80+8dBUoAgHKTQaGOjbQSB8cw6puHnolqWhfdrYpWHcB7NqzNsY897Myp6JQMtRMwZlmgeqmeuwVttHqqlJOYvVOrBq2enmG5RlOBcLXhyFZgUnvE+QUoEDlYB43nlVV4NcTq39Cj4h35/xzOUCbEqMtn1DtcdGjR9ikFUszQWC3DWolRD0HKJ8fgVzJCwFpDpYOHbZ2uxeCuCSO6kolgjKhIHnu1H1MTHJFNWxN/Gkit/4h4rJhBMJLicgJbVRcCmWsZgY2YqSVrcqL7Ah2bNz13jc8Qw0majLMQFJCsyXeispS9DVszgHUjaKHD8CKZfhIK0zcwNixAYeYNRzipZ4LdcnR0uZ43+6/cww4P3Rog9ASzihJNSfOPV+yeJKsFKKgqgKXDvRakgF/ICGY3DKWj+oJalFBd3LPcBQrCcA4b3eEEvOFkFRSWYu5JBY/xFKa5uzmfFDu2ClJwM8hx4BcqJAK0g0bUGMh2E4LOnTJc6YgHD+PxKI8RAUnKxL/ABHbSNnxdBn4ZctRbNLAUkM5qC4O7i0D8KV3UmXJStkISEij0qc9Lub+cV3oOrJVpEfbbhI/CJMlCQZUxKiEBmQArNQbXatzDeG4/vsKyqlJArQsAGJHkR/ti0nLUPzhQYFmYKGvkeXOK3hfDkIQQjMApRAf8r2T8r7Rj1Mk41EcXa3CSpkhIABSzf6bkc/5iCQkZ2GXlbQg/uOsSTWBSp3FMweoNH/eGKl5VOACElyLsk3rHC3K1f0L8B0uWlOIzEAeDQM5tEswhUxNAMpIpcgh776wNORmNDZBbra3lD5E0lYVZ8v8+riOvXTpcWZtEaEoGIKkpHxEmge1T984hmBKlFKUhiagUiWcg51HKykmo5GzeYhJcpi9nGtHEYyb3S9lxV7g8ohIMtACU/CQBufcvWLXC4h0FKqgpNTobGKuSACWDXuYtcH8K1M1Q4L9R9IcJy1L/IpIqODYWUhSwhDZi5axNiW0LbbQVxqTKyhkpJLOCHfm3SGIYKrQOR6W+Yhq1Zl194Xc/wCKX6jrcOBSmSgJZiA48qv8/WGY5DSkWcuBuzW9hEUt+7B2Wzt6fSC+KqeXLqD4hUDlF5Pkpf8AlEeSlVLCaDYGnOLLAS2lrIZwPXQpPnUekDTZRuwoxHNjzgtGHyys6a+KoF8pppzIPSFix1Nv6FSexJKRlwst9VIF9M3/AKiKwqIUqr0p1qYtBJUcOmxSCCK6BZ0sA0VKPEoubu330ic+yivoKA6XmIIOwb1FfeH5dmGoaxOny94SSjK2ajFonloDr/ysR0FfcCMXFt0aWNxhZVK0/cdLvESwwo2voP5g3iKam7ac6ONOZHWIlJCgllc62t+xEaSg7lQkwcyqU/kaxykZSaUKS9tBT75QRgZROtCmrCzN9IhVNIzBnLZeg+d1ekTXl8FJoTFzGYC9720b3gzEyk92E/nCQR5qU1TtEOJAzIUDSiSeT6b/ANok42KgN8SBofyqJf3jpca1P9DBgqceoADOzUYhyG0jos0YRLB1kFrBMdEdjIKgUSyFEA0I05k3DwIgEPoHoS1eX3vBiZhoT4n1Z6PcB2PlEM2UGJrlNiAA3QRjNbfE0i6IUS2djSw+f1h+GITcvv8AP0Ye8R4hyNQlq8oXDpdILOQWIvTX6RCtcDbC8Q3dhQepHp5D0gQhnuH23FR61gtaTlOVTcqAc2fekD9wFChYt6ERtkW6HDciagvrTyP36wRIplABCVVoKghqv1HrA5WwY3DcyNPvzgiQkPLVS5B62EEI0KQ/FrLBiS9yD8QJ2e9vSBpYyqYWPqYJWAF92fhIzD1B23gcDKsjQ/bQ5Xe/sSQ6dNKUjUAs+reW4+ggxUo5ORrtUVo9bPAfd5kFN2ffo/RotpiRkQfykC9WNG01DiLgm079A9ivnmsugZVS7BiLkGHJUkKYVSUENoCGYdQqJJEpg6q+I82DACJcFhSA1SySCOrg05QlFsLA5By6MBR+RN4lxeHY0rT4RqHJVXQ1pE2ESHLqOZ2NQ7XF2eHYhTTFZDUodJFS7Mr2A9I0UPjuS2Qz0HwzGDih2Ul/i5XeGmRvdnSeb2PVvWJp1ZZFWUkA0t4eXN3hUgKSqrGmaxYsK+oMTNb19LHF0ivxKa0uDUD3+cWfDwClTiwAL03Y/vES5SrkuGD1218rdIfhWZSVUcF/ofmIjGtOSwluV+IlFBBIo7dK/vAyg1XrSgsx39IsZwBXloQWvuzEV5gwxcpyQHJAaz252iZw5SKTCMOoKlABIDn3cb8iIjmMXSLMKbF6N1fyrDpK8qEk2zFPkHLE+vyh2BknPWhBKSH/AEnw23DesXvJJfoQR4+QUJBqwux8g/SCeGy80lLChYltWvWIMTiMyvHQy1sb1Sqmp6wbgFBEkEigzN5OWDbsY6YRXcdcUJt0QJP9IpckBQZtjpzq58oqUyzmJL7jem/3rFnhZZztoFAnY6geTn2iLi6MqlUqR83a3lGWSGqKl6BOiFcjwbFStBd9z5fKDsXhwkmjD08LVtXUQ4JR3CSwDMaDYViGQ8xa1Ekf0wB5kae0OUEpfrQWT8QIKCqpdmbo3WkR/oLBjlFKMWIb0AiHNmJFAlOVhvWn1giakGSK1YH/ALfmPpA/k216BCYJOV81EgGw+9h6w3iUoAEpahDc3Sz9L9YfxGZlCU/qzA9U0ru4ETFJ7gPUg18t+lIuEFpcAbBMbKSUBiDlKagGwUHFdGrHYuSZkxjRpavIOT/6iJOH1T4q5jQmhFa/KGzaIUGLrzE75UldPJh7xVJq/wCbEsjkYlWVLpqwf0hIrTOmCj2pbaFjk1soLw6whwxZR0LZSbHWh3jpRORYvlNQHN7nrfrBGIwTm7MCnzBDh/KkQcHlFfeG6sqQ51BD15sWflFJNSUQIML8Tflb8zUHW4iVMvxFQpY2pmHXUQzDuACCQUrKd6W+/KJ5SAZjDMXq5U3qB5xCTaV+yhFkE0GVQP8AIN9x6whU62FPC4+ot9vBHEMOEsR+Uh9XAYtf6Qk4HOCD8JOgFC72blFzjV2OLoElpKwQzncgjyIYQ+TLACk0cKpUvYGjQdKwveAitrku1dBpUGGSJalC+hPMFNLxekTZHiwVZFsXYt1AoYGl+LQODY/L3i3XKMxD0DOmhOhY6RSzpZQqhqFerxOWNNPwCYSuWoDMxd7aEC4d/ukO75yhJDoWk5S5LEVIvQu8GLooJYeKxGkDYdQUhWhRM0pVJP0J9YukroTYUqWpKGIdwxL26C/9ojwk1ShmSz5bbvX2IiUYghKlXymoc1oH/eIpa+7mNdJp5VctW1DGktqoRHJJW4ysssSzUIPyYH0hgSSoJmOCqqSL65usTS1utRGlDz+wY7iocJKaFNQWiJq42vAITDTM+ZCqEA3teh9/eIMKumb8wVkVa9GB5Fuh6xOsgqSWqxtSzhQ51t5xClAzKI//AKIJNdU0KvOsTXkAvFS8iU3ulxozsfRxEEwIUJhFGDDUjzN2cNHSMd3gKFByFMVan9rj0jljKpYuFJXfzr7v6xTae64AHUGVnT8CwF+Smf6QTKlkTSoWWnNp8Vj63hTLAlJJr8I9GEJgfib9CijoxI6+ERCjUl9RkZJKZqTcpUwNrO3sYL4UCXUalhV7tY8qNEE0sp9SlX+5Bv1CjE+GVkURX4Qf+63z9YvGvkr/AJ6F4AsexGZNSxSeYJ8L+TkQbPXlkAigIsQN/m3yiDCyWXNSah6f9TmJMQR3UxKq5QCGpQ/Z9Ycbty+gEHDyxUCahaQ+9A31iTFkFaiN0i21/mYZKO26L7EhP1iefIpMO5H/AJARUfyUJhGJlpyZRoCL8iP2gfg0/P8AloQG8ksPe/SBUTlL7xQLEkAcgR86wdw2SlOZnsPSttrxUXqmmuBeAXHyx3g2OYnp/PvCTppEoruzNzBuDsQHr5QkwhU3LVgCD5s/19omxMpIlhP6WNhs3uCYyptyaGEcRkiYhBFypJS/r6Q7CYkVBYAZfVTsPQCGSAciS9UukP5lL/2iswp8ShV3Gv6FFvpGrnpkn5YE3dlK3BpmRTzUfoYNQypYUQzhVdgoP84i446UjKfib/tqIKwygqUPL6vFQXzcRAOZIplEdFn3ANYSK7QWf//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5" descr="data:image/jpeg;base64,/9j/4AAQSkZJRgABAQAAAQABAAD/2wCEAAkGBxMTEhUUExQWFhQXFRgZGRgVGRwYGhoaGBkaHBgYGhoaHyggHB0lHBUXIjEhJSkrLi4uFyAzODMsNygtLisBCgoKDg0OGxAQGi8kICQsLCwsLywsLCwsLCwwNCwsLCwsLCwsLCwsLCwsLCwsLCwsLCwsLCwsLCwsLCwsLCwsLP/AABEIAK4BIgMBIgACEQEDEQH/xAAbAAABBQEBAAAAAAAAAAAAAAAEAQIDBQYAB//EAEAQAAECBAQDBgQFAgQGAwEAAAECEQADITEEEkFRBWGBBhMicZGhMrHB8BRCUtHxI+EzYnKSB2OCorLSFVNzQ//EABkBAAMBAQEAAAAAAAAAAAAAAAABAgMEBf/EAC4RAAICAQMEAQIFBAMAAAAAAAABAhEDEiExBBNBUSJhoRQycZHwBVKBwSNCcv/aAAwDAQACEQMRAD8A2ql16xlu1fEELeSUkskl6s4YsTS7b6RsDJr1jJduZCZfdqQh5s2YlL03omtnJ+UdOdPRsccOdyiCEfh1Zsq1Iy5VJIcg0Eu9nKhu4hJXCyZKFo/KpllRah+GuiRfmwgvtnhpeHwkpB/xlrBCAHIBZ0k7JVUHU+Ziq4RNKcNOlKIPeOSyspSQSpxv8Ts9qbRxyg48m63Vms7M8SUR3ZWF3IZnDFrDSLzv4zfYbgjBSnYpIqmgXvfSka44EmOvpr0fIwyc7AwxIiVE6Hf/ABhhp4eoR0bEbkqZ0TSpkCjDLGkOAUNITGHAwpVAaVGHhRiaHYQ8IVRFnhpVBQWTgxxVA2aE7yCgJyuE7yIc8NUqGIIEyHibAgMPSIKAKE6HFcBsYUEwqHYX3kIFxACYmly3goLFC4IlzkiFThxCkAaRLplJMXv0xxnAw9AG0PiNityFKRCqQIlhYLGDFMKEwRHNDsKByiEYQQEiPMu0PanFFakIQqVkdTlw6HAc5r+Y3iJZFFBR6MAI5aY817M9spiZn9dSlJUSKpKiohvhYNq5j0uWoKAIsQ8EMikDRB3cLBOWEjSxUYqd2vw6SoVLKADG4epOzRaYXFYbFHKAFmWQrxAFjuOYjzriHCQUujMpWZQWpTAPd0s5uC9Tpzh2CxuIwyQZIRnPxKIJDaXpq/pHLHPK93sGheD07ifCpc5BC0hRALPoWoekYjAcKwUmRh50xytctOdAKVOVJ8aik6UHVoExXFp05IKppLpZgQAxqzJuPWBZ0vKopax0jux445Kb8mMsjimkabhPaWRh5aZaZcwgEuSR0Z+kFJ7aJCcypJArUKFtNIxmWIcTKZQKikS2ZNnzKDXNq9YfUqOOHwW5OKUpy3ZpOKdq5uYMWBTodSz+bfWK5HajFJylKyUUqqpbSvT3gSfLSQHWQwpmahBbNTUu3UQNjlqKNFJBDZGzOKA8j01EeS5ycuTrUNj0PAdsJKkJKwoKYOyQz60ckRayOLyJgJStNA5ehAGrGseQ4fFS+8SEkggBJfM1mtqYu+4GlvnHfhmpJ6tmYZG4s2GK7USU/wCGDMPLwj1Iinn9p5yrBCRsA+u5ioywmWtusbqjFzZaI7RTtcqhzS3yg2R2mBIzS2GpSX6ttGdSeRhyRzhugUmbHB8TlTLKY/pVQwUURgyIMwXEZsuyiRsqo/eFZSl7NkEw8JEZUcenOCcrA1ADO1wf7QZK7TJB8aCB/lL+xaAepGhTLENIhmD4th1gMsAlhlVQv5QYZcTZaAyow5MEiUDDhKEFhREhMEyy0RqpDkzITGgpJji0CKnQwzTE6R6g7MIelQirKzEkucRBpDWWOYR1ID7+OE5oWkrUGEgQBxHicuUHWoJHPXkIdMnPGC7T4cz5qkyxMUQW8RBkqo+X/KaUrETelAnZbYjt7JyL7sKzhwnMPDma55RWca4rLxGG7ybKQucgMrLmAAVQFzfxsctbRVcJ4DKJmDETUpKS6Uy1eJW4JItQim94AwsyZkmAEkkEhAcFwC2ZOgFWvHG8k3yaJUXErjBVhcys47xCUASciVSgB4kOxKSoAu1Y2nY9Uv8ADDu1qWhyxX8Xk4u0ef8ADOzE+axmJlpSwUlbWTMZSgP1OlTF3rG7QhOFw5EpLtVhUqUdS0b4oSTt8Eyki/zR0YNHE+JkAiWA9WKah9DHRtrXomzH4rvErQhKwlJLkEjVRAajPWult4GnJnFKkKbKWsqriqbjYCI8ZiJi0OGSMxN6kgghnqbGkTS8cpWb+m5DBQzbAMd3FR1jhUa35NmFYFXhLghYAC3uSBU/xQwbi0Ot+QPtEEglSQpmfQmvJ+kFTjXoPlHp4fjFV9Tiybt/4BssC8UmgBLixzA3Yijs3ODh5R0yRnSUszj0is61wonE9MtyoXPlrC1AlzlI2zByli/6tAwrDMRLMtedCgc5SSnQkkgvsPC9LUh2I4SuWhKQAUpLUoWNA3VTtEKMBNUp1HKVOsvX4MoLcy4jzFjdnfqVcknCVJnhSEuFEqUS5YF6WuPDbSNMzADYCAeCYNEqWkputKSSdXD26waVR0Y4adzmyyt0MMIWhSIUHaOjUYUNY9IUxxjhD1BQsc0cIRomwodHNCQoh2OjmgzBcUmyz4VnZjUXextAaaQpDQnIaRpJfaunilV/yqYe4g/BdoZExgSUK/zW/wB1vVoxRMMaBMrUelLQdIZ3SowWG4jNlhkzFADRy3paJxxzEu4mq9m9GaHqHZtJgyh1kJG5LD3hsniEglhNlk/6hGCxWKXMLzFqUeZf0EQgQnMVnqKQGe/lDVlLtQHaPMkT1CqVKHkSPlCTZy1l1KUo7kkn3hah6j0SfiZabzEA7FQ/eFQsKDpII5EH5R5wnnD0OKpJHlSDXQrPQlmhFqRilSp+FnpRLmLUlTLmMHe+ZhbQ67RFJx01Nlq9SfnB2H47NF2V7H1ETlSmvTHGVFRjsEFYhpXehAqEqBLukF8rVDmnmdoTszhlzJsxayrMELUpRcFyGUgjYsfKLmRx49+slLPKRzspb/MekTI4mwWxAzZiWADkiptGcOnV2mjR5vDRc4MnupQ2lo/8RD5gJSQHBIIHm0A4HjqUpSlY+FKQCOQa3SC1cWkK/Ox5/wBo7PG5lqVmP/AcV0Cm/wD3MdGxHE5P/wBo9T+0JGH4ePv7ldw8wxmGKVHxpKUqcA3evR3US2sFYDA93mKqqUakdPqH6xWY4FXemnhKvCXc1blr9LxcyFk0LbU5Ab845Mco6t0aT1VySKD/AEhTzgLiWN7tgACo6F7a6QThJudLjf7+cdLyK6Rloem2SARLmhoEc0NysmhsyoIhsz4gf8ix65f2ieUKiIVir7BQ9W/aJbKQ3Bf4Uv8A0I/8REwhmHHgT/pT8hD0iHZL5OSYV3hrekPaBsRwEI0K3OGqmAUcPE2FDxDWhsucFWqNxUeXnHT6JJ2ECmuUOt6HEgQIrHAUoVEkMKeTw2bMJlKyk3YHdxYNFIhKka5vShfe8ZSyN7o2jD2aiUtw7NHQLwybmTck67dIKKY0hK1uZy2dDYUQqUQsVqEI0NZ4dmDs9Y7LE6goaRCGFhSmDUA2Oh+WGJUHZ3/tCc0uQoTKd4VVA+kOChuD5R0wOCNxCWVS4HVckMnEubN59HsecTiaNqwNIk5SXL6fx96ROpMEXt8gklewj+Mf6SPcRIoRCtTMXaFlT3SSdOf3tA5Ux1wSw4GB5mKSwKS4JYqGhZ6gjpHS8QmYMrkEgGzE02MJZ1dITg+QlxCxyUx0X3WTpMfjMRmWSjRRLklhVyCBXeLzhsoslSviKXoSxe9LbRW8X4cUL7tPiNbWBNXNeRHmRFpwnDkyEEqD5WvXqCbxx92MUpHXKLexW8fUDMQmjvoajzgnhmXItIIHiFdCSNvSO4rwpCUlSlOaWLm4+j+8AcIAzqSQ7mgJAZgKud8vvDjkjJOZWl6aLvE52SJZTepUdOUS96kB3Ba7V9ojTgEMMxCW0Cm+UPRgRUDJl3Du+9miPxsUZdodLxAJodH/AGEMmYlLOS1A9HYn+YSfhUJAOZymtKkvoaVH7QFNmAABKVWqWvX+YuPUKfA1jomPFJaUNUqSlLjp5RPheJywnOqnWjl9dYHwCApLLlsX1F9jXkYKTh0AMGbyiZdZpdUPt+RDjZeYB7uxvUFrC8Iks7kkECtmMTIw6G0Pn/MOTKQNWrzL12MZvrLfA1hK2bigChIU9Qw+pIoYlQpNXIUs0LaP1vBgCBq/T9vusPZLk/f8wPq/SH2yvM1CMrKykn4dVWBPSkEzMeh6E0uGPRi0AypClYjvJiWSlJSl71oSw3jWYXBzVYaZMKWlgeE5AVFjv8QArWFHLp438h21IymKnEA5AWUaeEkU86PFKrBKDqqqhLC99X1jXoUivhXVnq4oKFrA1NqwoUliySNvC8D6peEUoJeSk4TNXLSQZa3Ie1G0foYNVilBzlJYUGWps3zgxK90k/8AS31iUTk/pV0hfi2uIkvHF+SoVj5jpAlk7saQuKxcwEsgkAgUYvFnMm7ILczHKnF/8Mt5t9YX4uXoO3D2UuafWinNjoxv+0TYKbOdKFIypZs5IU3NgfEItjiD/wDWTt4v72hwxT3lebqf6w/xT8IejH5ZDOkJyKOYKUACkMsZjyoyepgRQmm1PCP9zWB89YOViFfllpHnXy1jhOU9UA+Rb1iX1MvQ5dt+fsU2OXNQgFSgk2Juz3AAuecU+H4xlCkqWh/ysD1JVza0abiuD/EDKsEJDUCtd4ERwGSB/hAtZ1H3pWKWaDXz5Iah4ZUyeI1AAdw5KQwamlnrrvG34Vw0zZIWZiEmtGemj66QDJ4AVJdMsDycJFKPs7hmDVjR8I7Jq7lKkzTLmLDlN0tsxYk2qYpvzA3x4438t0Vc3gClEpE1BeoKUuUtrVUSSOzuQMqeVljXu2Y6FgTF0vspPSxGJA0pL+masU3FuFYmS/8AVStO4BB6io94lzy+TasKX5Sq4xwrInNnz3+BIF9xX15wPhOGFCWCypKlGpqz8t9G5wQFzNVCEGdgMyaF/hBqLV6xK6iXlmMsmDwiLE8PnKlTGcKqzClBT+Yrez0sz0B1Vb4gADUGvMvzFDFuvEzkgeMEKUlKvCCQgkBWXM4Bar8oK4lwH8LNKULJlnxIN3BO4YX2i+69DZHwUU/AArg+Meiy2lE20joJCFfqPpHRj337Fqw+iKZKSSX3OsQfgZTvkDnziebOkAqJlB3NXVvaElYiQHIk8nzKjNOX1E8LveQ0YdFso94aMPLd8iX3aJzjJL0k6u94kGMkC0kf3han6DsL+4HyJ2EPyCzD0idWLlMQJI9XZ+kKjHyHcSSwt5WNekS5S9AsC/uBsgH5RXlFsrASQgf1T3pQFhASGIJApV7ln84C/Gy2AEtvkX3t9tEsvGyks8t2DPqKuK7bjkIIzrmJccMVyyulYpKmY3BvT4aK9InAiVOKlgACSn85PMrVmJZt9olVxVBL90moYvvy0FYJyt/FbA8MW9nQK8B8WxcyVLVMQgTAlioAnOxLOEgVAcP5xap4inLl7tPnrW59oinYlChlKBo7UcAuQeRZoeOTUvkthdhLyQ8PxAWhKlgyyVEZTVgwZRtq4aLH8NLyFfeK+LJlyMrMASxqwsfbeIZ2Nllx3aQVEqLE8rDbeBZExCVZwnxu9SWJa5FiWENyi1xuarHiSoIUuUxqujflH7+cWsvjiUyxh1CYPCPyeFlJKbvdw5H7iK2XxhmCpaB+ogOTsRtuYhxHESc3gSXJKTUkEl2rcUAbaIxylF8fccYRW+xwmyQ9ZhYl2Tdtq0o8R4qelIzMsBhRQro/R4evHlRKsoBISAE0SBrb9UPHEFeLwipBYCgPIE09NYnf+Mh44tVf2K5PFRm+BWUUL3US7ZfKJJ/EPF4ZS6hwBUW3PlFgniSwPgB6b00hiuJrBBCCxT+ks5N2vaHq3/L9yO0qq/sA/jf+Ws+QdvMCsL+JVR5aw/I09oOk4+Y1Und8pcw5XEJlsh/2naDU/X3E8EfYP+MUA3cEsdi5Ym+0SJxRILyCHDAjM6au7G9wPIQ7/wCTmk0QqhY+FtHueUKniE79B/2xO/pfuWory/sQImqoO5Wau5cUoGMRHEzHATh1ENUl99qRYpxk3KXSXfbaIVYuezsb6DeBS/T9xdteyCdPWU1km70BF21e0RnFTwG/DmpH5X0I++cFKXNWlilRD7kWOjV0jpBmoBYEO1YrUkvA9C9/Yf8AipqlDJKUgFaQc6Q2S7qq/TzjQY/tOEpQkePEAh+6qgu4bN8O1ozyp880yu9821m94jBnM2VgLANSlNI0XUS81+5qmaFfauarKkyZiS6SVDQE1NaW0vHcSklYnBIUSnKUpqXDOVMBqTVuUUWaeOY5/vHSziHzZlOA3xMdmfrAuof/AGoLXFAsyRODMlJJ3LM/K8SCTNH5HNKD6npE6++IYimgppZ3iNMieHykB72HP6tGWtP0Y9uC8AeIweJUlWaWlIANiSfXe9oMmcTVPky5WGlpTLkAAKWalJFXAo7hy2sd+Gnn4lbOxN4iVw6YTXlrWprppGkc60uLaG47V4IM079Un1MdBA4Uo/zHRGte1+xPbj6LKZhUOfCLn5x34VH6Kv8AxFksXPnCIH399Y4nOR0Uiv8Aw6bZA/7wicMn9A09os5ZBrzaHpQGPP8Av+/tBqkLSioThkiyBb+YecMn9I8uUWgADffSEDPQi9xFRU5PZWXGGrhFcrDJ/QPSO/CipyCu4+9zFklIoI6UHettT6fSJepNpicadFd+EF8ib0pHDCgWQn0G1TCcX4qmRkcPnKhX/Kz23eDuzmJRiQsZmWlqUqlQOU+x9I6IdLmnHVEhyS5A+5FTlHpCdwNhV9Itp+FKCQd6Q1EsFYB3+/lGUsc4y0vZlKnwBSsCsl0yyaM4STDBKILFLGtCGiTEcamSp2QrIAWWDUZ7Wsxp5RquNKTOwilUcB3O6akPp/eOyPRqW2qipQaZkO55D0hRKI09oqOG8WJWAVEjMAQS4ro5jUJt5Cscc4ODplZMbg6ZXmUX00HpDu7MFzShCHJGZiQD5s4GuvKBuFzc4Wu6UgkgaMPXQw1gmVDDKUdQwJMd3SqesZnA40lYWpqzElPNy7MRev8AEbiecqVKuUpUfQPF5OncGlfJGSGmipXMbNcs2ZtCQ4d4dJUFWNdtWHL1jz1PF1plrWtw6qPudQDqS14gwvFu7ZWZi+YKsSTXS5J+cevm/pWKGNaW3L+eDHC9bd7HpipJp91hmKWJQKlnkN3NYuJJJlAqDKYOOZS8Z/t2kBEpaiMoWQobgocfKPKw4FLIospsnlKChmB5H5/KJEyiTStI8zR20VmyAkJC3dIzEjUXDWBcGPSeyXEpeIw2ZB8aVkLBuCbffnHV1XSRgtUVQ046edyZOGURT7GsU+J42hBISkrCCApQtW483jQ9oUqGFnmX8YlLIbUgGnVvePHJ3HMRKlqCklAUT4mfpRwDWkV0XS4228iv6ESutmev8JlSpstSl5nSsggFmDBiaawVM4IFDNKXzyrZ+hGvnGH7D8dSrwHwmYEBD0zEA5R1LhxrGj4TxkhbB2JIDiyhy52beFLDjT0uJ3LDCcbRBicVLlzUyZiwmYqyerXFBcXMXUvhCVJCu8FdgT513jEcb4UE4tRlhSl92Zk1SlEgGYo5FOWYKYpytTIPODOOdq/waZKUpmTT+cpR/TIFwFGrMpgOT3g/B41+XdmLxpbsu8VIXKSFrSnKSzgux0eGJykOIz57TidKUlAmlNwkpAUDpR69PrEPDuKBSJrEpUhL1DGoex8rRisLaqUT08awZYVKrNJnQaZmsKlrROMGaE2IPt9iM9wTgyp6ETFzkqQ9ZaUnKQN1Gr+0a+UKBKbJsnRrFvvSJzYcaktB472QAMGY6LHu06kvHRl2n6IBVS/FXmfv1iBWPly1lK/yozq5Cw9duXOLNWHLkmgsSBHmeOxS5k2Z3SFL7yYlKUpPiUlP5a0c5nrHb0/QrXc+ENv0a3FdqgAVGWnJyFflFhwzGy8QjPLLh2O4o8ecdsMbLlp7uX3yVhsyZsooKBzIJBqwd2cxa/8ACPvhMmPKWmSpJOZQ8AUkhgDaxVSOvN00csLfJeSUL+BruNPLlmrOQAwfd29IqvxLSvCLDrQUi77UoPchqnOPYKJjLYJZAWFCgPhPnp0L+0T0uNYtj1v6ZTX6kHBO0sx/6oS2wcEOH12f7tGkXxA+EoZUtTEKHlX6+keT43GtMUlwfEWFXAJcDmK2j1nshwgHBSCsEFQzMssWzqyuNHSxbnGfV9PqqSW5wZ5KTd8ryAdopQmzEJSnOWOVO5NyDpQCKns5jvwa8RMmAOrIEor+Uup9moAG/LzjR8RkLwuJ79PikqDKLvkJTTwvR1hNeZBjG4DDLStS5ixmKleFZ8Ib8ziuka4m8UEn4Oft3x5N7hOOoxLb0YG9TT76QamUEEKNnv50EYbC0mIUW/xE2s4LuLirP5xvuPYZpeZzow8LF1DausZZEsr1vwVHGoSSMl2yUVlK0EhQLAgO9/CX0I+UF9j+IrmYaZImMCqYUX/KUJZud6RP+GCpC1kePMcg2CBW9XPi/wBsUuFlqZZFQ6TSn6qvuGEK2tn5OvK4STa8Oi/kdlcNLUmYJIzIJUHUosd2JZ+nlFsiV6H7fnA/B8Z3yUg3Zi5uz1NTqIthKZQDD1+jwfh4yV3ZwOTT3Mh2jWUKo5KWoNgk5ujPAHCccE98lDKcBVHsQfn0i6kzgriDqbIO8FqBklKfYH1ikwZkyJs04QTFSqhRLAJdwQKVDmlaAdYjtqrT4/0dePPoqDXJT9l+yhxUxaxPXLkJm2FSokk5EkkMwAcsfipHqM7CuCGvT2jzbslh8q3k5kGUpQL1ci9SWLx6cZpyksACNFa7cq6xvLGsu78HLN7mA7NTZBnqViFIAEtSQFDMCSGLhqeF6czGNxfApIxCjJWpUjM6EGhSL5Qo3AsKbRb9iuDKnmdMrSYlJQ4AUCCCpzqkpIpv5RcdvuDS8NhlTsOCJiFISADmSrOsJs966R0ZJT7nxfhImKilbNf2dnJmSKOyRl8RCiwtVg5ajtAPbfCE4Gdl/wARIEyX4c1UGzcxTrFpwFCJWGklghSkIUttVKS5f70hvFBmQyqhSFA71DFJ6tHJLGoNS8r/AGHLPEeGcLTO/q5RLWJigR+UkDxUNhV+UbP/AIZ4Vcha5SwAJmUEu4BALMdXJjQSeHyRKCUy0U+JWQBRNs6iG8TMHgzDYOUVKdLpCH+r0NonJneVaVwy2kix4jhjNlqlpUM2YoJ2cHSPLsRMTLXMlTCFhGYFGXw+H4nXty5x6twad4VrysgBLeYBf5+0YpHBCcZiCuWVyp3egktdUwKCUk2pR+XONIKCjqJjLwZjh+KTKdclIC0AZAbBzflU3g3DYXFTpwnJm95OR4sqEpQixBeoCi2vL0suz3Z5UmZNC0gysrJKiHLKBDgPuRGgw2FQg+BCUks5Gt/3MZZcyjKkaqUmqGJ4qFInyZ0tSZysMpZBDHwIe72q46xjMPImy8H+IdkiYpnBzUDu/wCk7NSsbrFYVMw5lAhSUqQDYgFgejaQs/DZsIJTkoCUpYAGgBD+dveHHLFqglJt35M92a4P+Kw65rIQtSliwykgFq6eJq8jFZ2e4evvF95m7xIBSTRKwbpOxDUjacPmd2kJAZGmXQAECGFSiavq73ZJJ/aM55lpdIalJS1J7juAy5aJJSHDElv9Zt0oIMS2UVrmZxZiae5gdVRQMVBr7Vem4+UPAAlg0bLoNUqUAfdozjut0Yy5skyf80+8dBUoAgHKTQaGOjbQSB8cw6puHnolqWhfdrYpWHcB7NqzNsY897Myp6JQMtRMwZlmgeqmeuwVttHqqlJOYvVOrBq2enmG5RlOBcLXhyFZgUnvE+QUoEDlYB43nlVV4NcTq39Cj4h35/xzOUCbEqMtn1DtcdGjR9ikFUszQWC3DWolRD0HKJ8fgVzJCwFpDpYOHbZ2uxeCuCSO6kolgjKhIHnu1H1MTHJFNWxN/Gkit/4h4rJhBMJLicgJbVRcCmWsZgY2YqSVrcqL7Ah2bNz13jc8Qw0majLMQFJCsyXeispS9DVszgHUjaKHD8CKZfhIK0zcwNixAYeYNRzipZ4LdcnR0uZ43+6/cww4P3Rog9ASzihJNSfOPV+yeJKsFKKgqgKXDvRakgF/ICGY3DKWj+oJalFBd3LPcBQrCcA4b3eEEvOFkFRSWYu5JBY/xFKa5uzmfFDu2ClJwM8hx4BcqJAK0g0bUGMh2E4LOnTJc6YgHD+PxKI8RAUnKxL/ABHbSNnxdBn4ZctRbNLAUkM5qC4O7i0D8KV3UmXJStkISEij0qc9Lub+cV3oOrJVpEfbbhI/CJMlCQZUxKiEBmQArNQbXatzDeG4/vsKyqlJArQsAGJHkR/ti0nLUPzhQYFmYKGvkeXOK3hfDkIQQjMApRAf8r2T8r7Rj1Mk41EcXa3CSpkhIABSzf6bkc/5iCQkZ2GXlbQg/uOsSTWBSp3FMweoNH/eGKl5VOACElyLsk3rHC3K1f0L8B0uWlOIzEAeDQM5tEswhUxNAMpIpcgh776wNORmNDZBbra3lD5E0lYVZ8v8+riOvXTpcWZtEaEoGIKkpHxEmge1T984hmBKlFKUhiagUiWcg51HKykmo5GzeYhJcpi9nGtHEYyb3S9lxV7g8ohIMtACU/CQBufcvWLXC4h0FKqgpNTobGKuSACWDXuYtcH8K1M1Q4L9R9IcJy1L/IpIqODYWUhSwhDZi5axNiW0LbbQVxqTKyhkpJLOCHfm3SGIYKrQOR6W+Yhq1Zl194Xc/wCKX6jrcOBSmSgJZiA48qv8/WGY5DSkWcuBuzW9hEUt+7B2Wzt6fSC+KqeXLqD4hUDlF5Pkpf8AlEeSlVLCaDYGnOLLAS2lrIZwPXQpPnUekDTZRuwoxHNjzgtGHyys6a+KoF8pppzIPSFix1Nv6FSexJKRlwst9VIF9M3/AKiKwqIUqr0p1qYtBJUcOmxSCCK6BZ0sA0VKPEoubu330ic+yivoKA6XmIIOwb1FfeH5dmGoaxOny94SSjK2ajFonloDr/ysR0FfcCMXFt0aWNxhZVK0/cdLvESwwo2voP5g3iKam7ac6ONOZHWIlJCgllc62t+xEaSg7lQkwcyqU/kaxykZSaUKS9tBT75QRgZROtCmrCzN9IhVNIzBnLZeg+d1ekTXl8FJoTFzGYC9720b3gzEyk92E/nCQR5qU1TtEOJAzIUDSiSeT6b/ANok42KgN8SBofyqJf3jpca1P9DBgqceoADOzUYhyG0jos0YRLB1kFrBMdEdjIKgUSyFEA0I05k3DwIgEPoHoS1eX3vBiZhoT4n1Z6PcB2PlEM2UGJrlNiAA3QRjNbfE0i6IUS2djSw+f1h+GITcvv8AP0Ye8R4hyNQlq8oXDpdILOQWIvTX6RCtcDbC8Q3dhQepHp5D0gQhnuH23FR61gtaTlOVTcqAc2fekD9wFChYt6ERtkW6HDciagvrTyP36wRIplABCVVoKghqv1HrA5WwY3DcyNPvzgiQkPLVS5B62EEI0KQ/FrLBiS9yD8QJ2e9vSBpYyqYWPqYJWAF92fhIzD1B23gcDKsjQ/bQ5Xe/sSQ6dNKUjUAs+reW4+ggxUo5ORrtUVo9bPAfd5kFN2ffo/RotpiRkQfykC9WNG01DiLgm079A9ivnmsugZVS7BiLkGHJUkKYVSUENoCGYdQqJJEpg6q+I82DACJcFhSA1SySCOrg05QlFsLA5By6MBR+RN4lxeHY0rT4RqHJVXQ1pE2ESHLqOZ2NQ7XF2eHYhTTFZDUodJFS7Mr2A9I0UPjuS2Qz0HwzGDih2Ul/i5XeGmRvdnSeb2PVvWJp1ZZFWUkA0t4eXN3hUgKSqrGmaxYsK+oMTNb19LHF0ivxKa0uDUD3+cWfDwClTiwAL03Y/vES5SrkuGD1218rdIfhWZSVUcF/ofmIjGtOSwluV+IlFBBIo7dK/vAyg1XrSgsx39IsZwBXloQWvuzEV5gwxcpyQHJAaz252iZw5SKTCMOoKlABIDn3cb8iIjmMXSLMKbF6N1fyrDpK8qEk2zFPkHLE+vyh2BknPWhBKSH/AEnw23DesXvJJfoQR4+QUJBqwux8g/SCeGy80lLChYltWvWIMTiMyvHQy1sb1Sqmp6wbgFBEkEigzN5OWDbsY6YRXcdcUJt0QJP9IpckBQZtjpzq58oqUyzmJL7jem/3rFnhZZztoFAnY6geTn2iLi6MqlUqR83a3lGWSGqKl6BOiFcjwbFStBd9z5fKDsXhwkmjD08LVtXUQ4JR3CSwDMaDYViGQ8xa1Ekf0wB5kae0OUEpfrQWT8QIKCqpdmbo3WkR/oLBjlFKMWIb0AiHNmJFAlOVhvWn1giakGSK1YH/ALfmPpA/k216BCYJOV81EgGw+9h6w3iUoAEpahDc3Sz9L9YfxGZlCU/qzA9U0ru4ETFJ7gPUg18t+lIuEFpcAbBMbKSUBiDlKagGwUHFdGrHYuSZkxjRpavIOT/6iJOH1T4q5jQmhFa/KGzaIUGLrzE75UldPJh7xVJq/wCbEsjkYlWVLpqwf0hIrTOmCj2pbaFjk1soLw6whwxZR0LZSbHWh3jpRORYvlNQHN7nrfrBGIwTm7MCnzBDh/KkQcHlFfeG6sqQ51BD15sWflFJNSUQIML8Tflb8zUHW4iVMvxFQpY2pmHXUQzDuACCQUrKd6W+/KJ5SAZjDMXq5U3qB5xCTaV+yhFkE0GVQP8AIN9x6whU62FPC4+ot9vBHEMOEsR+Uh9XAYtf6Qk4HOCD8JOgFC72blFzjV2OLoElpKwQzncgjyIYQ+TLACk0cKpUvYGjQdKwveAitrku1dBpUGGSJalC+hPMFNLxekTZHiwVZFsXYt1AoYGl+LQODY/L3i3XKMxD0DOmhOhY6RSzpZQqhqFerxOWNNPwCYSuWoDMxd7aEC4d/ukO75yhJDoWk5S5LEVIvQu8GLooJYeKxGkDYdQUhWhRM0pVJP0J9YukroTYUqWpKGIdwxL26C/9ojwk1ShmSz5bbvX2IiUYghKlXymoc1oH/eIpa+7mNdJp5VctW1DGktqoRHJJW4ysssSzUIPyYH0hgSSoJmOCqqSL65usTS1utRGlDz+wY7iocJKaFNQWiJq42vAITDTM+ZCqEA3teh9/eIMKumb8wVkVa9GB5Fuh6xOsgqSWqxtSzhQ51t5xClAzKI//AKIJNdU0KvOsTXkAvFS8iU3ulxozsfRxEEwIUJhFGDDUjzN2cNHSMd3gKFByFMVan9rj0jljKpYuFJXfzr7v6xTae64AHUGVnT8CwF+Smf6QTKlkTSoWWnNp8Vj63hTLAlJJr8I9GEJgfib9CijoxI6+ERCjUl9RkZJKZqTcpUwNrO3sYL4UCXUalhV7tY8qNEE0sp9SlX+5Bv1CjE+GVkURX4Qf+63z9YvGvkr/AJ6F4AsexGZNSxSeYJ8L+TkQbPXlkAigIsQN/m3yiDCyWXNSah6f9TmJMQR3UxKq5QCGpQ/Z9Ycbty+gEHDyxUCahaQ+9A31iTFkFaiN0i21/mYZKO26L7EhP1iefIpMO5H/AJARUfyUJhGJlpyZRoCL8iP2gfg0/P8AloQG8ksPe/SBUTlL7xQLEkAcgR86wdw2SlOZnsPSttrxUXqmmuBeAXHyx3g2OYnp/PvCTppEoruzNzBuDsQHr5QkwhU3LVgCD5s/19omxMpIlhP6WNhs3uCYyptyaGEcRkiYhBFypJS/r6Q7CYkVBYAZfVTsPQCGSAciS9UukP5lL/2iswp8ShV3Gv6FFvpGrnpkn5YE3dlK3BpmRTzUfoYNQypYUQzhVdgoP84i446UjKfib/tqIKwygqUPL6vFQXzcRAOZIplEdFn3ANYSK7QWf//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7" descr="data:image/jpeg;base64,/9j/4AAQSkZJRgABAQAAAQABAAD/2wCEAAkGBxQTEhQUEhQVFhUXGBgYGBcVGBgYFxQaFxcWGhcXGhYYHCggGBolHBcXITEhJSksLi4uFx8zODMsNygtLisBCgoKDg0OGxAQGy8kHyYsLC8sLSwsLSw0LCwsLC8sNCwsLCwsLCwsLCwsLCwsLCwsLCwsLCwsLCwsLCwsLCwsLP/AABEIALcBEwMBIgACEQEDEQH/xAAbAAACAwEBAQAAAAAAAAAAAAACAwABBAUGB//EAEAQAAEDAgQCBwYEBAYCAwEAAAEAAhEDIQQSMUFRYQUicYGRofAGE7HB0eEyUpKiFCNC8UNTYnKCshYzc8LSFf/EABoBAAMBAQEBAAAAAAAAAAAAAAABAgMEBQb/xAAyEQACAgECAwQJBAMBAAAAAAAAAQIRAxIhBDFBE1Fh8BQicYGRobHB0SNCUuEykvEF/9oADAMBAAIRAxEAPwDoNCaxA0JzQvfPEDanNKUGymtCQDmlGClNTAkAYKvMgUSGMzKSgCuUgClSVUqIAKVJQK0AFKmZDKkoAKVA5CogYwVFC9AogAsymZAXIC9ADS9CXJeZVmSAZKhQB6LMgC1JVSrQBYcpmQqFMCygIUJKAuTAEhLcEZKU5yYgFaqVaYCGhNaqaExrUWIJoTAFTQjCmwIEQUhWAgCK2unQhcLpurUJyE5GEwHC5MXuNh3pHRuJ90CAWloJLnSczjsIOgXNLiFGdVsaLG2rPSqSseB6Up1bNN+BW6FvGcZK0yHa5kS6OJY4wHgngFz+l8U3/wBUuBdu2La8SvOYktpVCKdR0iC7LqIgmee658udxexpDHqR7hxUXiWue7rhzoud5B1uToOa9Nhcc1rAKhAIAOpcYOklLFxSm3q2CWNo3yogo1muEtII5Ji6bT3RBcKy1DKou2QMuULnqiUMIsRRcoryqQkAKgKLKplTAFWihVlSAoFXKuFWVMApUlVCuEAUUJCYQsoxTC7KHCRslqS5sAnBLLU5wQK7FQmFERUS1DopiaEDQnMCACYqpV2OMNc0ngDdc/prEAAMeOo4HrDUERFl5ujUYyS15NRjhcCAdJiZMweC5smZxdIqMLR7nKrDV52n7QPBGZnV3t5yndK9MfhFEzuTsfHVNcRGrFoZz/a7COa7OCTmNpEhoA0+K87UrE6xJiQLRbWeN17vojGuqNitl61hOru7gvPdLdEGmXvYOo15bFpu2ZJO14XNkjq9dHRif7Wc3D4kCDLgZ3iDyLtfBe06P6YpuYyTDjAy6ngvL9A4EVZzjKGBzrbECIPJPp1GMLXgXAMERkbE34yJapxycN0PLBXRs9sahJYKeUx+Ij8QOy8zSqHrZvxOEi5g6DWZW/D4uOYdHY6PzK30mPcbQ0NP4ZgaaTwUzm5OyoJJUJZiXSCDAAM5TE8uf2XQw/WFQudAIF7kk2EdswFzn4AlwBdDLGdx6PxXXxWBfRaRTBdTLcxdFyImZ2I4KFG0U6NHR9Z9Msj/ANbtJPVv3TP2XpSV5jojCVX5TnIaCJBkGPxNEd/kvUELtwWkcuSrAKiKFWVbkAqI8qkJgBCmVHlV5UWIABFBWLH1nAgMItr2nQQmYCuXg5hDgdPms+0Wqiq2s0QVIVlqmVWIruVqZVcJgBVrNYCXWA1J2Xkel+mHmocjnZTpwP2TfafFue4sAJa23C8xPNcZtVwZAAnT1w+687iczk9K6G+PH1Ong+kaj2uY5x9b3Gix1AGk5c1ssmRYkCTx1MCUkYxzRAt+GXXM6AiNdVpcwAB0xeDrJtw3WEJNujRxSPWdFuc6kwu1jxGxXP8AaDFOEU2ficOF43gk8AU3orpKGvFSAKYbpwOg7VzelagxDme61mIIiYuDM7XsvRlP9NJHOo+tucJzzP4z3n6OUWvFez/XdLWm+txMchoouXspdxvUe89m0LP0jjBTbzOn1WynBuIPYud7QYOWB4BLm6RzIuV35G9Lo5THUH8WwCQKjDvbMDqPgsmK9ngynXc4kuaRBG7SBtynySMF0i+iSPwl2sgy0DfnPyRdIdLOIMOdfLJFgYkaeC43ONb8zaLktkY62JNgCQBDRdZalQ65o1Gk9hgJ+IAd1ol2/GOPbos9XDSGkWvfe7tllF2aUuZ3vZ92aowEkkHWJBgaE7QPkvUUqId71rgHAvuCJH4GLl9Avbh6IL5ALjFuy60U+mKYzu1lw07AJ8l043GK3ZjPduhvRlCnTohoAAdI5ukkd9lyukuhqdJslxdcQzTNcAjnaPALHiK+oLiA0nu5Rspi8e9xZcwNJ4j8MqJZYvahpS1GLPTc85Rl/K3bwS6VNxrOYBN7AXtaB8EuiS8mTcgkuIAvYDRdTA1mUiCw9aZJN7w6ezVZ7dTW6VFdFdHmocrbdYlxPIi3rgvX4xn8t4i2UiO4rzWD6ZLDIYAHEztEaG3GUut0k55jMTfTSByVQyxgtuZnO3I9Uxth2D4LmdM13ts0kQJJAk6wAuViOmHyAJAFpgnv+K52L6Wdo481UuItaYojTTtnoqPSuRsP6x2P5vpwXTw1YPaHDf0QvBHFaErTh+k3jK1pAgm/CREpQzSX+QNdx7WpWa0gEgE6IMPimvc4N/pMbX7F5E4o21Owdm3BuUp2NLHWPPwvrvdNcS2+QODR7pVTqB2hBXjn9OuMOmHDfj3JGH6SLdDEmY58Vb4jwFpPUdJNDXZyQDsOVteKxUek2MJJ1+65ONx7qkSTwt8Vhz3IJCwlkeq4l1se8wuIa9ocDY+Sc2DpC8O3FEAAGBxC0Vel3CnlbcTc3kT2LWHEPqiXDuPWsqtLi0G42R1HhoJOgElfP6fSLs2YG66Dum3lhDnSDr64Kln70LSV0vVz1C4kQ78I0JAj5LkVKbspEZSbc9oInvTAZIy6ExfUStFJ858ws2CB4D5lcmSLludMGo0Io0Q52aIAAnbXW3GVprUHZZDgXAs6gEG8dUTYxqUp8da0ba6gmdVVGzZ1Ga3gjElHcJyvkdup0X7lge6pMuBcRYNB2AH4iTA4LnYCrJG8Pc63VIEk32AiEDcaJl2s73HgdVbcSGNMCA78Q27I4LbtE+lGS8T0LSXXLCJJ578VS4gxLyAQTcDTTRRV2pVInROLLXgk23MzbcQunj+nAabgBE2B4dq80175Jgbd44rLia5kzHdp2WS1y5IhxQx9ZtybmOdteBsrD5pi2pIjuCyMIHoHULRTIDByf4SPsoaGhtF9430jRAKpMC8a8uJKOk4F5jXlfcH5JOHBzxrZ2n+07JD5s2Uq5ILS4wDYE7AmSOGiqri+qL26w1tFreYWNxAc65mTY7CV2fZnpr3IqHIxwcWjrGw14+rJtLqWopukLdXmRBjU35BW3EHM1pECRrPkldI9NuJgwGkHqjSHEnTv8ljdXAa08DwvBus3HdCdpmqg0NzgQIi52GYeWqJjJcY7Ldyw4s2c4HXKO0HN9Fpwr3QCA6DA2F9h4q9O12XFW9zVWpODRPAz22i3cuflN8rvDW0HsW4ufGhkZpkgEZcu8xuiwGDY9xa4OYY1YWyJ0nWRYqdG3MrSnyQqjjMv4zrbdHiKbHCCO/j3rn4tjQSDrncBfQDT5qUKzZidOcg+CWjqjJo2swTBFz2HdNfhmy0tkaDlKxPrgEX13V0sV1h8UqkTRvc0ggC2sk90SseIJPVkHnePgEdbFBxiTcxNiLX+SwV8UWuLXaa3jQ6EEapxRUt1sOq0mgEiZ5wqYwbyT8LLPUxMg5R2zCXRc46gnkPWqvS6Ipm9tWN/Wyp7DMrE2m994IAWhxcdGuJ4AGfBDVFUE2AfxfZA3FWMmDHijq4WrlBFJ+v5XW7oRspVCBNF8ReWE37IS1RrmBkFa99fJF73c6LTiMDVcRFF+l4Y6/aIQP6IrmzaNTva76J6496+IaRWErS4AcW/9gtxJJqt1IBIHGMtuYScN0JiWuB9y6xBvvBXQPR9WnVdVcwhhEGdRmMfRTLJie2pfFDSpmAO6r+UAdybRdNLseP+jj8k6n0NXgtLRM36wvYjj2J1Doeq1jmkNkuDpkRGVzYnjeVHa4l+5fERxalWSPMJhqA232P2Whns3WkkupX4vH1TT0BUiM9Kf/kFuKO3w/yQlQeGz5W9Y6KLTg8MWMDXFkjhUZGtt+CpPtsf8kVSNQ9mDcuqEk/6R/8ApC/2UB/xHD/i3fvXU/ihxPmiGIadz6715HpfFd/y/orSzks9kWj/ABH/AKWfXkrHsxBgVOrG5bM7coXV96Ofg1X7z/d+1P0rifKCmc4ey7RcPIdrMsiT5kKv/FWiCHkO4ywi8zbv4rpir/u8Wqe9P+rxCn0riQpnOHsfSNy507nO2862hA72TY1wDXD3ZBzy4l0/0kQxdJtV3A/qRl54H9SO34m+b8+8dM5rPZVhHXdcSGkEzlkkTLNbm6ePZqmBEjtzGT29RaHMnZ36z9VbaYH9P73JdvxHe/l+Q3MtL2aYABnJEQRMTwuAErFezDTk928NLXAkuLnWG0ad63gcrf7nJgJ4ebkekcRf+X0/IbmHB+zrWh4eabml0tEHq2Ai45BOp+zlJpBa4tO+WetyIhaiXcB+5ePpe0mIOP8AdZHe5Lyy9NwFurmza63VQnxGS6lVKxpSfI9NS9m8OJLiXExd1zaycOgcNw8h805zHbjyKW8O0y/tKwebP1n9Bbkb0Hhh/T+1v0Rf/wAjDDQH9LPogFN8i37eSIUn8h/x+6O1yfz+aDcVjOhKT2OaHObIjNkpmJ1i3CR3oMFhqFItol7nugkS2nIHOQnBj+P7WrzGOwNd2Oa403ml1GFwBFyHHNAsQCACVpjudxlPbnzXMpLvPU0MVhnVH02vOdokgZLD9OxstH8v8z/1D5BeW6I6KqsxNStJAe0gSBLg51iZ36vmF6Gph6n5nDjAb9FGTEtVRfz/AKZeXGoypGj3lMf1P/X9lG1KZ3qH/m5YjSeNXPP6R8lDSd+Z/iOKl4X5f9GTRtdkP9NT9b0JNP8AK7ve5YzSdxf+oDdUWu4vH/IJ9hLx+L/AUbRVp/kP6nKy5n+X/wBli/hjP43dmexVnDH85/Wj0eXj8/wKjX1P8pveFlx+GbUblDGsnUtAm3Ak2SSB/mfvKvI2Lu/e5Cwzi7T+o6N1MNH+EztIbdHI/wAtngFymZSPx/ucra2n+ceLkvR5Pr8mLSdP3n+hvgEJrng0dw+i5jqdP8zf3boDh6MG7fA7JrhW/wDjCjqHEHgPL6KLDTpMj+j9P1VKvRX4/wCrHp8R7cKyLl/wTqeGpjZx7ygy80YaeK818Tl/kLUxop0/y/FGGM/J5JBtF1AJ4qHnn3hqZqa5uzR4BX72/wCELNl5qBLtpBqZoL/9IVh3Ieu5ZoVtZzS7SQamPdV4NnvAWUYioXEZWNEAzJdrNtrwE0tA32SGEBuc2vN+EwPL4rXHN19Bptjjmm73Dk0NA8wT5rk473rK7H+9Jw5MPaSQWmDBkbTC7BYgqUARBjbssZCMXESjLfl1HCbT8DXhsKwQXhxzaAueRvJN1po0KYdZguTxiw5m3G0LJh8z35nHSYAv3+fmunTG+kBfTcJKDx/pu0tr7zRUYa9RgcQWG2kFwm3Bpv3rJjKzqjS0j3bZ/oIzaG0wfQT8e7rnsHw+qyF3avF4rjp65QikqbV1uRKbT2E4am9kgVXOGweGujvACbUxlQEANa6eBiw5Qb96LxS93ETaB4X+a445ZTlctydTb3NFOqZ07jsi96eKQo4LFybJthPZJBOto7pg9t0bnn8x8UiPUqZAd1ccuSPKTXvFYbhO8qhSVQFRcE3myP8Ac/iARYOCrI1L94lvxEJqeV/ufxA0+6bwUFNuwWP+KN1G4rtVRhll3jSbNnu2/lCG3BZvek6dqQ6odyt48JlfNl9mzdmHABU6qOC5/vCeJCLK420HH+91Xo8I7ykGlGp9ZvALJVxY3DRzMXVHCyOsSezyV+4H5Ql2uGPK2TqiKOMO3y+iieGqJ+lR7g1+BppusmAlYW1IRiqfJedRNmtzuapzxxWQOJUAMqaFZq96EH8SELWqxZAFtqSmsCXIR5ggDz/TWP8A5jg55DGCAASA4kXJIMO4QdIXFw3TrHWOY6wXGfA7DksvTlQH3rQCyHuMRLQM0TMWHad1wsLiMpNoMOn4eS+gw4koJI6Wmtj6f7LY41WPkzkdAOtosJ3XZheQ9jMZJqHUkDTTXWOP0XqRW+q8ji4acrM8u0jVTrhhLibAEngN1k/8xwZFsQw8YBMeAKgqn+6+QuwD6ecPY5oa8tduGkmGgnTSPFep/wCTlemUO7f4l4t9j7P/ABbKoa9hlrhYwRPO94QBoWTDdVgaBZrQB2AIhVNuK8jNJznKXezFu3Zm9oOkjSpw38brDi2bZgNyFxMNjHgyKhJj+o5uVwbXvJ9BftRiXNqtfByluUO2BnfeV47pHEvfYE6zbUbd32XrcJiSxpd/M2VpKup9N6H6RdUzB0AiCOMXkc4+BXTMwvBezOKd71ggWB1kPALTrx7+K9a6u7YLk4nhv1LVJCyRV2bDUCp1YArACSJMjlP0Rj1upjwq6szSQ52KF42WetjHT1WntOmviqNQACAXchqnMJJjKQea0WPHDmvixpeArO4idDxVgEbprcPmnNILeBMfcfRE3DXM7aKvSccdoorVWwkeJULN4m/zWyAO77z8Vea/ris3x0+iJ1MR7k8d/JMp0gCInvKYRrzQbLnnnyT5sHJg5RZW0BC4K8vPZY0QWRCF1lZ0sluKNIyiVFXvgonpFsZQTITg/VIzwizDgnpJHiqja8XSA7T160Q+8spcQNJeizDVZTVRipa/rZLSwHipurD1mNcCeAkpFbHsYJc9rQbAki/YtI45S5IpJs3vDSCCAQdQQCD2hYqXQ2HbMUmNDgWmGjrA7FF77hf5oamLAieX1W0cOVcikpD8PhKdKfdtayTfKIHgnZ7xP2XPNU6zbsM/FCaMmczuwWB7eKr0Zt+uwrvZ0H4gNXAwzf553BdUqGeZMW5W8F1XED73Sfe02l7wZJAAaATpE7a6+K6uHxRgpV1VG2JpavYazijOneLzPrdLkm2nesf8cTOVukzG3wTqQJE2NiedtPXJGmEVtsQMfRBGV0EDjf4pJw9EVGvJAcJAiACTcnmdUylgyT1hdpGhOhAPfdbG4JoebDaO6ZUS4iC2Qroy5x/SL3JMAxx0PNFhS94JBsJJ04cVvw1INgwN47Dsm0m5Zyj16KynxLr1ULmYMLTN3EkxaOEarRQoXMjfjI7k7QGBr8zdRxt4/BYSlKXUQLKd9LX9eSE6iTf6InAgeCW4SCSooQ0PHihDwgpsiENOnMdv1hCjuG4bo9dv3QwNPV1HUurre6nu7lNxEFAt2FWAIVMp9aeP3VNoxIQkMLJFpUDearLvx+llC2ISrawKJ1n1dUY23EoHie7z9WVhkeEfZVGroBbqrAYlRB7hpuorUQMGfhsExtaNvQC5TCSTLjHhrPDhzTWVy3ckbE+AHjddz4NLaynjS6m51bRF7y1uKwNxOYx8RY9kpjavhy8O5JcLFcxaUh9SuYgNm4HCJUe93AdnrmsoxRkgAz2axzWh7n2Av2Rpruq7NRWyFv0E1g5wMgxBkaC3LghoUIBAYI1gb8yFvbSGpzbTKa1oiRoQdNdOKrWo8+RSk+pmZSPZZPcwC505wk4X+YC4SAHR2wTM96a6kHG+mw5nZQ8sbodENYCAACf7o2PJLRa+vLn5FGaAa9sD83by+JT6eFymfWhXNPPatEvkc3FYXUk/hJnhA5d/ktv8G0RGmp7TBgLQKGpOnzkyiyXjgs5ZJuk2G4mnhxBIAneNyCtFNkeuXrxT3D+ZyP0KSTI3017gicOe/UKCp0wSSfLt/shItJ1nykfUqZj4281BqRt6+iilsBKpgkDT1CsuPl9ULRv61RONu4qAINZ7Pmo1skz61+ippu7sHxKsOMSbaq41fnxAuo0nMB+U+O3wVP0Hny4/BW6cpjefhZLezxsp00kFFsNkJbHff4K8uo5n5x8EYFp7R8U0qFQOU9w+plUGm3bZE3bnbxKG4idr9m6NO3nuHRdR0WGv91cWB4+VlKlI24oi0+Q+arTz9n3CimNMjy8Agc6ZJ2j7pjdkvhHrRKvU94UCR9VT7+Ssn13Knn8Maqoxt+e8KFNcY0VpTqt1E0kFHFp4cRre144GxKMvZEazMa/TkiqzEsM7kXlKZVdnEgg2nnyPcvSk7Gw6FanJgST+bfb/AOqf7xrS1pblLgSOBiSb9iutgmBrnETAmBuQLW710fdgluYTDNxx1XPLie4LfUxU25nEX6oBIbwP3ThhbkXIkm94AI3+C24Wnlnnvyt8LrTh2CL7z5xPwXPPNN2gObWpRe9yO6fRR4OiSyCLhxjucQPJdTICdFPdBvrtlZpScdwox4fDgCLxJN+z7o2UdO3zTy+/h5wgZqO/zSdjKOHEk9/1R5Zv3fFFhv6uwo2CzjwgeSpRbgn7fyKgarIZHb5lDXo9Z3CU+syS3h87fVIfUnNGxPxVZX6t97X0HQbrx62ISyyB3geSIuGVscD45j8iiqt6pI1zAftU6W2155CFlgvPA9yqJn1wS61Tw+qkm4Wduq7v7ECwGwnc/GB80x9MkeXihnXb73TCTbifonGDctgogpb8L+X3UdTsQeZS8PUkT64LTXPWqd1u1q0glu/H7P8AAIjGS1w5BKc2DPrVNYYzcQ0n4KTIcN4t3FNxuMV7fPyAA6SOIVEQI9etUTDLL6ggeJKrE/haeJB8JS0PR7vuBGgA37VVR0nn/dViLEHYz33hDXbGU75fiTCJp7+H3AOu/qk8iqaZgcgFZFy3i092p+XmkU33PGfkEnCq+ADadz2QhdTh2vqAiLtez5FC9/Pb5SnTUaAAMB8vmpVZERrHxTGHquMflHfp80t1TTkfmFrKOy9n3GZiQol1RBIy78SosJQlqe4tzj0g4GXHuEfGDxT/AHlpcB3TtNlFF6921Zp1CfjwIaWyDtawmAio9MNc6A09Uwb+KiimWGHOhpI6/wDEtMR3+u5a2aTsI8/7KKLlnjSexD5h0T1hKZVBLB2kftUUThFU156DMx0zc/ulMBGp2PlP1UUWMorTfsH0NNFsug8CnPaQXjYgHwDQrUWuKK7O/F/QXQW02aRz8RdZ8sSOMnxJUUWTX6a930GuRHDT/cfBNqtJbU5OafNoUUVY1a932YhRbmz9g/7CPglAXngfsrUUSS5eD+o63GPpX7QD4AiPJPabNkf1D5qKKoqp0vD6IlmKiMpA2kfBaqv4382AjyVqJSVbeP5Bi6pN7yco8wEWIJzx3+IH1UUTcbT9v2YiCxI5z4H6Kq12NA0AMTwkKKJw5teeaHW7KzSwbwSfmEGKbef9IHzCpRLnF+xfcQ6tZ5nZo82hZy4BxPGPMWUUU5dnJeLAsOBdA3+6HMbTu0fIK1EQ3XnwBAMrfibsXN+yVnIf/wAvgQVFFo+gC8c6ajiBuqUURkVyb8QP/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ooter Placeholder 6"/>
          <p:cNvSpPr>
            <a:spLocks noGrp="1"/>
          </p:cNvSpPr>
          <p:nvPr>
            <p:ph type="ftr" sz="quarter" idx="12"/>
          </p:nvPr>
        </p:nvSpPr>
        <p:spPr>
          <a:xfrm>
            <a:off x="35496" y="5805264"/>
            <a:ext cx="9001000" cy="896293"/>
          </a:xfrm>
        </p:spPr>
        <p:txBody>
          <a:bodyPr/>
          <a:lstStyle/>
          <a:p>
            <a:pPr algn="l"/>
            <a:r>
              <a:rPr lang="en-GB" sz="1600" i="1" dirty="0">
                <a:solidFill>
                  <a:srgbClr val="002060"/>
                </a:solidFill>
                <a:latin typeface="Arial" panose="020B0604020202020204" pitchFamily="34" charset="0"/>
                <a:cs typeface="Arial" panose="020B0604020202020204" pitchFamily="34" charset="0"/>
              </a:rPr>
              <a:t>Agriculture, already </a:t>
            </a:r>
            <a:r>
              <a:rPr lang="en-GB" sz="1600" i="1" dirty="0" smtClean="0">
                <a:solidFill>
                  <a:srgbClr val="002060"/>
                </a:solidFill>
                <a:latin typeface="Arial" panose="020B0604020202020204" pitchFamily="34" charset="0"/>
                <a:cs typeface="Arial" panose="020B0604020202020204" pitchFamily="34" charset="0"/>
              </a:rPr>
              <a:t>the </a:t>
            </a:r>
            <a:r>
              <a:rPr lang="en-GB" sz="1600" i="1" dirty="0">
                <a:solidFill>
                  <a:srgbClr val="002060"/>
                </a:solidFill>
                <a:latin typeface="Arial" panose="020B0604020202020204" pitchFamily="34" charset="0"/>
                <a:cs typeface="Arial" panose="020B0604020202020204" pitchFamily="34" charset="0"/>
              </a:rPr>
              <a:t>largest employer </a:t>
            </a:r>
            <a:r>
              <a:rPr lang="en-GB" sz="1600" i="1" dirty="0" smtClean="0">
                <a:solidFill>
                  <a:srgbClr val="002060"/>
                </a:solidFill>
                <a:latin typeface="Arial" panose="020B0604020202020204" pitchFamily="34" charset="0"/>
                <a:cs typeface="Arial" panose="020B0604020202020204" pitchFamily="34" charset="0"/>
              </a:rPr>
              <a:t>in many countries (accounting </a:t>
            </a:r>
            <a:r>
              <a:rPr lang="en-GB" sz="1600" i="1" dirty="0">
                <a:solidFill>
                  <a:srgbClr val="002060"/>
                </a:solidFill>
                <a:latin typeface="Arial" panose="020B0604020202020204" pitchFamily="34" charset="0"/>
                <a:cs typeface="Arial" panose="020B0604020202020204" pitchFamily="34" charset="0"/>
              </a:rPr>
              <a:t>for around 65% of employment in the least developed African countries), is the most immediate means of catalysing economic growth and employment for </a:t>
            </a:r>
            <a:r>
              <a:rPr lang="en-GB" sz="1600" i="1" dirty="0" smtClean="0">
                <a:solidFill>
                  <a:srgbClr val="002060"/>
                </a:solidFill>
                <a:latin typeface="Arial" panose="020B0604020202020204" pitchFamily="34" charset="0"/>
                <a:cs typeface="Arial" panose="020B0604020202020204" pitchFamily="34" charset="0"/>
              </a:rPr>
              <a:t>poor people</a:t>
            </a:r>
            <a:r>
              <a:rPr lang="en-GB" sz="1600" i="1" dirty="0">
                <a:solidFill>
                  <a:srgbClr val="002060"/>
                </a:solidFill>
                <a:latin typeface="Arial" panose="020B0604020202020204" pitchFamily="34" charset="0"/>
                <a:cs typeface="Arial" panose="020B0604020202020204" pitchFamily="34" charset="0"/>
              </a:rPr>
              <a:t> </a:t>
            </a:r>
            <a:r>
              <a:rPr lang="en-GB" sz="1600" i="1" dirty="0" smtClean="0">
                <a:solidFill>
                  <a:srgbClr val="002060"/>
                </a:solidFill>
                <a:latin typeface="Arial" panose="020B0604020202020204" pitchFamily="34" charset="0"/>
                <a:cs typeface="Arial" panose="020B0604020202020204" pitchFamily="34" charset="0"/>
              </a:rPr>
              <a:t>– approximately one-third of loans we support are for farming</a:t>
            </a:r>
            <a:endParaRPr lang="en-GB" sz="1600" i="1" dirty="0">
              <a:solidFill>
                <a:srgbClr val="002060"/>
              </a:solidFill>
              <a:latin typeface="Arial" panose="020B0604020202020204" pitchFamily="34" charset="0"/>
              <a:cs typeface="Arial" panose="020B0604020202020204" pitchFamily="34" charset="0"/>
            </a:endParaRPr>
          </a:p>
        </p:txBody>
      </p:sp>
      <p:pic>
        <p:nvPicPr>
          <p:cNvPr id="13"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581" y="814745"/>
            <a:ext cx="230346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732240" y="2681645"/>
            <a:ext cx="2304255" cy="1384995"/>
          </a:xfrm>
          <a:prstGeom prst="rect">
            <a:avLst/>
          </a:prstGeom>
        </p:spPr>
        <p:txBody>
          <a:bodyPr wrap="square">
            <a:spAutoFit/>
          </a:bodyPr>
          <a:lstStyle/>
          <a:p>
            <a:r>
              <a:rPr lang="en-GB" altLang="en-US" sz="1400" i="1" dirty="0" smtClean="0">
                <a:solidFill>
                  <a:srgbClr val="002060"/>
                </a:solidFill>
                <a:latin typeface="Arial" panose="020B0604020202020204" pitchFamily="34" charset="0"/>
                <a:cs typeface="Arial" panose="020B0604020202020204" pitchFamily="34" charset="0"/>
              </a:rPr>
              <a:t>We usually re-schedule loans when borrowers livelihoods are impacted by events beyond their control such as typhoons and flooding.</a:t>
            </a:r>
            <a:endParaRPr lang="en-GB" altLang="en-US"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2302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251520" y="44624"/>
            <a:ext cx="8568952" cy="936104"/>
          </a:xfrm>
        </p:spPr>
        <p:txBody>
          <a:bodyPr>
            <a:normAutofit/>
          </a:bodyPr>
          <a:lstStyle/>
          <a:p>
            <a:r>
              <a:rPr lang="en-GB" sz="3600" i="1" dirty="0" smtClean="0">
                <a:solidFill>
                  <a:srgbClr val="FF6600"/>
                </a:solidFill>
                <a:latin typeface="Arial" panose="020B0604020202020204" pitchFamily="34" charset="0"/>
                <a:cs typeface="Arial" panose="020B0604020202020204" pitchFamily="34" charset="0"/>
              </a:rPr>
              <a:t>Rotary International Support</a:t>
            </a:r>
            <a:endParaRPr lang="en-GB" sz="3600" i="1" dirty="0">
              <a:solidFill>
                <a:srgbClr val="FF6600"/>
              </a:solidFill>
              <a:latin typeface="Arial" panose="020B0604020202020204" pitchFamily="34" charset="0"/>
              <a:cs typeface="Arial" panose="020B0604020202020204" pitchFamily="34" charset="0"/>
            </a:endParaRPr>
          </a:p>
        </p:txBody>
      </p:sp>
      <p:sp>
        <p:nvSpPr>
          <p:cNvPr id="5" name="Text Placeholder 4"/>
          <p:cNvSpPr>
            <a:spLocks noGrp="1"/>
          </p:cNvSpPr>
          <p:nvPr>
            <p:ph idx="1"/>
          </p:nvPr>
        </p:nvSpPr>
        <p:spPr>
          <a:xfrm>
            <a:off x="-108520" y="908720"/>
            <a:ext cx="6624736" cy="5112568"/>
          </a:xfrm>
        </p:spPr>
        <p:txBody>
          <a:bodyPr>
            <a:normAutofit/>
          </a:bodyPr>
          <a:lstStyle/>
          <a:p>
            <a:pPr marL="457200" lvl="1" indent="0">
              <a:buNone/>
            </a:pPr>
            <a:endParaRPr lang="en-GB" sz="1000" dirty="0" smtClean="0">
              <a:latin typeface="Arial" panose="020B0604020202020204" pitchFamily="34" charset="0"/>
              <a:cs typeface="Arial" panose="020B0604020202020204" pitchFamily="34" charset="0"/>
            </a:endParaRPr>
          </a:p>
          <a:p>
            <a:pPr lvl="1">
              <a:lnSpc>
                <a:spcPct val="100000"/>
              </a:lnSpc>
              <a:spcBef>
                <a:spcPts val="0"/>
              </a:spcBef>
              <a:buFont typeface="Arial" pitchFamily="34" charset="0"/>
              <a:buChar char="•"/>
            </a:pPr>
            <a:r>
              <a:rPr lang="en-GB" sz="2000" i="1" dirty="0" smtClean="0">
                <a:latin typeface="Arial" panose="020B0604020202020204" pitchFamily="34" charset="0"/>
                <a:cs typeface="Arial" panose="020B0604020202020204" pitchFamily="34" charset="0"/>
              </a:rPr>
              <a:t>We have 20</a:t>
            </a:r>
            <a:r>
              <a:rPr lang="en-GB" sz="2000" i="1" dirty="0">
                <a:latin typeface="Arial" panose="020B0604020202020204" pitchFamily="34" charset="0"/>
                <a:cs typeface="Arial" panose="020B0604020202020204" pitchFamily="34" charset="0"/>
              </a:rPr>
              <a:t>3</a:t>
            </a:r>
            <a:r>
              <a:rPr lang="en-GB" sz="2000" i="1" dirty="0" smtClean="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Rotary </a:t>
            </a:r>
            <a:r>
              <a:rPr lang="en-GB" sz="2000" i="1" dirty="0" smtClean="0">
                <a:latin typeface="Arial" panose="020B0604020202020204" pitchFamily="34" charset="0"/>
                <a:cs typeface="Arial" panose="020B0604020202020204" pitchFamily="34" charset="0"/>
              </a:rPr>
              <a:t>Clubs </a:t>
            </a:r>
            <a:r>
              <a:rPr lang="en-GB" sz="2000" i="1" dirty="0">
                <a:latin typeface="Arial" panose="020B0604020202020204" pitchFamily="34" charset="0"/>
                <a:cs typeface="Arial" panose="020B0604020202020204" pitchFamily="34" charset="0"/>
              </a:rPr>
              <a:t>from </a:t>
            </a:r>
            <a:r>
              <a:rPr lang="en-GB" sz="2000" i="1" dirty="0" smtClean="0">
                <a:latin typeface="Arial" panose="020B0604020202020204" pitchFamily="34" charset="0"/>
                <a:cs typeface="Arial" panose="020B0604020202020204" pitchFamily="34" charset="0"/>
              </a:rPr>
              <a:t>throughout the UK lending regularly</a:t>
            </a:r>
            <a:endParaRPr lang="en-GB" sz="2000" i="1" dirty="0">
              <a:latin typeface="Arial" panose="020B0604020202020204" pitchFamily="34" charset="0"/>
              <a:cs typeface="Arial" panose="020B0604020202020204" pitchFamily="34" charset="0"/>
            </a:endParaRPr>
          </a:p>
          <a:p>
            <a:pPr marL="342900" lvl="1" indent="0">
              <a:lnSpc>
                <a:spcPct val="100000"/>
              </a:lnSpc>
              <a:spcBef>
                <a:spcPts val="0"/>
              </a:spcBef>
              <a:buNone/>
            </a:pPr>
            <a:endParaRPr lang="en-GB" sz="800" i="1" dirty="0" smtClean="0">
              <a:latin typeface="Arial" panose="020B0604020202020204" pitchFamily="34" charset="0"/>
              <a:cs typeface="Arial" panose="020B0604020202020204" pitchFamily="34" charset="0"/>
            </a:endParaRPr>
          </a:p>
          <a:p>
            <a:pPr lvl="1">
              <a:lnSpc>
                <a:spcPct val="100000"/>
              </a:lnSpc>
              <a:spcBef>
                <a:spcPts val="0"/>
              </a:spcBef>
            </a:pPr>
            <a:r>
              <a:rPr lang="en-GB" sz="2000" i="1" dirty="0" smtClean="0">
                <a:latin typeface="Arial" panose="020B0604020202020204" pitchFamily="34" charset="0"/>
                <a:cs typeface="Arial" panose="020B0604020202020204" pitchFamily="34" charset="0"/>
              </a:rPr>
              <a:t>Rotary Club of Nantwich joined Lendwithcare in May 2013. So far it has loaned £12,531 and received £9,524 in repayments. It has supported 201 small businesses. It has never withdrawn any funds, rather it re-invests any repayments it receives.</a:t>
            </a:r>
          </a:p>
          <a:p>
            <a:pPr marL="342900" lvl="1" indent="0">
              <a:lnSpc>
                <a:spcPct val="100000"/>
              </a:lnSpc>
              <a:spcBef>
                <a:spcPts val="0"/>
              </a:spcBef>
              <a:buNone/>
            </a:pPr>
            <a:endParaRPr lang="en-GB" sz="800" i="1" dirty="0" smtClean="0">
              <a:latin typeface="Arial" panose="020B0604020202020204" pitchFamily="34" charset="0"/>
              <a:cs typeface="Arial" panose="020B0604020202020204" pitchFamily="34" charset="0"/>
            </a:endParaRPr>
          </a:p>
          <a:p>
            <a:pPr lvl="1">
              <a:lnSpc>
                <a:spcPct val="100000"/>
              </a:lnSpc>
              <a:spcBef>
                <a:spcPts val="0"/>
              </a:spcBef>
            </a:pPr>
            <a:r>
              <a:rPr lang="en-GB" sz="2000" i="1" dirty="0" smtClean="0">
                <a:latin typeface="Arial" panose="020B0604020202020204" pitchFamily="34" charset="0"/>
                <a:cs typeface="Arial" panose="020B0604020202020204" pitchFamily="34" charset="0"/>
              </a:rPr>
              <a:t>Other Rotary clubs from District 1180 include Ormskirk Clocktower, Flint and Holywell, Bangor, South Sefton, and Tarporley. </a:t>
            </a:r>
          </a:p>
          <a:p>
            <a:pPr lvl="1">
              <a:lnSpc>
                <a:spcPct val="100000"/>
              </a:lnSpc>
              <a:spcBef>
                <a:spcPts val="0"/>
              </a:spcBef>
            </a:pPr>
            <a:endParaRPr lang="en-GB" sz="800" i="1" dirty="0" smtClean="0">
              <a:latin typeface="Arial" panose="020B0604020202020204" pitchFamily="34" charset="0"/>
              <a:cs typeface="Arial" panose="020B0604020202020204" pitchFamily="34" charset="0"/>
            </a:endParaRPr>
          </a:p>
          <a:p>
            <a:pPr lvl="1">
              <a:lnSpc>
                <a:spcPct val="100000"/>
              </a:lnSpc>
              <a:spcBef>
                <a:spcPts val="0"/>
              </a:spcBef>
            </a:pPr>
            <a:r>
              <a:rPr lang="en-GB" sz="2000" i="1" dirty="0" smtClean="0">
                <a:latin typeface="Arial" panose="020B0604020202020204" pitchFamily="34" charset="0"/>
                <a:cs typeface="Arial" panose="020B0604020202020204" pitchFamily="34" charset="0"/>
              </a:rPr>
              <a:t>Rotary’s support has been instrumental in the success of Lendwithcare through both lending and generating publicity  </a:t>
            </a:r>
          </a:p>
          <a:p>
            <a:pPr lvl="1"/>
            <a:endParaRPr lang="en-GB" sz="2000" dirty="0" smtClean="0">
              <a:latin typeface="Arial" panose="020B0604020202020204" pitchFamily="34" charset="0"/>
              <a:cs typeface="Arial" panose="020B0604020202020204" pitchFamily="34" charset="0"/>
            </a:endParaRPr>
          </a:p>
          <a:p>
            <a:pPr marL="342900" lvl="1" indent="0">
              <a:buNone/>
            </a:pPr>
            <a:endParaRPr lang="en-GB" sz="2200" dirty="0" smtClean="0">
              <a:latin typeface="Arial" panose="020B0604020202020204" pitchFamily="34" charset="0"/>
              <a:cs typeface="Arial" panose="020B0604020202020204" pitchFamily="34" charset="0"/>
            </a:endParaRPr>
          </a:p>
          <a:p>
            <a:pPr lvl="1">
              <a:buFont typeface="Arial" pitchFamily="34" charset="0"/>
              <a:buChar char="•"/>
            </a:pPr>
            <a:endParaRPr lang="en-GB" sz="1000" dirty="0" smtClean="0">
              <a:latin typeface="Arial" panose="020B0604020202020204" pitchFamily="34" charset="0"/>
              <a:cs typeface="Arial" panose="020B0604020202020204" pitchFamily="34" charset="0"/>
            </a:endParaRPr>
          </a:p>
          <a:p>
            <a:pPr marL="457200" lvl="1" indent="0">
              <a:buNone/>
            </a:pPr>
            <a:endParaRPr lang="en-GB" sz="1800" dirty="0">
              <a:solidFill>
                <a:schemeClr val="bg1">
                  <a:lumMod val="50000"/>
                </a:schemeClr>
              </a:solidFill>
              <a:latin typeface="Arial" panose="020B0604020202020204" pitchFamily="34" charset="0"/>
              <a:cs typeface="Arial" panose="020B0604020202020204" pitchFamily="34" charset="0"/>
            </a:endParaRPr>
          </a:p>
          <a:p>
            <a:pPr marL="457200" lvl="1" indent="0">
              <a:buNone/>
            </a:pPr>
            <a:endParaRPr lang="en-GB" sz="1800" b="1" dirty="0">
              <a:solidFill>
                <a:schemeClr val="bg1">
                  <a:lumMod val="50000"/>
                </a:schemeClr>
              </a:solidFill>
            </a:endParaRPr>
          </a:p>
          <a:p>
            <a:pPr lvl="1">
              <a:buFont typeface="Wingdings" pitchFamily="2" charset="2"/>
              <a:buChar char="Ø"/>
            </a:pPr>
            <a:endParaRPr lang="en-GB" sz="1700" b="1" dirty="0" smtClean="0">
              <a:solidFill>
                <a:schemeClr val="bg1">
                  <a:lumMod val="50000"/>
                </a:schemeClr>
              </a:solidFill>
            </a:endParaRPr>
          </a:p>
          <a:p>
            <a:pPr lvl="1"/>
            <a:endParaRPr lang="en-GB" sz="1500" b="1" dirty="0" smtClean="0">
              <a:solidFill>
                <a:schemeClr val="bg1">
                  <a:lumMod val="50000"/>
                </a:schemeClr>
              </a:solidFill>
            </a:endParaRPr>
          </a:p>
        </p:txBody>
      </p:sp>
      <p:sp>
        <p:nvSpPr>
          <p:cNvPr id="2" name="Rectangle 1"/>
          <p:cNvSpPr/>
          <p:nvPr/>
        </p:nvSpPr>
        <p:spPr>
          <a:xfrm>
            <a:off x="6948264" y="2924944"/>
            <a:ext cx="2195736" cy="2631490"/>
          </a:xfrm>
          <a:prstGeom prst="rect">
            <a:avLst/>
          </a:prstGeom>
        </p:spPr>
        <p:txBody>
          <a:bodyPr wrap="square">
            <a:spAutoFit/>
          </a:bodyPr>
          <a:lstStyle/>
          <a:p>
            <a:pPr>
              <a:defRPr/>
            </a:pPr>
            <a:r>
              <a:rPr lang="en-GB" sz="1500" i="1" dirty="0">
                <a:solidFill>
                  <a:srgbClr val="002060"/>
                </a:solidFill>
                <a:latin typeface="Arial" panose="020B0604020202020204" pitchFamily="34" charset="0"/>
                <a:ea typeface="Verdana" pitchFamily="34" charset="0"/>
                <a:cs typeface="Arial" panose="020B0604020202020204" pitchFamily="34" charset="0"/>
              </a:rPr>
              <a:t>In the spirit of Rotary International we aim to help those less fortunate than ourselves and by helping this cause we are giving these people a chance to help themselves improve their circumstances with dignity.</a:t>
            </a:r>
          </a:p>
        </p:txBody>
      </p:sp>
      <p:sp>
        <p:nvSpPr>
          <p:cNvPr id="3" name="Footer Placeholder 2"/>
          <p:cNvSpPr>
            <a:spLocks noGrp="1"/>
          </p:cNvSpPr>
          <p:nvPr>
            <p:ph type="ftr" sz="quarter" idx="11"/>
          </p:nvPr>
        </p:nvSpPr>
        <p:spPr>
          <a:xfrm>
            <a:off x="323528" y="6021288"/>
            <a:ext cx="8657194" cy="720080"/>
          </a:xfrm>
        </p:spPr>
        <p:txBody>
          <a:bodyPr/>
          <a:lstStyle/>
          <a:p>
            <a:pPr algn="l"/>
            <a:r>
              <a:rPr lang="en-GB" sz="1600" i="1" dirty="0" smtClean="0">
                <a:solidFill>
                  <a:srgbClr val="002060"/>
                </a:solidFill>
                <a:latin typeface="Arial" panose="020B0604020202020204" pitchFamily="34" charset="0"/>
                <a:cs typeface="Arial" panose="020B0604020202020204" pitchFamily="34" charset="0"/>
              </a:rPr>
              <a:t>The Founder and Executive Director of one of Lendwithcare’s partner organisations in Ecuador is a Rotarian (District 4400, Loja, Ecuador)</a:t>
            </a:r>
            <a:endParaRPr lang="en-GB" sz="1600" i="1" dirty="0">
              <a:solidFill>
                <a:srgbClr val="00206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010157"/>
            <a:ext cx="1800200" cy="1800200"/>
          </a:xfrm>
          <a:prstGeom prst="rect">
            <a:avLst/>
          </a:prstGeom>
        </p:spPr>
      </p:pic>
    </p:spTree>
    <p:extLst>
      <p:ext uri="{BB962C8B-B14F-4D97-AF65-F5344CB8AC3E}">
        <p14:creationId xmlns:p14="http://schemas.microsoft.com/office/powerpoint/2010/main" val="2066324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88641"/>
            <a:ext cx="7772400" cy="1224135"/>
          </a:xfrm>
        </p:spPr>
        <p:txBody>
          <a:bodyPr>
            <a:noAutofit/>
          </a:bodyPr>
          <a:lstStyle/>
          <a:p>
            <a:pPr algn="ctr"/>
            <a:r>
              <a:rPr lang="en-GB" altLang="en-US" sz="4000" b="1" i="1" dirty="0" smtClean="0">
                <a:solidFill>
                  <a:srgbClr val="FF6600"/>
                </a:solidFill>
              </a:rPr>
              <a:t>Thank you!</a:t>
            </a:r>
            <a:br>
              <a:rPr lang="en-GB" altLang="en-US" sz="4000" b="1" i="1" dirty="0" smtClean="0">
                <a:solidFill>
                  <a:srgbClr val="FF6600"/>
                </a:solidFill>
              </a:rPr>
            </a:br>
            <a:r>
              <a:rPr lang="en-GB" altLang="en-US" sz="4000" b="1" i="1" dirty="0" smtClean="0">
                <a:solidFill>
                  <a:srgbClr val="FF6600"/>
                </a:solidFill>
              </a:rPr>
              <a:t>Khan@careinternational.org</a:t>
            </a:r>
          </a:p>
        </p:txBody>
      </p:sp>
      <p:sp>
        <p:nvSpPr>
          <p:cNvPr id="2" name="Content Placeholder 1"/>
          <p:cNvSpPr>
            <a:spLocks noGrp="1"/>
          </p:cNvSpPr>
          <p:nvPr>
            <p:ph idx="1"/>
          </p:nvPr>
        </p:nvSpPr>
        <p:spPr>
          <a:xfrm>
            <a:off x="395536" y="1628800"/>
            <a:ext cx="8280920" cy="4548163"/>
          </a:xfrm>
        </p:spPr>
        <p:txBody>
          <a:bodyPr>
            <a:normAutofit/>
          </a:bodyPr>
          <a:lstStyle/>
          <a:p>
            <a:pPr marL="0" indent="0">
              <a:lnSpc>
                <a:spcPct val="110000"/>
              </a:lnSpc>
              <a:buNone/>
            </a:pPr>
            <a:r>
              <a:rPr lang="en-GB" sz="2400" i="1" dirty="0" smtClean="0">
                <a:latin typeface="Arial" panose="020B0604020202020204" pitchFamily="34" charset="0"/>
                <a:cs typeface="Arial" panose="020B0604020202020204" pitchFamily="34" charset="0"/>
              </a:rPr>
              <a:t>At </a:t>
            </a:r>
            <a:r>
              <a:rPr lang="en-GB" sz="2400" i="1" dirty="0">
                <a:latin typeface="Arial" panose="020B0604020202020204" pitchFamily="34" charset="0"/>
                <a:cs typeface="Arial" panose="020B0604020202020204" pitchFamily="34" charset="0"/>
              </a:rPr>
              <a:t>a time when about half the world’s population lives on the equivalent of </a:t>
            </a:r>
            <a:r>
              <a:rPr lang="en-GB" sz="2400" i="1" dirty="0" smtClean="0">
                <a:latin typeface="Arial" panose="020B0604020202020204" pitchFamily="34" charset="0"/>
                <a:cs typeface="Arial" panose="020B0604020202020204" pitchFamily="34" charset="0"/>
              </a:rPr>
              <a:t>US$2 </a:t>
            </a:r>
            <a:r>
              <a:rPr lang="en-GB" sz="2400" i="1" dirty="0">
                <a:latin typeface="Arial" panose="020B0604020202020204" pitchFamily="34" charset="0"/>
                <a:cs typeface="Arial" panose="020B0604020202020204" pitchFamily="34" charset="0"/>
              </a:rPr>
              <a:t>a day, the critical role that jobs play in advancing development cannot be overstated. For a country, jobs bring economic and ultimately political stability. For an individual, a job means more than an income. A job brings self-respect, independence and choices. A job brings family stability. And a job brings empowerment, especially for women and young people.</a:t>
            </a:r>
          </a:p>
        </p:txBody>
      </p:sp>
    </p:spTree>
    <p:extLst>
      <p:ext uri="{BB962C8B-B14F-4D97-AF65-F5344CB8AC3E}">
        <p14:creationId xmlns:p14="http://schemas.microsoft.com/office/powerpoint/2010/main" val="366737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2"/>
            <a:ext cx="5688633" cy="936104"/>
          </a:xfrm>
        </p:spPr>
        <p:txBody>
          <a:bodyPr>
            <a:noAutofit/>
          </a:bodyPr>
          <a:lstStyle/>
          <a:p>
            <a:pPr algn="ctr"/>
            <a:r>
              <a:rPr lang="en-GB" sz="3600" i="1" dirty="0" smtClean="0">
                <a:solidFill>
                  <a:srgbClr val="FF6600"/>
                </a:solidFill>
                <a:latin typeface="Arial" panose="020B0604020202020204" pitchFamily="34" charset="0"/>
                <a:cs typeface="Arial" panose="020B0604020202020204" pitchFamily="34" charset="0"/>
              </a:rPr>
              <a:t>What is Lendwithcare?</a:t>
            </a:r>
            <a:endParaRPr lang="en-GB" sz="3600" i="1" dirty="0">
              <a:solidFill>
                <a:srgbClr val="FF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1" y="908721"/>
            <a:ext cx="6408713" cy="5184576"/>
          </a:xfrm>
        </p:spPr>
        <p:txBody>
          <a:bodyPr>
            <a:normAutofit lnSpcReduction="10000"/>
          </a:bodyPr>
          <a:lstStyle/>
          <a:p>
            <a:pPr>
              <a:lnSpc>
                <a:spcPct val="100000"/>
              </a:lnSpc>
              <a:spcBef>
                <a:spcPts val="0"/>
              </a:spcBef>
            </a:pPr>
            <a:r>
              <a:rPr lang="en-GB" sz="2000" i="1" dirty="0" smtClean="0">
                <a:latin typeface="Arial" panose="020B0604020202020204" pitchFamily="34" charset="0"/>
                <a:cs typeface="Arial" panose="020B0604020202020204" pitchFamily="34" charset="0"/>
              </a:rPr>
              <a:t>Lendwithcare is a crowdfunding platform that supports businesses in low-income countries </a:t>
            </a:r>
          </a:p>
          <a:p>
            <a:pPr>
              <a:lnSpc>
                <a:spcPct val="100000"/>
              </a:lnSpc>
              <a:spcBef>
                <a:spcPts val="0"/>
              </a:spcBef>
              <a:buFont typeface="Wingdings" pitchFamily="2" charset="2"/>
              <a:buChar char="Ø"/>
            </a:pPr>
            <a:endParaRPr lang="en-GB" sz="800" i="1" dirty="0">
              <a:latin typeface="Arial" panose="020B0604020202020204" pitchFamily="34" charset="0"/>
              <a:cs typeface="Arial" panose="020B0604020202020204" pitchFamily="34" charset="0"/>
            </a:endParaRPr>
          </a:p>
          <a:p>
            <a:pPr>
              <a:lnSpc>
                <a:spcPct val="100000"/>
              </a:lnSpc>
              <a:spcBef>
                <a:spcPts val="0"/>
              </a:spcBef>
            </a:pPr>
            <a:r>
              <a:rPr lang="en-GB" sz="2000" i="1" dirty="0" smtClean="0">
                <a:latin typeface="Arial" panose="020B0604020202020204" pitchFamily="34" charset="0"/>
                <a:cs typeface="Arial" panose="020B0604020202020204" pitchFamily="34" charset="0"/>
              </a:rPr>
              <a:t>Rather than charity or handouts, micro, small and medium sized (SME) businesses are given </a:t>
            </a:r>
            <a:r>
              <a:rPr lang="en-GB" sz="2000" b="1" i="1" dirty="0" smtClean="0">
                <a:latin typeface="Arial" panose="020B0604020202020204" pitchFamily="34" charset="0"/>
                <a:cs typeface="Arial" panose="020B0604020202020204" pitchFamily="34" charset="0"/>
              </a:rPr>
              <a:t>loans</a:t>
            </a:r>
            <a:r>
              <a:rPr lang="en-GB" sz="2000" i="1" dirty="0" smtClean="0">
                <a:latin typeface="Arial" panose="020B0604020202020204" pitchFamily="34" charset="0"/>
                <a:cs typeface="Arial" panose="020B0604020202020204" pitchFamily="34" charset="0"/>
              </a:rPr>
              <a:t> to help establish or develop their economic activities</a:t>
            </a:r>
          </a:p>
          <a:p>
            <a:pPr>
              <a:lnSpc>
                <a:spcPct val="100000"/>
              </a:lnSpc>
              <a:spcBef>
                <a:spcPts val="0"/>
              </a:spcBef>
              <a:buFont typeface="Wingdings" pitchFamily="2" charset="2"/>
              <a:buChar char="Ø"/>
            </a:pPr>
            <a:endParaRPr lang="en-GB" sz="800" i="1" dirty="0">
              <a:latin typeface="Arial" panose="020B0604020202020204" pitchFamily="34" charset="0"/>
              <a:cs typeface="Arial" panose="020B0604020202020204" pitchFamily="34" charset="0"/>
            </a:endParaRPr>
          </a:p>
          <a:p>
            <a:pPr>
              <a:lnSpc>
                <a:spcPct val="100000"/>
              </a:lnSpc>
              <a:spcBef>
                <a:spcPts val="0"/>
              </a:spcBef>
            </a:pPr>
            <a:r>
              <a:rPr lang="en-GB" sz="2000" i="1" dirty="0" smtClean="0">
                <a:latin typeface="Arial" panose="020B0604020202020204" pitchFamily="34" charset="0"/>
                <a:cs typeface="Arial" panose="020B0604020202020204" pitchFamily="34" charset="0"/>
              </a:rPr>
              <a:t>The focus is on creating employment and income earning opportunities and encouraging (some) people to work their way out of poverty</a:t>
            </a:r>
          </a:p>
          <a:p>
            <a:pPr>
              <a:lnSpc>
                <a:spcPct val="100000"/>
              </a:lnSpc>
              <a:spcBef>
                <a:spcPts val="0"/>
              </a:spcBef>
              <a:buFont typeface="Wingdings" pitchFamily="2" charset="2"/>
              <a:buChar char="Ø"/>
            </a:pPr>
            <a:endParaRPr lang="en-GB" sz="800" i="1" dirty="0">
              <a:latin typeface="Arial" panose="020B0604020202020204" pitchFamily="34" charset="0"/>
              <a:cs typeface="Arial" panose="020B0604020202020204" pitchFamily="34" charset="0"/>
            </a:endParaRPr>
          </a:p>
          <a:p>
            <a:pPr>
              <a:lnSpc>
                <a:spcPct val="100000"/>
              </a:lnSpc>
              <a:spcBef>
                <a:spcPts val="0"/>
              </a:spcBef>
            </a:pPr>
            <a:r>
              <a:rPr lang="en-GB" sz="2000" i="1" dirty="0">
                <a:latin typeface="Arial"/>
                <a:ea typeface="ＭＳ Ｐゴシック" charset="0"/>
              </a:rPr>
              <a:t>We </a:t>
            </a:r>
            <a:r>
              <a:rPr lang="en-GB" sz="2000" i="1" dirty="0" smtClean="0">
                <a:latin typeface="Arial"/>
                <a:ea typeface="ＭＳ Ｐゴシック" charset="0"/>
              </a:rPr>
              <a:t>started in 2010 and now work </a:t>
            </a:r>
            <a:r>
              <a:rPr lang="en-GB" sz="2000" i="1" dirty="0">
                <a:latin typeface="Arial"/>
                <a:ea typeface="ＭＳ Ｐゴシック" charset="0"/>
              </a:rPr>
              <a:t>through </a:t>
            </a:r>
            <a:r>
              <a:rPr lang="en-GB" sz="2000" i="1" dirty="0" smtClean="0">
                <a:latin typeface="Arial"/>
                <a:ea typeface="ＭＳ Ｐゴシック" charset="0"/>
              </a:rPr>
              <a:t>14 local </a:t>
            </a:r>
            <a:r>
              <a:rPr lang="en-GB" sz="2000" i="1" dirty="0">
                <a:latin typeface="Arial"/>
                <a:ea typeface="ＭＳ Ｐゴシック" charset="0"/>
              </a:rPr>
              <a:t>partners in </a:t>
            </a:r>
            <a:r>
              <a:rPr lang="en-GB" sz="2000" i="1" dirty="0" smtClean="0">
                <a:latin typeface="Arial"/>
                <a:ea typeface="ＭＳ Ｐゴシック" charset="0"/>
              </a:rPr>
              <a:t>11 </a:t>
            </a:r>
            <a:r>
              <a:rPr lang="en-GB" sz="2000" i="1" dirty="0">
                <a:latin typeface="Arial"/>
                <a:ea typeface="ＭＳ Ｐゴシック" charset="0"/>
              </a:rPr>
              <a:t>countries </a:t>
            </a:r>
            <a:r>
              <a:rPr lang="en-GB" sz="2000" i="1" dirty="0" smtClean="0">
                <a:latin typeface="Arial"/>
                <a:ea typeface="ＭＳ Ｐゴシック" charset="0"/>
              </a:rPr>
              <a:t>(Zambia</a:t>
            </a:r>
            <a:r>
              <a:rPr lang="en-GB" sz="2000" i="1" dirty="0">
                <a:latin typeface="Arial"/>
                <a:ea typeface="ＭＳ Ｐゴシック" charset="0"/>
              </a:rPr>
              <a:t>, Malawi, </a:t>
            </a:r>
            <a:r>
              <a:rPr lang="en-GB" sz="2000" i="1" dirty="0" smtClean="0">
                <a:latin typeface="Arial"/>
                <a:ea typeface="ＭＳ Ｐゴシック" charset="0"/>
              </a:rPr>
              <a:t>Rwanda, Zimbabwe, Philippines</a:t>
            </a:r>
            <a:r>
              <a:rPr lang="en-GB" sz="2000" i="1" dirty="0">
                <a:latin typeface="Arial"/>
                <a:ea typeface="ＭＳ Ｐゴシック" charset="0"/>
              </a:rPr>
              <a:t>, Cambodia, </a:t>
            </a:r>
            <a:r>
              <a:rPr lang="en-GB" sz="2000" i="1" dirty="0" smtClean="0">
                <a:latin typeface="Arial"/>
                <a:ea typeface="ＭＳ Ｐゴシック" charset="0"/>
              </a:rPr>
              <a:t>Vietnam, Pakistan, Palestinian Territories, Ecuador and Peru)</a:t>
            </a:r>
          </a:p>
          <a:p>
            <a:pPr marL="0" indent="0">
              <a:lnSpc>
                <a:spcPct val="100000"/>
              </a:lnSpc>
              <a:spcBef>
                <a:spcPts val="0"/>
              </a:spcBef>
              <a:buNone/>
            </a:pPr>
            <a:r>
              <a:rPr lang="en-GB" sz="800" i="1" dirty="0" smtClean="0">
                <a:latin typeface="Arial"/>
                <a:ea typeface="ＭＳ Ｐゴシック" charset="0"/>
              </a:rPr>
              <a:t> </a:t>
            </a:r>
          </a:p>
          <a:p>
            <a:pPr>
              <a:lnSpc>
                <a:spcPct val="100000"/>
              </a:lnSpc>
              <a:spcBef>
                <a:spcPts val="0"/>
              </a:spcBef>
            </a:pPr>
            <a:r>
              <a:rPr lang="en-GB" sz="2000" i="1" dirty="0" smtClean="0">
                <a:latin typeface="Arial"/>
                <a:ea typeface="ＭＳ Ｐゴシック" charset="0"/>
              </a:rPr>
              <a:t>We always work through local partners who are either co-operatives, credit unions or non-governmental organisations in which profits are shared between members or re-invested in the organisation</a:t>
            </a:r>
          </a:p>
          <a:p>
            <a:pPr marL="0" indent="0">
              <a:lnSpc>
                <a:spcPct val="100000"/>
              </a:lnSpc>
              <a:spcBef>
                <a:spcPts val="0"/>
              </a:spcBef>
              <a:buNone/>
            </a:pPr>
            <a:endParaRPr lang="en-GB" sz="2000" dirty="0">
              <a:latin typeface="Arial"/>
              <a:ea typeface="ＭＳ Ｐゴシック" charset="0"/>
            </a:endParaRPr>
          </a:p>
          <a:p>
            <a:pPr>
              <a:spcBef>
                <a:spcPts val="400"/>
              </a:spcBef>
              <a:buFont typeface="Wingdings" pitchFamily="2" charset="2"/>
              <a:buChar char="Ø"/>
            </a:pPr>
            <a:endParaRPr lang="en-GB" sz="1900" b="1" dirty="0">
              <a:solidFill>
                <a:schemeClr val="bg1">
                  <a:lumMod val="50000"/>
                </a:schemeClr>
              </a:solidFill>
            </a:endParaRPr>
          </a:p>
          <a:p>
            <a:endParaRPr lang="en-GB" sz="1900" b="1" dirty="0">
              <a:solidFill>
                <a:schemeClr val="bg1">
                  <a:lumMod val="50000"/>
                </a:schemeClr>
              </a:solidFill>
            </a:endParaRPr>
          </a:p>
          <a:p>
            <a:pPr lvl="0"/>
            <a:endParaRPr lang="en-GB" sz="1900" b="1" dirty="0">
              <a:solidFill>
                <a:schemeClr val="bg1">
                  <a:lumMod val="50000"/>
                </a:schemeClr>
              </a:solidFill>
            </a:endParaRPr>
          </a:p>
        </p:txBody>
      </p:sp>
      <p:sp>
        <p:nvSpPr>
          <p:cNvPr id="6" name="TextBox 5"/>
          <p:cNvSpPr txBox="1"/>
          <p:nvPr/>
        </p:nvSpPr>
        <p:spPr>
          <a:xfrm flipH="1">
            <a:off x="6588224" y="2734781"/>
            <a:ext cx="2501640" cy="1477328"/>
          </a:xfrm>
          <a:prstGeom prst="rect">
            <a:avLst/>
          </a:prstGeom>
          <a:noFill/>
        </p:spPr>
        <p:txBody>
          <a:bodyPr wrap="square" rtlCol="0">
            <a:spAutoFit/>
          </a:bodyPr>
          <a:lstStyle/>
          <a:p>
            <a:r>
              <a:rPr lang="en-GB" sz="1500" i="1" dirty="0" smtClean="0">
                <a:solidFill>
                  <a:srgbClr val="002060"/>
                </a:solidFill>
                <a:latin typeface="Arial" panose="020B0604020202020204" pitchFamily="34" charset="0"/>
                <a:cs typeface="Arial" panose="020B0604020202020204" pitchFamily="34" charset="0"/>
              </a:rPr>
              <a:t>70% of </a:t>
            </a:r>
            <a:r>
              <a:rPr lang="en-GB" sz="1500" i="1" dirty="0">
                <a:solidFill>
                  <a:srgbClr val="002060"/>
                </a:solidFill>
                <a:latin typeface="Arial" panose="020B0604020202020204" pitchFamily="34" charset="0"/>
                <a:cs typeface="Arial" panose="020B0604020202020204" pitchFamily="34" charset="0"/>
              </a:rPr>
              <a:t>the loans made through Lendwithcare go to </a:t>
            </a:r>
            <a:r>
              <a:rPr lang="en-GB" sz="1500" i="1" dirty="0" smtClean="0">
                <a:solidFill>
                  <a:srgbClr val="002060"/>
                </a:solidFill>
                <a:latin typeface="Arial" panose="020B0604020202020204" pitchFamily="34" charset="0"/>
                <a:cs typeface="Arial" panose="020B0604020202020204" pitchFamily="34" charset="0"/>
              </a:rPr>
              <a:t>women who, research indicates, spend a greater proportion of their income on the welfare of the family. </a:t>
            </a:r>
            <a:endParaRPr lang="en-GB" sz="1500" i="1" dirty="0">
              <a:solidFill>
                <a:srgbClr val="00206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5496" y="6309320"/>
            <a:ext cx="9054371" cy="357637"/>
          </a:xfrm>
        </p:spPr>
        <p:txBody>
          <a:bodyPr/>
          <a:lstStyle/>
          <a:p>
            <a:pPr algn="l"/>
            <a:endParaRPr lang="en-GB" sz="1200" i="1" dirty="0" smtClean="0">
              <a:solidFill>
                <a:srgbClr val="002060"/>
              </a:solidFill>
              <a:latin typeface="Arial" panose="020B0604020202020204" pitchFamily="34" charset="0"/>
              <a:cs typeface="Arial" panose="020B0604020202020204" pitchFamily="34" charset="0"/>
            </a:endParaRPr>
          </a:p>
          <a:p>
            <a:pPr algn="l"/>
            <a:r>
              <a:rPr lang="en-GB" sz="1600" i="1" dirty="0" smtClean="0">
                <a:solidFill>
                  <a:srgbClr val="002060"/>
                </a:solidFill>
                <a:latin typeface="Arial" panose="020B0604020202020204" pitchFamily="34" charset="0"/>
                <a:cs typeface="Arial" panose="020B0604020202020204" pitchFamily="34" charset="0"/>
              </a:rPr>
              <a:t>‘Give </a:t>
            </a:r>
            <a:r>
              <a:rPr lang="en-GB" sz="1600" i="1" dirty="0">
                <a:solidFill>
                  <a:srgbClr val="002060"/>
                </a:solidFill>
                <a:latin typeface="Arial" panose="020B0604020202020204" pitchFamily="34" charset="0"/>
                <a:cs typeface="Arial" panose="020B0604020202020204" pitchFamily="34" charset="0"/>
              </a:rPr>
              <a:t>a man a fish and you feed him for a day. Teach a man to fish and you feed him for a lifetime’ </a:t>
            </a:r>
          </a:p>
          <a:p>
            <a:pPr algn="l"/>
            <a:endParaRPr lang="en-GB" sz="1200" dirty="0">
              <a:solidFill>
                <a:srgbClr val="002060"/>
              </a:solidFill>
              <a:latin typeface="Arial" panose="020B0604020202020204" pitchFamily="34" charset="0"/>
              <a:cs typeface="Arial" panose="020B0604020202020204" pitchFamily="34" charset="0"/>
            </a:endParaRPr>
          </a:p>
          <a:p>
            <a:pPr algn="l"/>
            <a:endParaRPr lang="en-GB" sz="1200" dirty="0">
              <a:solidFill>
                <a:srgbClr val="002060"/>
              </a:solidFill>
              <a:latin typeface="Arial" panose="020B0604020202020204" pitchFamily="34" charset="0"/>
              <a:cs typeface="Arial" panose="020B0604020202020204" pitchFamily="34" charset="0"/>
            </a:endParaRPr>
          </a:p>
        </p:txBody>
      </p:sp>
      <p:pic>
        <p:nvPicPr>
          <p:cNvPr id="12" name="Picture 2" descr="C:\Users\nthomas\Pictures\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744" y="934581"/>
            <a:ext cx="2363125"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08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651207" cy="576064"/>
          </a:xfrm>
        </p:spPr>
        <p:txBody>
          <a:bodyPr>
            <a:noAutofit/>
          </a:bodyPr>
          <a:lstStyle/>
          <a:p>
            <a:pPr algn="r"/>
            <a:r>
              <a:rPr lang="en-GB" sz="3600" i="1" dirty="0" smtClean="0">
                <a:solidFill>
                  <a:srgbClr val="FF6600"/>
                </a:solidFill>
                <a:latin typeface="Arial" panose="020B0604020202020204" pitchFamily="34" charset="0"/>
                <a:cs typeface="Arial" panose="020B0604020202020204" pitchFamily="34" charset="0"/>
              </a:rPr>
              <a:t>How does Lendwithcare work?</a:t>
            </a:r>
            <a:endParaRPr lang="en-GB" sz="3600" i="1" dirty="0">
              <a:solidFill>
                <a:srgbClr val="FF6600"/>
              </a:solidFill>
              <a:latin typeface="Arial" panose="020B0604020202020204" pitchFamily="34" charset="0"/>
              <a:cs typeface="Arial" panose="020B0604020202020204" pitchFamily="34" charset="0"/>
            </a:endParaRPr>
          </a:p>
        </p:txBody>
      </p:sp>
      <p:sp>
        <p:nvSpPr>
          <p:cNvPr id="5" name="Rectangle 4"/>
          <p:cNvSpPr/>
          <p:nvPr/>
        </p:nvSpPr>
        <p:spPr>
          <a:xfrm>
            <a:off x="3163261" y="1195328"/>
            <a:ext cx="5883482" cy="4862870"/>
          </a:xfrm>
          <a:prstGeom prst="rect">
            <a:avLst/>
          </a:prstGeom>
        </p:spPr>
        <p:txBody>
          <a:bodyPr wrap="square">
            <a:spAutoFit/>
          </a:bodyPr>
          <a:lstStyle/>
          <a:p>
            <a:pPr marL="285750" indent="-285750">
              <a:buFont typeface="Arial" panose="020B0604020202020204" pitchFamily="34" charset="0"/>
              <a:buChar char="•"/>
            </a:pPr>
            <a:r>
              <a:rPr lang="en-GB" altLang="en-US" sz="2000" i="1" dirty="0">
                <a:latin typeface="Arial" pitchFamily="34" charset="0"/>
              </a:rPr>
              <a:t>You visit the website – </a:t>
            </a:r>
            <a:r>
              <a:rPr lang="en-GB" altLang="en-US" sz="2000" i="1" dirty="0">
                <a:latin typeface="Arial" pitchFamily="34" charset="0"/>
                <a:hlinkClick r:id="rId3"/>
              </a:rPr>
              <a:t>www.lendwithcare.org</a:t>
            </a:r>
            <a:r>
              <a:rPr lang="en-GB" altLang="en-US" sz="2000" i="1" dirty="0">
                <a:latin typeface="Arial" pitchFamily="34" charset="0"/>
              </a:rPr>
              <a:t> - and </a:t>
            </a:r>
            <a:r>
              <a:rPr lang="en-GB" altLang="en-US" sz="2000" i="1" dirty="0" smtClean="0">
                <a:latin typeface="Arial" pitchFamily="34" charset="0"/>
              </a:rPr>
              <a:t>select a person </a:t>
            </a:r>
            <a:r>
              <a:rPr lang="en-GB" altLang="en-US" sz="2000" i="1" dirty="0">
                <a:latin typeface="Arial" pitchFamily="34" charset="0"/>
              </a:rPr>
              <a:t>to lend to. You can lend as </a:t>
            </a:r>
            <a:r>
              <a:rPr lang="en-GB" altLang="en-US" sz="2000" i="1" dirty="0" smtClean="0">
                <a:latin typeface="Arial" pitchFamily="34" charset="0"/>
              </a:rPr>
              <a:t>from a minimum of £15 to </a:t>
            </a:r>
            <a:r>
              <a:rPr lang="en-GB" altLang="en-US" sz="2000" i="1" dirty="0">
                <a:latin typeface="Arial" pitchFamily="34" charset="0"/>
              </a:rPr>
              <a:t>the full </a:t>
            </a:r>
            <a:r>
              <a:rPr lang="en-GB" altLang="en-US" sz="2000" i="1" dirty="0" smtClean="0">
                <a:latin typeface="Arial" pitchFamily="34" charset="0"/>
              </a:rPr>
              <a:t>loan amount. </a:t>
            </a:r>
          </a:p>
          <a:p>
            <a:endParaRPr lang="en-GB" altLang="en-US" sz="800" i="1" dirty="0">
              <a:latin typeface="Arial" pitchFamily="34" charset="0"/>
            </a:endParaRPr>
          </a:p>
          <a:p>
            <a:pPr marL="285750" lvl="0" indent="-285750" algn="just">
              <a:buFont typeface="Arial" panose="020B0604020202020204" pitchFamily="34" charset="0"/>
              <a:buChar char="•"/>
            </a:pPr>
            <a:r>
              <a:rPr lang="en-GB" sz="2000" i="1" dirty="0" smtClean="0">
                <a:latin typeface="Arial" panose="020B0604020202020204" pitchFamily="34" charset="0"/>
                <a:cs typeface="Arial" panose="020B0604020202020204" pitchFamily="34" charset="0"/>
              </a:rPr>
              <a:t>100</a:t>
            </a:r>
            <a:r>
              <a:rPr lang="en-GB" sz="2000" i="1" dirty="0">
                <a:latin typeface="Arial" panose="020B0604020202020204" pitchFamily="34" charset="0"/>
                <a:cs typeface="Arial" panose="020B0604020202020204" pitchFamily="34" charset="0"/>
              </a:rPr>
              <a:t>% of the loan goes to the </a:t>
            </a:r>
            <a:r>
              <a:rPr lang="en-GB" sz="2000" i="1" dirty="0" smtClean="0">
                <a:latin typeface="Arial" panose="020B0604020202020204" pitchFamily="34" charset="0"/>
                <a:cs typeface="Arial" panose="020B0604020202020204" pitchFamily="34" charset="0"/>
              </a:rPr>
              <a:t>borrower and you can as a lender, if you wish, make </a:t>
            </a:r>
            <a:r>
              <a:rPr lang="en-GB" sz="2000" i="1" dirty="0">
                <a:latin typeface="Arial" panose="020B0604020202020204" pitchFamily="34" charset="0"/>
                <a:cs typeface="Arial" panose="020B0604020202020204" pitchFamily="34" charset="0"/>
              </a:rPr>
              <a:t>a </a:t>
            </a:r>
            <a:r>
              <a:rPr lang="en-GB" sz="2000" i="1" dirty="0" smtClean="0">
                <a:latin typeface="Arial" panose="020B0604020202020204" pitchFamily="34" charset="0"/>
                <a:cs typeface="Arial" panose="020B0604020202020204" pitchFamily="34" charset="0"/>
              </a:rPr>
              <a:t>voluntary donation</a:t>
            </a:r>
          </a:p>
          <a:p>
            <a:pPr marL="285750" lvl="0" indent="-285750" algn="just">
              <a:buFont typeface="Wingdings" pitchFamily="2" charset="2"/>
              <a:buChar char="Ø"/>
            </a:pPr>
            <a:endParaRPr lang="en-GB" sz="800" i="1" dirty="0" smtClean="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2000" i="1" dirty="0" smtClean="0">
                <a:latin typeface="Arial" panose="020B0604020202020204" pitchFamily="34" charset="0"/>
                <a:cs typeface="Arial" panose="020B0604020202020204" pitchFamily="34" charset="0"/>
              </a:rPr>
              <a:t>Borrowers repay </a:t>
            </a:r>
            <a:r>
              <a:rPr lang="en-GB" sz="2000" i="1" dirty="0">
                <a:latin typeface="Arial" panose="020B0604020202020204" pitchFamily="34" charset="0"/>
                <a:cs typeface="Arial" panose="020B0604020202020204" pitchFamily="34" charset="0"/>
              </a:rPr>
              <a:t>the </a:t>
            </a:r>
            <a:r>
              <a:rPr lang="en-GB" sz="2000" i="1" dirty="0" smtClean="0">
                <a:latin typeface="Arial" panose="020B0604020202020204" pitchFamily="34" charset="0"/>
                <a:cs typeface="Arial" panose="020B0604020202020204" pitchFamily="34" charset="0"/>
              </a:rPr>
              <a:t>loan monthly and your account is credited</a:t>
            </a:r>
          </a:p>
          <a:p>
            <a:pPr marL="285750" lvl="0" indent="-285750" algn="just">
              <a:buFont typeface="Wingdings" pitchFamily="2" charset="2"/>
              <a:buChar char="Ø"/>
            </a:pPr>
            <a:endParaRPr lang="en-GB" sz="800" i="1" dirty="0" smtClean="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2000" i="1" dirty="0" smtClean="0">
                <a:latin typeface="Arial" panose="020B0604020202020204" pitchFamily="34" charset="0"/>
                <a:cs typeface="Arial" panose="020B0604020202020204" pitchFamily="34" charset="0"/>
              </a:rPr>
              <a:t>As the loan is repaid you can, if you wish, lend it out again. Or you can withdraw the money from your account.</a:t>
            </a:r>
          </a:p>
          <a:p>
            <a:pPr marL="285750" lvl="0" indent="-285750" algn="just">
              <a:buFont typeface="Wingdings" pitchFamily="2" charset="2"/>
              <a:buChar char="Ø"/>
            </a:pPr>
            <a:endParaRPr lang="en-GB" sz="800" i="1" dirty="0" smtClean="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sz="2000" i="1" dirty="0" smtClean="0">
                <a:latin typeface="Arial" panose="020B0604020202020204" pitchFamily="34" charset="0"/>
                <a:cs typeface="Arial" panose="020B0604020202020204" pitchFamily="34" charset="0"/>
              </a:rPr>
              <a:t>You can see who your money has helped and receive updates on their progress</a:t>
            </a:r>
          </a:p>
          <a:p>
            <a:pPr marL="285750" lvl="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3" name="Rectangle 2"/>
          <p:cNvSpPr/>
          <p:nvPr/>
        </p:nvSpPr>
        <p:spPr>
          <a:xfrm>
            <a:off x="179512" y="2996952"/>
            <a:ext cx="2808312" cy="1754326"/>
          </a:xfrm>
          <a:prstGeom prst="rect">
            <a:avLst/>
          </a:prstGeom>
        </p:spPr>
        <p:txBody>
          <a:bodyPr wrap="square">
            <a:spAutoFit/>
          </a:bodyPr>
          <a:lstStyle/>
          <a:p>
            <a:pPr>
              <a:defRPr/>
            </a:pPr>
            <a:r>
              <a:rPr lang="en-GB" sz="1500" i="1" dirty="0" smtClean="0">
                <a:solidFill>
                  <a:srgbClr val="002060"/>
                </a:solidFill>
                <a:latin typeface="Arial" panose="020B0604020202020204" pitchFamily="34" charset="0"/>
                <a:ea typeface="Verdana" pitchFamily="34" charset="0"/>
                <a:cs typeface="Arial" panose="020B0604020202020204" pitchFamily="34" charset="0"/>
              </a:rPr>
              <a:t>All our partner organisations provide clients with extensive training and technical assistance as well as other financial and non-financial services</a:t>
            </a:r>
            <a:endParaRPr lang="en-GB" sz="1500" i="1" dirty="0">
              <a:solidFill>
                <a:srgbClr val="002060"/>
              </a:solidFill>
              <a:latin typeface="Arial" panose="020B0604020202020204" pitchFamily="34" charset="0"/>
              <a:ea typeface="Verdana" pitchFamily="34" charset="0"/>
              <a:cs typeface="Arial" panose="020B0604020202020204" pitchFamily="34" charset="0"/>
            </a:endParaRPr>
          </a:p>
          <a:p>
            <a:pPr>
              <a:defRPr/>
            </a:pPr>
            <a:endParaRPr lang="en-GB" i="1" dirty="0">
              <a:solidFill>
                <a:srgbClr val="002060"/>
              </a:solidFill>
              <a:latin typeface="Arial" panose="020B0604020202020204" pitchFamily="34" charset="0"/>
              <a:ea typeface="Verdana" pitchFamily="34" charset="0"/>
              <a:cs typeface="Arial" panose="020B0604020202020204" pitchFamily="34" charset="0"/>
            </a:endParaRPr>
          </a:p>
        </p:txBody>
      </p:sp>
      <p:sp>
        <p:nvSpPr>
          <p:cNvPr id="4" name="Footer Placeholder 3"/>
          <p:cNvSpPr>
            <a:spLocks noGrp="1"/>
          </p:cNvSpPr>
          <p:nvPr>
            <p:ph type="ftr" sz="quarter" idx="11"/>
          </p:nvPr>
        </p:nvSpPr>
        <p:spPr>
          <a:xfrm>
            <a:off x="323528" y="5966708"/>
            <a:ext cx="8691794" cy="625692"/>
          </a:xfrm>
        </p:spPr>
        <p:txBody>
          <a:bodyPr/>
          <a:lstStyle/>
          <a:p>
            <a:pPr algn="l"/>
            <a:r>
              <a:rPr lang="en-GB" sz="1400" i="1" dirty="0" smtClean="0">
                <a:solidFill>
                  <a:srgbClr val="002060"/>
                </a:solidFill>
                <a:latin typeface="Arial" panose="020B0604020202020204" pitchFamily="34" charset="0"/>
                <a:cs typeface="Arial" panose="020B0604020202020204" pitchFamily="34" charset="0"/>
              </a:rPr>
              <a:t>‘</a:t>
            </a:r>
            <a:r>
              <a:rPr lang="en-GB" sz="1600" i="1" dirty="0" smtClean="0">
                <a:solidFill>
                  <a:srgbClr val="002060"/>
                </a:solidFill>
                <a:latin typeface="Arial" panose="020B0604020202020204" pitchFamily="34" charset="0"/>
                <a:cs typeface="Arial" panose="020B0604020202020204" pitchFamily="34" charset="0"/>
              </a:rPr>
              <a:t>Around 2 billion people do not use formal financial services and more than 50% of adults in the poorest households are unbanked. Financial inclusion is a key enabler to reducing poverty and boosting prosperity’</a:t>
            </a:r>
            <a:endParaRPr lang="en-GB" sz="1600" i="1" dirty="0">
              <a:solidFill>
                <a:srgbClr val="002060"/>
              </a:solidFill>
              <a:latin typeface="Arial" panose="020B0604020202020204" pitchFamily="34" charset="0"/>
              <a:cs typeface="Arial" panose="020B0604020202020204" pitchFamily="34" charset="0"/>
            </a:endParaRPr>
          </a:p>
        </p:txBody>
      </p:sp>
      <p:pic>
        <p:nvPicPr>
          <p:cNvPr id="13" name="Content Placeholder 1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3528" y="1338525"/>
            <a:ext cx="2492172" cy="1658427"/>
          </a:xfrm>
        </p:spPr>
      </p:pic>
    </p:spTree>
    <p:extLst>
      <p:ext uri="{BB962C8B-B14F-4D97-AF65-F5344CB8AC3E}">
        <p14:creationId xmlns:p14="http://schemas.microsoft.com/office/powerpoint/2010/main" val="267717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p:cNvSpPr txBox="1">
            <a:spLocks/>
          </p:cNvSpPr>
          <p:nvPr/>
        </p:nvSpPr>
        <p:spPr bwMode="auto">
          <a:xfrm>
            <a:off x="107504" y="961168"/>
            <a:ext cx="6264696" cy="492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sz="24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None/>
              <a:defRPr sz="24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None/>
              <a:defRPr sz="24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None/>
              <a:defRPr sz="2400">
                <a:solidFill>
                  <a:schemeClr val="tx1">
                    <a:tint val="75000"/>
                  </a:schemeClr>
                </a:solidFill>
                <a:latin typeface="+mn-lt"/>
                <a:ea typeface="+mn-ea"/>
                <a:cs typeface="+mn-cs"/>
              </a:defRPr>
            </a:lvl5pPr>
            <a:lvl6pPr marL="2286000" indent="0" algn="ctr" rtl="0" fontAlgn="base">
              <a:spcBef>
                <a:spcPct val="20000"/>
              </a:spcBef>
              <a:spcAft>
                <a:spcPct val="0"/>
              </a:spcAft>
              <a:buNone/>
              <a:defRPr sz="2400">
                <a:solidFill>
                  <a:schemeClr val="tx1">
                    <a:tint val="75000"/>
                  </a:schemeClr>
                </a:solidFill>
                <a:latin typeface="+mn-lt"/>
                <a:ea typeface="+mn-ea"/>
                <a:cs typeface="+mn-cs"/>
              </a:defRPr>
            </a:lvl6pPr>
            <a:lvl7pPr marL="2743200" indent="0" algn="ctr" rtl="0" fontAlgn="base">
              <a:spcBef>
                <a:spcPct val="20000"/>
              </a:spcBef>
              <a:spcAft>
                <a:spcPct val="0"/>
              </a:spcAft>
              <a:buNone/>
              <a:defRPr sz="2400">
                <a:solidFill>
                  <a:schemeClr val="tx1">
                    <a:tint val="75000"/>
                  </a:schemeClr>
                </a:solidFill>
                <a:latin typeface="+mn-lt"/>
                <a:ea typeface="+mn-ea"/>
                <a:cs typeface="+mn-cs"/>
              </a:defRPr>
            </a:lvl7pPr>
            <a:lvl8pPr marL="3200400" indent="0" algn="ctr" rtl="0" fontAlgn="base">
              <a:spcBef>
                <a:spcPct val="20000"/>
              </a:spcBef>
              <a:spcAft>
                <a:spcPct val="0"/>
              </a:spcAft>
              <a:buNone/>
              <a:defRPr sz="2400">
                <a:solidFill>
                  <a:schemeClr val="tx1">
                    <a:tint val="75000"/>
                  </a:schemeClr>
                </a:solidFill>
                <a:latin typeface="+mn-lt"/>
                <a:ea typeface="+mn-ea"/>
                <a:cs typeface="+mn-cs"/>
              </a:defRPr>
            </a:lvl8pPr>
            <a:lvl9pPr marL="3657600" indent="0" algn="ctr" rtl="0" fontAlgn="base">
              <a:spcBef>
                <a:spcPct val="20000"/>
              </a:spcBef>
              <a:spcAft>
                <a:spcPct val="0"/>
              </a:spcAft>
              <a:buNone/>
              <a:defRPr sz="2400">
                <a:solidFill>
                  <a:schemeClr val="tx1">
                    <a:tint val="75000"/>
                  </a:schemeClr>
                </a:solidFill>
                <a:latin typeface="+mn-lt"/>
                <a:ea typeface="+mn-ea"/>
                <a:cs typeface="+mn-cs"/>
              </a:defRPr>
            </a:lvl9pPr>
          </a:lstStyle>
          <a:p>
            <a:pPr marL="342900" indent="-342900" algn="l">
              <a:spcBef>
                <a:spcPct val="0"/>
              </a:spcBef>
              <a:buFont typeface="Arial" panose="020B0604020202020204" pitchFamily="34" charset="0"/>
              <a:buChar char="•"/>
            </a:pPr>
            <a:r>
              <a:rPr lang="en-GB" altLang="en-US" sz="2000" i="1" dirty="0" smtClean="0">
                <a:solidFill>
                  <a:schemeClr val="tx1"/>
                </a:solidFill>
                <a:latin typeface="Arial" pitchFamily="34" charset="0"/>
              </a:rPr>
              <a:t>We support small businesses in order to create employment, increase incomes, generate wealth and build assets. We promote self-reliance and independence in poor communities – </a:t>
            </a:r>
            <a:r>
              <a:rPr lang="en-GB" altLang="en-US" sz="2000" b="1" i="1" dirty="0" smtClean="0">
                <a:solidFill>
                  <a:schemeClr val="tx1"/>
                </a:solidFill>
                <a:latin typeface="Arial" pitchFamily="34" charset="0"/>
              </a:rPr>
              <a:t>it is a ‘hand-up’ rather than a ‘hand-out</a:t>
            </a:r>
            <a:r>
              <a:rPr lang="en-GB" altLang="en-US" sz="2000" i="1" dirty="0" smtClean="0">
                <a:solidFill>
                  <a:schemeClr val="tx1"/>
                </a:solidFill>
                <a:latin typeface="Arial" pitchFamily="34" charset="0"/>
              </a:rPr>
              <a:t>’. </a:t>
            </a:r>
          </a:p>
          <a:p>
            <a:pPr algn="l" eaLnBrk="1" hangingPunct="1">
              <a:spcBef>
                <a:spcPct val="0"/>
              </a:spcBef>
            </a:pPr>
            <a:endParaRPr lang="en-GB" altLang="en-US" sz="800" i="1" dirty="0" smtClean="0">
              <a:solidFill>
                <a:schemeClr val="tx1"/>
              </a:solidFill>
              <a:latin typeface="Arial" pitchFamily="34" charset="0"/>
            </a:endParaRPr>
          </a:p>
          <a:p>
            <a:pPr marL="342900" indent="-342900" algn="l" eaLnBrk="1" hangingPunct="1">
              <a:spcBef>
                <a:spcPct val="0"/>
              </a:spcBef>
              <a:buFont typeface="Arial" panose="020B0604020202020204" pitchFamily="34" charset="0"/>
              <a:buChar char="•"/>
            </a:pPr>
            <a:r>
              <a:rPr lang="en-GB" altLang="en-US" sz="2000" i="1" dirty="0" smtClean="0">
                <a:solidFill>
                  <a:schemeClr val="tx1"/>
                </a:solidFill>
                <a:latin typeface="Arial" pitchFamily="34" charset="0"/>
              </a:rPr>
              <a:t>If all goes well (repayment is 99.7%), lenders receive their money back and they can withdraw their funds or choose to re-lend. In theory, the </a:t>
            </a:r>
            <a:r>
              <a:rPr lang="en-GB" altLang="en-US" sz="2000" i="1" dirty="0" err="1" smtClean="0">
                <a:solidFill>
                  <a:schemeClr val="tx1"/>
                </a:solidFill>
                <a:latin typeface="Arial" pitchFamily="34" charset="0"/>
              </a:rPr>
              <a:t>mone</a:t>
            </a:r>
            <a:r>
              <a:rPr lang="en-GB" altLang="en-US" sz="2000" i="1" dirty="0" smtClean="0">
                <a:solidFill>
                  <a:schemeClr val="tx1"/>
                </a:solidFill>
                <a:latin typeface="Arial" pitchFamily="34" charset="0"/>
              </a:rPr>
              <a:t> can simply keep revolving and continuing to help people indefinitely.</a:t>
            </a:r>
          </a:p>
          <a:p>
            <a:pPr marL="342900" indent="-342900" algn="l" eaLnBrk="1" hangingPunct="1">
              <a:spcBef>
                <a:spcPct val="0"/>
              </a:spcBef>
              <a:buFont typeface="Arial" panose="020B0604020202020204" pitchFamily="34" charset="0"/>
              <a:buChar char="•"/>
            </a:pPr>
            <a:endParaRPr lang="en-GB" altLang="en-US" sz="800" i="1" dirty="0" smtClean="0">
              <a:solidFill>
                <a:schemeClr val="tx1"/>
              </a:solidFill>
              <a:latin typeface="Arial" pitchFamily="34" charset="0"/>
            </a:endParaRPr>
          </a:p>
          <a:p>
            <a:pPr marL="342900" indent="-342900" algn="l" eaLnBrk="1" hangingPunct="1">
              <a:spcBef>
                <a:spcPct val="0"/>
              </a:spcBef>
              <a:buFont typeface="Arial" panose="020B0604020202020204" pitchFamily="34" charset="0"/>
              <a:buChar char="•"/>
            </a:pPr>
            <a:r>
              <a:rPr lang="en-GB" altLang="en-US" sz="2000" i="1" dirty="0" smtClean="0">
                <a:solidFill>
                  <a:schemeClr val="tx1"/>
                </a:solidFill>
                <a:latin typeface="Arial" pitchFamily="34" charset="0"/>
              </a:rPr>
              <a:t>Transparent – you can see where your money goes. All funds go to the borrower, we do not charge interest or take anything in administrative costs.</a:t>
            </a:r>
          </a:p>
          <a:p>
            <a:pPr algn="l"/>
            <a:endParaRPr lang="en-GB" sz="1600" b="0" i="0" dirty="0">
              <a:solidFill>
                <a:schemeClr val="tx1">
                  <a:lumMod val="50000"/>
                  <a:lumOff val="50000"/>
                </a:schemeClr>
              </a:solidFill>
              <a:ea typeface="Verdana" pitchFamily="34" charset="0"/>
              <a:cs typeface="Verdana" pitchFamily="34" charset="0"/>
            </a:endParaRPr>
          </a:p>
        </p:txBody>
      </p:sp>
      <p:sp>
        <p:nvSpPr>
          <p:cNvPr id="4" name="Title 1"/>
          <p:cNvSpPr txBox="1">
            <a:spLocks/>
          </p:cNvSpPr>
          <p:nvPr/>
        </p:nvSpPr>
        <p:spPr>
          <a:xfrm>
            <a:off x="539551" y="246818"/>
            <a:ext cx="5472609" cy="6619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i="1" dirty="0">
                <a:solidFill>
                  <a:srgbClr val="FF6600"/>
                </a:solidFill>
                <a:latin typeface="Arial" panose="020B0604020202020204" pitchFamily="34" charset="0"/>
                <a:cs typeface="Arial" panose="020B0604020202020204" pitchFamily="34" charset="0"/>
              </a:rPr>
              <a:t>What are the benefits?</a:t>
            </a:r>
          </a:p>
        </p:txBody>
      </p:sp>
      <p:sp>
        <p:nvSpPr>
          <p:cNvPr id="2" name="Rectangle 1"/>
          <p:cNvSpPr/>
          <p:nvPr/>
        </p:nvSpPr>
        <p:spPr>
          <a:xfrm>
            <a:off x="6444208" y="2924945"/>
            <a:ext cx="2548816" cy="1461939"/>
          </a:xfrm>
          <a:prstGeom prst="rect">
            <a:avLst/>
          </a:prstGeom>
        </p:spPr>
        <p:txBody>
          <a:bodyPr wrap="square">
            <a:spAutoFit/>
          </a:bodyPr>
          <a:lstStyle/>
          <a:p>
            <a:pPr>
              <a:defRPr/>
            </a:pPr>
            <a:r>
              <a:rPr lang="en-GB" sz="1500" i="1" dirty="0" smtClean="0">
                <a:solidFill>
                  <a:srgbClr val="002060"/>
                </a:solidFill>
                <a:latin typeface="Arial" panose="020B0604020202020204" pitchFamily="34" charset="0"/>
                <a:ea typeface="Verdana" pitchFamily="34" charset="0"/>
                <a:cs typeface="Arial" panose="020B0604020202020204" pitchFamily="34" charset="0"/>
              </a:rPr>
              <a:t>Experience over the last 40 years has shown that poor people (especially women) are in fact a very good credit risk</a:t>
            </a:r>
          </a:p>
          <a:p>
            <a:pPr>
              <a:defRPr/>
            </a:pPr>
            <a:endParaRPr lang="en-GB" sz="1400" i="1" dirty="0">
              <a:solidFill>
                <a:srgbClr val="002060"/>
              </a:solidFill>
              <a:latin typeface="Arial" panose="020B0604020202020204" pitchFamily="34" charset="0"/>
              <a:ea typeface="Verdana" pitchFamily="34" charset="0"/>
              <a:cs typeface="Arial" panose="020B0604020202020204" pitchFamily="34" charset="0"/>
            </a:endParaRPr>
          </a:p>
        </p:txBody>
      </p:sp>
      <p:sp>
        <p:nvSpPr>
          <p:cNvPr id="7" name="Footer Placeholder 6"/>
          <p:cNvSpPr>
            <a:spLocks noGrp="1"/>
          </p:cNvSpPr>
          <p:nvPr>
            <p:ph type="ftr" sz="quarter" idx="11"/>
          </p:nvPr>
        </p:nvSpPr>
        <p:spPr>
          <a:xfrm>
            <a:off x="323527" y="5752816"/>
            <a:ext cx="8669497" cy="844536"/>
          </a:xfrm>
        </p:spPr>
        <p:txBody>
          <a:bodyPr/>
          <a:lstStyle/>
          <a:p>
            <a:pPr algn="l"/>
            <a:r>
              <a:rPr lang="en-GB" sz="1600" i="1" dirty="0">
                <a:solidFill>
                  <a:srgbClr val="002060"/>
                </a:solidFill>
                <a:latin typeface="Arial" panose="020B0604020202020204" pitchFamily="34" charset="0"/>
                <a:cs typeface="Arial" panose="020B0604020202020204" pitchFamily="34" charset="0"/>
              </a:rPr>
              <a:t>Mass job creation is the central economic development challenge facing many low-income countries. Conflict, instability and migration are all exacerbated by the lack of employment opportunities’. </a:t>
            </a:r>
          </a:p>
          <a:p>
            <a:pPr algn="l"/>
            <a:endParaRPr lang="en-GB" sz="1400" i="1" dirty="0">
              <a:solidFill>
                <a:srgbClr val="002060"/>
              </a:solidFill>
              <a:latin typeface="Arial" panose="020B0604020202020204" pitchFamily="34" charset="0"/>
              <a:cs typeface="Arial" panose="020B0604020202020204" pitchFamily="34" charset="0"/>
            </a:endParaRPr>
          </a:p>
        </p:txBody>
      </p:sp>
      <p:pic>
        <p:nvPicPr>
          <p:cNvPr id="11" name="Picture 7" descr="5512041984_086812b165_o"/>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a:xfrm>
            <a:off x="6516216" y="1103094"/>
            <a:ext cx="2527118" cy="1767357"/>
          </a:xfrm>
          <a:prstGeom prst="rect">
            <a:avLst/>
          </a:prstGeom>
          <a:noFill/>
        </p:spPr>
      </p:pic>
    </p:spTree>
    <p:extLst>
      <p:ext uri="{BB962C8B-B14F-4D97-AF65-F5344CB8AC3E}">
        <p14:creationId xmlns:p14="http://schemas.microsoft.com/office/powerpoint/2010/main" val="2402216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0"/>
            <a:ext cx="6120679" cy="836712"/>
          </a:xfrm>
        </p:spPr>
        <p:txBody>
          <a:bodyPr>
            <a:noAutofit/>
          </a:bodyPr>
          <a:lstStyle/>
          <a:p>
            <a:r>
              <a:rPr lang="en-GB" sz="3600" i="1" dirty="0" smtClean="0">
                <a:solidFill>
                  <a:srgbClr val="FF6600"/>
                </a:solidFill>
                <a:latin typeface="Arial" panose="020B0604020202020204" pitchFamily="34" charset="0"/>
                <a:cs typeface="Arial" panose="020B0604020202020204" pitchFamily="34" charset="0"/>
              </a:rPr>
              <a:t>What are the challenges?</a:t>
            </a:r>
            <a:endParaRPr lang="en-GB" sz="3600" i="1" dirty="0">
              <a:solidFill>
                <a:srgbClr val="FF6600"/>
              </a:solidFill>
              <a:latin typeface="Arial" panose="020B0604020202020204" pitchFamily="34" charset="0"/>
              <a:cs typeface="Arial" panose="020B0604020202020204" pitchFamily="34" charset="0"/>
            </a:endParaRPr>
          </a:p>
        </p:txBody>
      </p:sp>
      <p:sp>
        <p:nvSpPr>
          <p:cNvPr id="3" name="Rectangle 2"/>
          <p:cNvSpPr/>
          <p:nvPr/>
        </p:nvSpPr>
        <p:spPr>
          <a:xfrm>
            <a:off x="2339752" y="836712"/>
            <a:ext cx="6624736" cy="4770537"/>
          </a:xfrm>
          <a:prstGeom prst="rect">
            <a:avLst/>
          </a:prstGeom>
        </p:spPr>
        <p:txBody>
          <a:bodyPr wrap="square">
            <a:spAutoFit/>
          </a:bodyPr>
          <a:lstStyle/>
          <a:p>
            <a:pPr marL="342900" indent="-342900">
              <a:buFont typeface="Arial" panose="020B0604020202020204" pitchFamily="34" charset="0"/>
              <a:buChar char="•"/>
              <a:defRPr/>
            </a:pPr>
            <a:r>
              <a:rPr lang="en-US" altLang="en-US" sz="2000" i="1" dirty="0" smtClean="0">
                <a:latin typeface="Arial" panose="020B0604020202020204" pitchFamily="34" charset="0"/>
                <a:cs typeface="Arial" panose="020B0604020202020204" pitchFamily="34" charset="0"/>
              </a:rPr>
              <a:t>Selecting </a:t>
            </a:r>
            <a:r>
              <a:rPr lang="en-US" altLang="en-US" sz="2000" i="1" dirty="0">
                <a:latin typeface="Arial" panose="020B0604020202020204" pitchFamily="34" charset="0"/>
                <a:cs typeface="Arial" panose="020B0604020202020204" pitchFamily="34" charset="0"/>
              </a:rPr>
              <a:t>appropriate local </a:t>
            </a:r>
            <a:r>
              <a:rPr lang="en-US" altLang="en-US" sz="2000" i="1" dirty="0" smtClean="0">
                <a:latin typeface="Arial" panose="020B0604020202020204" pitchFamily="34" charset="0"/>
                <a:cs typeface="Arial" panose="020B0604020202020204" pitchFamily="34" charset="0"/>
              </a:rPr>
              <a:t>partner organisations </a:t>
            </a:r>
            <a:r>
              <a:rPr lang="en-US" altLang="en-US" sz="2000" i="1" dirty="0">
                <a:latin typeface="Arial" panose="020B0604020202020204" pitchFamily="34" charset="0"/>
                <a:cs typeface="Arial" panose="020B0604020202020204" pitchFamily="34" charset="0"/>
              </a:rPr>
              <a:t>with whom to work </a:t>
            </a:r>
            <a:r>
              <a:rPr lang="en-US" altLang="en-US" sz="2000" i="1" dirty="0" smtClean="0">
                <a:latin typeface="Arial" panose="020B0604020202020204" pitchFamily="34" charset="0"/>
                <a:cs typeface="Arial" panose="020B0604020202020204" pitchFamily="34" charset="0"/>
              </a:rPr>
              <a:t>since they are the ones who receive and appraise all loan applications. They  decide what is a feasible business proposal or not. It is extremely difficult selecting the ‘right’ partner organisation.</a:t>
            </a:r>
          </a:p>
          <a:p>
            <a:pPr marL="342900" indent="-342900">
              <a:buFont typeface="Arial" panose="020B0604020202020204" pitchFamily="34" charset="0"/>
              <a:buChar char="•"/>
              <a:defRPr/>
            </a:pPr>
            <a:endParaRPr lang="en-US" altLang="en-US" sz="800" i="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i="1" dirty="0" smtClean="0">
                <a:latin typeface="Arial" panose="020B0604020202020204" pitchFamily="34" charset="0"/>
                <a:cs typeface="Arial" panose="020B0604020202020204" pitchFamily="34" charset="0"/>
              </a:rPr>
              <a:t>Do </a:t>
            </a:r>
            <a:r>
              <a:rPr lang="en-US" altLang="en-US" sz="2000" i="1" dirty="0">
                <a:latin typeface="Arial" panose="020B0604020202020204" pitchFamily="34" charset="0"/>
                <a:cs typeface="Arial" panose="020B0604020202020204" pitchFamily="34" charset="0"/>
              </a:rPr>
              <a:t>they possess a strong social development mission as well as being financially sound</a:t>
            </a:r>
            <a:r>
              <a:rPr lang="en-US" altLang="en-US" sz="2000" i="1" dirty="0" smtClean="0">
                <a:latin typeface="Arial" panose="020B0604020202020204" pitchFamily="34" charset="0"/>
                <a:cs typeface="Arial" panose="020B0604020202020204" pitchFamily="34" charset="0"/>
              </a:rPr>
              <a:t>? We undertake a lengthy process of due diligence on each partner.</a:t>
            </a:r>
            <a:endParaRPr lang="en-US" altLang="en-US"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US" altLang="en-US" sz="8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Covering our operating costs – because all of the loan monies </a:t>
            </a:r>
            <a:r>
              <a:rPr lang="en-US" altLang="en-US" sz="2000" i="1" dirty="0" smtClean="0">
                <a:latin typeface="Arial" panose="020B0604020202020204" pitchFamily="34" charset="0"/>
                <a:cs typeface="Arial" panose="020B0604020202020204" pitchFamily="34" charset="0"/>
              </a:rPr>
              <a:t>go </a:t>
            </a:r>
            <a:r>
              <a:rPr lang="en-US" altLang="en-US" sz="2000" i="1" dirty="0">
                <a:latin typeface="Arial" panose="020B0604020202020204" pitchFamily="34" charset="0"/>
                <a:cs typeface="Arial" panose="020B0604020202020204" pitchFamily="34" charset="0"/>
              </a:rPr>
              <a:t>to </a:t>
            </a:r>
            <a:r>
              <a:rPr lang="en-US" altLang="en-US" sz="2000" i="1" dirty="0" smtClean="0">
                <a:latin typeface="Arial" panose="020B0604020202020204" pitchFamily="34" charset="0"/>
                <a:cs typeface="Arial" panose="020B0604020202020204" pitchFamily="34" charset="0"/>
              </a:rPr>
              <a:t>support borrowers – we take nothing</a:t>
            </a:r>
            <a:endParaRPr lang="en-US" altLang="en-US"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US" altLang="en-US" sz="8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i="1" dirty="0" smtClean="0">
                <a:latin typeface="Arial" panose="020B0604020202020204" pitchFamily="34" charset="0"/>
                <a:cs typeface="Arial" panose="020B0604020202020204" pitchFamily="34" charset="0"/>
              </a:rPr>
              <a:t>We work in fragile environments so adverse weather, </a:t>
            </a:r>
            <a:r>
              <a:rPr lang="en-US" altLang="en-US" sz="2000" i="1" dirty="0">
                <a:latin typeface="Arial" panose="020B0604020202020204" pitchFamily="34" charset="0"/>
                <a:cs typeface="Arial" panose="020B0604020202020204" pitchFamily="34" charset="0"/>
              </a:rPr>
              <a:t>natural </a:t>
            </a:r>
            <a:r>
              <a:rPr lang="en-US" altLang="en-US" sz="2000" i="1" dirty="0" smtClean="0">
                <a:latin typeface="Arial" panose="020B0604020202020204" pitchFamily="34" charset="0"/>
                <a:cs typeface="Arial" panose="020B0604020202020204" pitchFamily="34" charset="0"/>
              </a:rPr>
              <a:t>disasters and diseases all regularly impact on operations – we have had to re-schedule loans on several occasions.</a:t>
            </a:r>
            <a:endParaRPr lang="en-US" altLang="en-US" sz="2000" dirty="0">
              <a:latin typeface="Arial" panose="020B0604020202020204" pitchFamily="34" charset="0"/>
              <a:cs typeface="Arial" panose="020B0604020202020204" pitchFamily="34" charset="0"/>
            </a:endParaRPr>
          </a:p>
        </p:txBody>
      </p:sp>
      <p:sp>
        <p:nvSpPr>
          <p:cNvPr id="4" name="Rectangle 3"/>
          <p:cNvSpPr/>
          <p:nvPr/>
        </p:nvSpPr>
        <p:spPr>
          <a:xfrm>
            <a:off x="-252536" y="3360043"/>
            <a:ext cx="2448272" cy="1815882"/>
          </a:xfrm>
          <a:prstGeom prst="rect">
            <a:avLst/>
          </a:prstGeom>
        </p:spPr>
        <p:txBody>
          <a:bodyPr wrap="square">
            <a:spAutoFit/>
          </a:bodyPr>
          <a:lstStyle/>
          <a:p>
            <a:pPr lvl="1"/>
            <a:r>
              <a:rPr lang="en-GB" sz="1400" i="1" dirty="0">
                <a:solidFill>
                  <a:srgbClr val="002060"/>
                </a:solidFill>
                <a:latin typeface="Arial" panose="020B0604020202020204" pitchFamily="34" charset="0"/>
                <a:cs typeface="Arial" panose="020B0604020202020204" pitchFamily="34" charset="0"/>
              </a:rPr>
              <a:t>I</a:t>
            </a:r>
            <a:r>
              <a:rPr lang="en-GB" sz="1400" i="1" dirty="0" smtClean="0">
                <a:solidFill>
                  <a:srgbClr val="002060"/>
                </a:solidFill>
                <a:latin typeface="Arial" panose="020B0604020202020204" pitchFamily="34" charset="0"/>
                <a:cs typeface="Arial" panose="020B0604020202020204" pitchFamily="34" charset="0"/>
              </a:rPr>
              <a:t>n Pakistan we also fund ‘liberation loans’ to assist people who are heavily indebted  to local moneylenders, and sometimes even trapped as bonded labourers</a:t>
            </a:r>
            <a:endParaRPr lang="en-GB" sz="1400" i="1" dirty="0">
              <a:solidFill>
                <a:srgbClr val="002060"/>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179512" y="5902998"/>
            <a:ext cx="8784976" cy="818479"/>
          </a:xfrm>
        </p:spPr>
        <p:txBody>
          <a:bodyPr/>
          <a:lstStyle/>
          <a:p>
            <a:pPr algn="l"/>
            <a:endParaRPr lang="en-GB" sz="1600" i="1" dirty="0" smtClean="0">
              <a:solidFill>
                <a:srgbClr val="002060"/>
              </a:solidFill>
              <a:latin typeface="Arial" panose="020B0604020202020204" pitchFamily="34" charset="0"/>
              <a:cs typeface="Arial" panose="020B0604020202020204" pitchFamily="34" charset="0"/>
            </a:endParaRPr>
          </a:p>
          <a:p>
            <a:pPr algn="l"/>
            <a:endParaRPr lang="en-GB" sz="1600" i="1" dirty="0">
              <a:solidFill>
                <a:srgbClr val="002060"/>
              </a:solidFill>
              <a:latin typeface="Arial" panose="020B0604020202020204" pitchFamily="34" charset="0"/>
              <a:cs typeface="Arial" panose="020B0604020202020204" pitchFamily="34" charset="0"/>
            </a:endParaRPr>
          </a:p>
          <a:p>
            <a:pPr algn="l"/>
            <a:r>
              <a:rPr lang="en-GB" sz="1600" i="1" dirty="0" smtClean="0">
                <a:solidFill>
                  <a:srgbClr val="002060"/>
                </a:solidFill>
                <a:latin typeface="Arial" panose="020B0604020202020204" pitchFamily="34" charset="0"/>
                <a:cs typeface="Arial" panose="020B0604020202020204" pitchFamily="34" charset="0"/>
              </a:rPr>
              <a:t>While </a:t>
            </a:r>
            <a:r>
              <a:rPr lang="en-GB" sz="1600" i="1" dirty="0">
                <a:solidFill>
                  <a:srgbClr val="002060"/>
                </a:solidFill>
                <a:latin typeface="Arial" panose="020B0604020202020204" pitchFamily="34" charset="0"/>
                <a:cs typeface="Arial" panose="020B0604020202020204" pitchFamily="34" charset="0"/>
              </a:rPr>
              <a:t>small businesses offer critical income generating opportunities, we must recognise that their profitability and potential is often limited by poor rural infrastructure, oversaturated markets and poor entrepreneurial skills. In such instances the impact of extra capital may be limited</a:t>
            </a:r>
          </a:p>
          <a:p>
            <a:pPr algn="l"/>
            <a:r>
              <a:rPr lang="en-GB" sz="1600" i="1" dirty="0" smtClean="0">
                <a:solidFill>
                  <a:srgbClr val="002060"/>
                </a:solidFill>
                <a:latin typeface="Arial" panose="020B0604020202020204" pitchFamily="34" charset="0"/>
                <a:cs typeface="Arial" panose="020B0604020202020204" pitchFamily="34" charset="0"/>
              </a:rPr>
              <a:t>.</a:t>
            </a:r>
            <a:endParaRPr lang="en-GB" sz="1600" i="1" dirty="0">
              <a:solidFill>
                <a:srgbClr val="002060"/>
              </a:solidFill>
              <a:latin typeface="Arial" panose="020B0604020202020204" pitchFamily="34" charset="0"/>
              <a:cs typeface="Arial" panose="020B0604020202020204" pitchFamily="34" charset="0"/>
            </a:endParaRPr>
          </a:p>
          <a:p>
            <a:pPr algn="l"/>
            <a:endParaRPr lang="en-GB" sz="1600" i="1" dirty="0">
              <a:solidFill>
                <a:srgbClr val="002060"/>
              </a:solidFill>
              <a:latin typeface="Arial" panose="020B0604020202020204" pitchFamily="34" charset="0"/>
              <a:cs typeface="Arial" panose="020B0604020202020204" pitchFamily="34" charset="0"/>
            </a:endParaRPr>
          </a:p>
        </p:txBody>
      </p:sp>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172826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859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01600"/>
            <a:ext cx="8892481" cy="663575"/>
          </a:xfrm>
        </p:spPr>
        <p:txBody>
          <a:bodyPr>
            <a:normAutofit/>
          </a:bodyPr>
          <a:lstStyle/>
          <a:p>
            <a:pPr algn="ctr"/>
            <a:r>
              <a:rPr lang="en-US" sz="3600" i="1" dirty="0" smtClean="0">
                <a:solidFill>
                  <a:srgbClr val="FF6600"/>
                </a:solidFill>
                <a:latin typeface="Arial" pitchFamily="34" charset="0"/>
              </a:rPr>
              <a:t>What is our strategy?</a:t>
            </a:r>
            <a:endParaRPr lang="en-GB" sz="3600" b="1" i="1" dirty="0">
              <a:solidFill>
                <a:schemeClr val="bg1">
                  <a:lumMod val="50000"/>
                </a:schemeClr>
              </a:solidFill>
            </a:endParaRPr>
          </a:p>
        </p:txBody>
      </p:sp>
      <p:sp>
        <p:nvSpPr>
          <p:cNvPr id="3" name="Content Placeholder 2"/>
          <p:cNvSpPr>
            <a:spLocks noGrp="1"/>
          </p:cNvSpPr>
          <p:nvPr>
            <p:ph idx="4294967295"/>
          </p:nvPr>
        </p:nvSpPr>
        <p:spPr>
          <a:xfrm>
            <a:off x="307975" y="908050"/>
            <a:ext cx="8584506" cy="2949377"/>
          </a:xfrm>
        </p:spPr>
        <p:txBody>
          <a:bodyPr>
            <a:noAutofit/>
          </a:bodyPr>
          <a:lstStyle/>
          <a:p>
            <a:pPr>
              <a:spcBef>
                <a:spcPct val="0"/>
              </a:spcBef>
              <a:buFontTx/>
              <a:buChar char="•"/>
            </a:pPr>
            <a:r>
              <a:rPr lang="en-US" altLang="en-US" sz="2000" i="1" dirty="0" smtClean="0">
                <a:latin typeface="Arial" pitchFamily="34" charset="0"/>
              </a:rPr>
              <a:t>We only fund loans for business and production – we do not fund consumption</a:t>
            </a:r>
          </a:p>
          <a:p>
            <a:pPr>
              <a:spcBef>
                <a:spcPct val="0"/>
              </a:spcBef>
              <a:buFontTx/>
              <a:buChar char="•"/>
            </a:pPr>
            <a:endParaRPr lang="en-US" altLang="en-US" sz="800" i="1" dirty="0" smtClean="0">
              <a:latin typeface="Arial" pitchFamily="34" charset="0"/>
            </a:endParaRPr>
          </a:p>
          <a:p>
            <a:pPr>
              <a:spcBef>
                <a:spcPct val="0"/>
              </a:spcBef>
              <a:buFontTx/>
              <a:buChar char="•"/>
            </a:pPr>
            <a:r>
              <a:rPr lang="en-US" altLang="en-US" sz="2000" i="1" dirty="0">
                <a:latin typeface="Arial" pitchFamily="34" charset="0"/>
              </a:rPr>
              <a:t>We adhere to an ethical lending </a:t>
            </a:r>
            <a:r>
              <a:rPr lang="en-US" altLang="en-US" sz="2000" i="1" dirty="0" smtClean="0">
                <a:latin typeface="Arial" pitchFamily="34" charset="0"/>
              </a:rPr>
              <a:t>policy – we do not support loans for environmentally unsustainable practices and in fact actively </a:t>
            </a:r>
            <a:r>
              <a:rPr lang="en-US" altLang="en-US" sz="2000" i="1" dirty="0">
                <a:latin typeface="Arial" pitchFamily="34" charset="0"/>
                <a:ea typeface="MS PGothic" pitchFamily="34" charset="-128"/>
              </a:rPr>
              <a:t>promote initiatives that encourage cleaner energy and reduce pollution such as solar energy, fuel efficient cooking stoves, and less polluting </a:t>
            </a:r>
            <a:r>
              <a:rPr lang="en-US" altLang="en-US" sz="2000" i="1" dirty="0" smtClean="0">
                <a:latin typeface="Arial" pitchFamily="34" charset="0"/>
                <a:ea typeface="MS PGothic" pitchFamily="34" charset="-128"/>
              </a:rPr>
              <a:t>rickshaws</a:t>
            </a:r>
            <a:endParaRPr lang="en-US" altLang="en-US" sz="2000" i="1" dirty="0" smtClean="0">
              <a:latin typeface="Arial" pitchFamily="34" charset="0"/>
            </a:endParaRPr>
          </a:p>
          <a:p>
            <a:pPr>
              <a:spcBef>
                <a:spcPct val="0"/>
              </a:spcBef>
              <a:buFontTx/>
              <a:buChar char="•"/>
            </a:pPr>
            <a:endParaRPr lang="en-US" altLang="en-US" sz="800" i="1" dirty="0" smtClean="0">
              <a:latin typeface="Arial" pitchFamily="34" charset="0"/>
            </a:endParaRPr>
          </a:p>
          <a:p>
            <a:pPr>
              <a:spcBef>
                <a:spcPct val="0"/>
              </a:spcBef>
              <a:buFontTx/>
              <a:buChar char="•"/>
            </a:pPr>
            <a:r>
              <a:rPr lang="en-US" altLang="en-US" sz="2000" i="1" dirty="0" smtClean="0">
                <a:latin typeface="Arial" pitchFamily="34" charset="0"/>
              </a:rPr>
              <a:t>About 10% of loans are directed at </a:t>
            </a:r>
            <a:r>
              <a:rPr lang="en-US" altLang="en-US" sz="2000" i="1" dirty="0">
                <a:latin typeface="Arial" pitchFamily="34" charset="0"/>
              </a:rPr>
              <a:t>SMEs </a:t>
            </a:r>
            <a:r>
              <a:rPr lang="en-US" altLang="en-US" sz="2000" i="1" dirty="0" smtClean="0">
                <a:latin typeface="Arial" pitchFamily="34" charset="0"/>
              </a:rPr>
              <a:t>as these are the most likely to create waged </a:t>
            </a:r>
            <a:r>
              <a:rPr lang="en-US" altLang="en-US" sz="2000" i="1" dirty="0">
                <a:latin typeface="Arial" pitchFamily="34" charset="0"/>
              </a:rPr>
              <a:t>employment </a:t>
            </a:r>
            <a:r>
              <a:rPr lang="en-US" altLang="en-US" sz="2000" i="1" dirty="0" smtClean="0">
                <a:latin typeface="Arial" pitchFamily="34" charset="0"/>
              </a:rPr>
              <a:t>opportunities for the poorest.</a:t>
            </a:r>
          </a:p>
          <a:p>
            <a:pPr>
              <a:spcBef>
                <a:spcPct val="0"/>
              </a:spcBef>
              <a:buFontTx/>
              <a:buChar char="•"/>
            </a:pPr>
            <a:endParaRPr lang="en-US" altLang="en-US" sz="800" i="1" dirty="0">
              <a:latin typeface="Arial" pitchFamily="34" charset="0"/>
            </a:endParaRPr>
          </a:p>
          <a:p>
            <a:pPr>
              <a:spcBef>
                <a:spcPct val="0"/>
              </a:spcBef>
              <a:buFontTx/>
              <a:buChar char="•"/>
            </a:pPr>
            <a:endParaRPr lang="en-US" altLang="en-US" sz="800" i="1" dirty="0" smtClean="0">
              <a:latin typeface="Arial" pitchFamily="34" charset="0"/>
              <a:ea typeface="MS PGothic" pitchFamily="34" charset="-128"/>
            </a:endParaRPr>
          </a:p>
          <a:p>
            <a:pPr marL="0" indent="0">
              <a:spcBef>
                <a:spcPct val="0"/>
              </a:spcBef>
              <a:buNone/>
            </a:pPr>
            <a:endParaRPr lang="en-US" altLang="en-US" sz="1000" dirty="0" smtClean="0">
              <a:latin typeface="Arial" pitchFamily="34" charset="0"/>
              <a:ea typeface="MS PGothic" pitchFamily="34" charset="-128"/>
            </a:endParaRPr>
          </a:p>
        </p:txBody>
      </p:sp>
      <p:sp>
        <p:nvSpPr>
          <p:cNvPr id="4" name="AutoShape 2" descr="data:image/jpeg;base64,/9j/4AAQSkZJRgABAQAAAQABAAD/2wCEAAkGBxMTEhQUExMVFhUUGBQUFxcXGBcVFxcVGBQWFhUVGBcYHCggGBolHBQUITEhJSkrLi4uFx8zODMsNygtLiwBCgoKDg0OFxAQGiwcHBwsLCwsLCwsLCwsLCwsLCwsLCwsLCwsLCwsLCwsLDcsLDcsLCwsNzcsLCwrLCwrKysrK//AABEIAHsBmgMBIgACEQEDEQH/xAAbAAACAwEBAQAAAAAAAAAAAAAEBQIDBgEAB//EAD8QAAEDAgQDBgQEBQMDBQEAAAEAAhEDIQQSMUEFUWEGEyJxgZEyobHRFFLB8BUjQuHxQ2KSU3KiVIKjsuJE/8QAGAEBAQEBAQAAAAAAAAAAAAAAAQIAAwT/xAAgEQEBAQEAAgMAAwEAAAAAAAAAARECEiEDMUEyUWEi/9oADAMBAAIRAxEAPwAiFB9NHHAP1hCuau3281DNC8KfVXZV23RZlLwqhM21RDnjmFCy2nxrtdpc0TuiHUiGgCLQoPrNytGhnWYleqA85R9m7BLzmEEN0VNPCQZlqhTKLbhp3C1hllSDjzb7rrahg2brOqqq0Q0TmB6BRpv8JMWG3sjFavGbpe+65UzawOSsbxpo/wBBvv8A2UanFWut3QEwBff2WynYqh3ITrqqqme9gpVMaabh/LYbbzuo1uOmYFCmfQowbFlPF+HxU5iy9iMY1rWmBDpiCNvRA4mo6oJc1tLoDCo4n3TmU20nZcgM5jqSZ280YZ0q4vU75zTpDcus8/uqaJIytEHXdD/hHahzTF/i/Rew8lzidYPurkTenK5k6RCrqXvp5K+pTAcd91Klhc0w5o081khGdZUxSpnZ6Odw9sXqhvkqCykP9dx8gPugwOaNP/f7K3CUW5xGYnqp1DTEfzXnzA+65h6rWunPOtv2VlAq4h5nYlQdqmAoNqPOUglSfw0ta6QDJF5uB0SilRhMuFHLfKTMCwQlGgXOgc05bhCxoN4HLmimRPHvL4gEQCNOaE/h/wDKvOukc4urv4lFshPXN/ZGV+JGowEMDbhnhMaDXqUe4vdW9n3lwe14+EtbpqANUwpMHjAAMOMDaYCG4Wx4Bc+TnPh5wvHiFNjnh5g5jaOgQfwt4kIc4ECba+89Ur4kJEgkjnt7LQ4vGUTZx0g6fJZzG1gXH2kWkbJiKAC8VLLyXpgiQSLzH69E4FBZJRIwdRw+B1hyN0dh+KsAEMA9IR9PijHCc3zusrE29mBA/ntFgYyn21VeL7O5WlwqtcQDYNMm3mqanGBshzxU83H1QnEf4c/KPIbaKo4FyuHFXbE+6kzjQGuU+ZCVYAdTIa13UqGHxQc4NJDQbZjoPNF1cdQqFrASDsGwR/ZWsw9LRrb6Sb+am8yu3x/N38f8bhbjeGljS8uaW5oaWyQ8E/EDoAlzQtbh8MwBrYkDY6eyJGDoO/02j5JjlZtYqLr2QBayv2epn4HFp5G7fulGP4TUpXcAWn+poJHryWThRCMbWK7hcGahMFoA1J+QHVRfRIJEttbdaw+M/X0c8Tec0NMGRd2/MQgvxsa053191N9TJf5KTWy3rqPsq/ijPL0HdxeP9MAHSdx7IDFYkv8AE6jULNsvw+cxKd4MMe0sdGYGQImyjU4Xzquyj+kuMAcola976bn4susxU4mGicgA5SZ+mqhQ480mCI9T9kR2o4W3J3lM2tI8xdwPmsxRo5iAN/khWVsmVKhAIpkg9D9kfgaLj4i0MFuZ16JThMPWbZuILTlJBJMGBJhaXB4jwNkgmIMbndRrpZn2hXoNZqSSRNhI91FjARJOUbSR9JXOKVQWw1xY/awg20MpFRxz21Mle7TYG1jsQRsqnSPGGdTFATuR1t8kuxeLcZLSY1IBOnPRN/4fnBcPIA781ynwhri4NdfLDpbGUnZt/FbdX5RPiDwfGqQZDqbS4A38RJ3mRoh+F4vNUuPDM6m2sQmuDwTMOKmcd40hwIEB1xFrpYeGZGMqtcQH/wBJ+KJi+yPKafG4cd8wg/yi4z8Wbb2QnE8NmaDTHdu0JzSSellWKrtMxA/d1QMQ+dMwuNfFbWBum8wlVThNe5dVsATuSYCVYMuqPDc5b1Jn6LbYPAPfJkhtgQTqDsl+P7PNoMe5rSSQSLkwOiNgkpPi+Hllu9ZUtOZjifQ8itBguFhgBe4y4CISDh1N8PGeBFwRMkmAOiPxHEvgA2tY6kI2tYOfgWB3xGB90n4lgXGp/LBiBJFrqyrjsxPPk2T+inhajnAlrXEDUgaJCitwQgeKoTPSyhWpuawBpAAt8I+qOpY1pm9uq0/G+ylM4UPZUkuDXMHPQkeyLcMmvnlOq5x399VqcHiHsbLmU3NvGYTMdUP2e4ATiW06nh8JdeNtPqpcSPc1qtIQQ0yx3J1ii+zP9ewrc9QubkaCcxBIBE3i6NxFMFjgXzGsCd9uaqxHHaLiXmiRXOWdMhMXI5K1uOcdAB6KsGyLcPwCwcKgbMa215q6p2ecPEa7XAmLOkShxjH8/kFdhKt4gGTpYSdFPi6Tuf0Gb2dlxiqLXIkac0Q7gpEd28CDN3AmUzxWEdROZzGtLxknNPXYorDcErOiS0NdvM2U21UvP9FreGVms8RaZIg5gOvOyRcVoVGTmcDJmxzRP+Fosdw4Ug45IAMSdXO5xt5JXTYx7w17BDiJMkWC0gtmfRRXc1z7G0C/oFBjaIcWvzGLk9PKVrOOcMpfyjRpBkh0hpsR6pCygIew38JudQfNdeeZXK+qjRweFkHvHDza4/ReqcIoPDmtxDJdYSHtj3ahqFUCGx7Ig0S8hswfhbPMmyq/HznqifL1v1C5nZFxbldWY4zALSIAI6lLeK9mqlF3d5mFxAIhwiDIBkSNlp/wDqToqBs6nxTmG+yV1Kri4lrQGaCTBt0AXD3Ho5nPVz6YzFUXU3FrjcciSPdVBx2zfNaDiGAL8ROxbIVtDAQQbWjb6p1F5y2EFHCvdEB5kgXndXHh8QCQCbZTI3hbPDOJcBAtf1CE41Rh7pAHiN/+4Zh9StrEFfCigGEuYcxM92SXNA/ym9DHNjwyRyAWax1nECbG36rmBxRYZbJG7f1SnWzZVVjayWHEjZV97PNYnjcbG6uHEp3/AF+SRUqMo6lwyf6o9EawLjmAc4CpRLTzDZbJ3IASAuqbh/8Axcto7hLmiW1B7ELmSr/1PqtrYZYseJoF/wB3Ug884m3kNlbiMP8A1A3CoqVAQLrp9uc9CMDXGYgAm9yBJjZNcaYblDZc4hoEXkrO0ahEwYnkYTzs9hnQ6o4lzrhpJJ8zdTYZ1dEUuAeENMAAQevNco9k6LTLW363HstRSALQeYBUw0QueukYjjvCwwNe5hNNpghurQRseUxZJqOIax7WMBynSTeDueq3HGccKeuk6bEcljazqQqgtbYOJgagESQOi3JtGYSg6vVLGWLQCSdh97p3Q7LR8Tw7f4Zv66JJQxzw5z6ZyF4AgXNhAEqNftNUBymmJAEl1SofkLJxLY4fss03zkE9P7r2L7KOLSGVoMHYj6FYit2oxAs1tOBuM36lPeF8TqlkueQ4+KxIEEWAE2RdMK8Zw1+GIbWfLXOs6Ji2mbVB8UxQJaAbN5X1TbtBialSk9riHCARPxAgzIO6x1LXzV8cb1qOuvWNdwOpTLXZspcCDBbJIAvCXYmDWeWgslxy/wBJyuAkW2Kp4aXNlzH5TobTZW1MW9tZr3nP4YuIuBYR6p76nlhkuaPOKbRcxhMl0kx7opuJkEgEgGJ1SHDENr99WfAykNbEmTqE3dxnD0/CSLibCRfe26LMGgOLVGhpcGiZuNCRY+qytYHM4kRJNuUprxziVN9VpZOWINok7WSwvlzjzJKvmCrRiqhblzmOQ8I9Y1XsMIc2ScsgOAJHhm+nSVEEKbSqwDuH8JFSsQ2zGuJv+QO8I84hbdtRoF9BYdOiRcOqCjRl5EvvPIRYHqEzZiwyiap0ifU/D9Vy6dIXYd7H161QkRZjfTUrP8apjMdCc2u8LZ4TBinRa1wBMS4wLk3P1WM4vWHeOB52Tx7o6+gtGkCbhOsFTAGiV0DEImnjXCwsuliNNmGDoicQJZmGouDyhKA5xGq9RxLuduSnxVbg+rjHPcHPOeIifpZH/wAeeYYw5OoHwjoENhxLQuupjkPZTZGlobiONqOdD3mpH9UZZ5TCDFaCDG4KZPojkFB2GGwTMHl0jjuLPq5YGTLIBBlDswj3SQ4Cx01NtF19EtE/uVLEyG2JHlZVM/E7QWAADoNptMaFO6eOphpYACYILovJHPZKKdMuIE3+aIxdNtJoJ/yVHU9r59LKkMaM1wOfWyt4RwoZC6pBzEkDpsgcLh31ngO01PIN3TPH4zI5jQYkhoH6BSvS7juFa3LAAJn2CtoYEBokSYUuMjNVpsg6X/8Acf7Jm4bBFZnK1HKZCF46czmDdzGGdLifumvEGXSjtFRtS6s/VaNWX4jRaC4SCbaaD13QVERr0THG04ynrCv4fQaSczM4iYmCDsZVRKulBsPoiO9aLFwHzVFLBPn4xc6F2WPUarzsDFiWeh/cpLmKx35KvsyPqUMeIVZgVHDrARgwI5t+f2VrOHt3cB6ErYwSlxWo34qjiDzbP6owcbb/ANQ/8P8A9LhwLfzf+P3UvwTPz/8Axt+6fFPtuH1gQRzSsSLclcuFq0qaqZU1kdFpODYkCjGaInTVZ4U+nzVnCMQcznBhLAbk+FsjQCdb8luvo8vouDPgb5D6K2sbLKu7Z0aYGZj55WXG9u6B/of6wB7rnldIH7U0yTmzaHTzWboU4dcy7f7BNuJceFVwmkO71IJBJ/RCClSkOpBzWu8WUmYJJkDpZIpjwrBGo4NBAsSTrATSt2RY+7qt+jY/VGcGw3d0wY8b7n/t2CZZeiWhJQ7G0G6vcf35ow8DAk03OLgCYOhjb2TNtMlXUWFpBRWZKpSDoAMZrA8ptPoVka2HIc7NqCQSvpHaDAkfzmDwOgno+eXIrJcYH812UCHQ4eoB+sp46yjqEneRo5Sv8QJOUz90Vld+Vqm0O5BdPJM0m4hW7x06C3XzXMNg6jiSwSAYm3noVKuxuceIbyNI6I3AYo0fC5vhdDgRcmQAju2z0rjJfZZicNlcc0g2Kjh2a2lMsVUFWpO0C2+6hwykTUaBuY9N0zcT1ZqDMO7krPw7t1qhw6Nh7quth2NmSJiwujyOM5igXBlKGtAgakzJuStNxCtTAptdGVlyLnNlEAR81ia9S53kz6qx9YkWcbC+Yk35BbBGjxHahr9Gvj0WWxdQOeXCwJlaXh/AyaVN7XjK8T1HP5pRxvh/c1XNFxaJ6iSp4s3F/JP+YqY0wLahX0afRX4WgYnaFZSdBiF1cVd+am2mUXUeAAYCoFQlY6YYIkiETkQWHrZSEcaxPJc+lSoEdFWVdn6BdLm9R81KgdRsgoZjHkRzvdHVWA/1R6QuNocnAp1ifiFVzajWfDnEyInlCrqZWHxvLnQTfZOcdwV9WmSAMzbtkgGeXqs9SwbauZzic27dIhGmKKHaJ9Kp/LuwiC07ieey7gO0Aq4qmHtysLgBNyHE2KG4qyl3QNICS7KTeQQL6pbw3D/zqZ2FRn/2BWGt9g/HiHk/0zHoYCPL0BwVpL6hkf5JTN+H1KmqhXxMSJCX8Ve17AADNMAExadwnWLpDLmJAb15pN3jXNfluALwDGvPmgsvj2eA9CFHDGx62PomGJZm7wAaXA8kFh9/NdOUuhiedmeF067nh4MNAIgxqlOVafsNAdWLpjK2Y1uSFXRM29lsOB8Lx1LlzHcDotpPcKZBaCQcxN4TR1GCxn5i4tN3RablQ4k4DD1RuGunlfkuctasA6muZFZKhmHNdnM3a9dzLwapZVyCt56EqeKx/dgNaCQADbS4nRSAUcfQzMB0OxG4Wquftm8Vic9Rx9lB5stNwzgdBzQ6o6CdZdGynxXhOGbRe5h8QFvFN5W1WzGeoVIG8LQdnCw1GNeQABJm2+iRYcEiOhMcoRGCqhtSSNoVWIfTmcSoA/GDtYE2UqnGqOxPssO3Ht2lS/HjkVGLlbRvH6Y2cfID7rz+0NObNf8AL7rEnH9FU7ibhyWwz2+gDtDTdTfTdTdDp3FrfdYjH40FzG3DgyDO8OMEc7KnD8TeeUac1UMOX12nMIETO/8AtC0ntquaSdBMaqPeLQca4U2nRc5rYMtv6rLuzc0y6nA2MwrYJAg3PRCd6co858kbXa4gjmqHUDAAVSpsMMDg5Emx5rv4PK6Q6CNFTRqVBupPc87hOgYHO3d9VAkodufmFMF/MLGFmNb068lF9Ed1mm+eI6RqjcTmgktBgSTGglLjW8OXYmSVoK1fZioXUi3MfDtMQCUq4vTLq7gXF0WuSbDQIKjxJ9MQwxOvVXYFzqr5Jk/opnOdaq9bMH4dha2FXTZcymMAiOSFdSdOoV6jFeI2VNOSUYAd4HooRB18oTrY8AU3w2GeWh0GEvosl0ZloeHVB3WWbkQo7uL5haQoEoipTgkHVVOYpUpcqiVcadyZMQLWgdfX9FVUasEW1CNCfcpbjS5j+9G9n/eEeVB7JBB0NiszJ4zKSQwWmZJm6HDw2CCJnSJH+VZjaOV0Sh2UXQ5wb4W6nknBrW8F4p4SY1ifNGYzijtG2WU4K5wfB0fHvsnlRt7IUe4JpdSE33vcH3Q3EqTG0XlrWiYFup5aJjgaEMbY3AQfaGnFKObh8pK5fq8ZSmB3rm82n6JZgwZM6pjhX56ogR9lzH4QNqxBkXPUREj5LrPSEA1EYXFPpk5HFubWN40VtXARSa/dx53iDshRSPIqxo8cSrHWq/8A5QuOxbzZ1R5B1BcSPqhqdF3JWGkeSYLXKkQpMxrwAMlAwALsursJhJd4jlHOJv5Befg7mDbyK2pFBTlUZ17OVC8XOlEPIyAFwBA5hA94UBXw9UkkFvQEaBDGGBq02va6pBYJ1EiYVvaviWGrU6XcxmaTmhpbM6bXSGvVqBuRxEDYRKrpkFvK4TINGNaWE+X2+6qpaheqh/xOBymxKnhaJLs0HLzOnoqoFtUirWUh+b5KZZT/ADrnsXigKNSnO02hEgUvz/RSz0vzD/kEtLZQ9K2gi64zEkVRyDmz5Ayrn1KUjxN/5AoAVG967I6RYgoqpPLr23XaPtDQq0HsouJe7LEsga3uVl8nkh2vM/2CPwwYTD3EciI+anmunfx+M0NlXg1MsdwstEslwievnbZLwrlcECuSrABe99lApZzOvGoovXn+qzKcZiIYYOog+Wv6JbTokxOiYdyF52HBjKA2NZdr76JlxNgHEshN8NkbplHqgTht138Mm04b/iRzCgMSOaAbShdFII9HDVmIBHNSAYUtY2EZRhZsEkBsEba3XsLVdmJkgbBcyhdasME94eal3iqXHFSU8yrqEbKVPFubofcAroxbCfGwDq2yxCx0XHU3flPsUc5tM3p1Mp5OkfNV1KdeLFzh/tOYfJGjGJ4kzxkqnLDA6TBc5rh5AEfUo3ircr8pFxrzhC06oc0sNml2ed5iFbOVK8FhGoIP2WjwRl4J80gfhYe2DMQ6/Qq3iONqZ3FpcBJI0Fjopwvq2GcwNYedvkkvaotLGgc3fRG8Eqd5hqLtfA2fOLobtHRPcl0SW/Q2K457dPxgMMwggjZWVsfmqh0SGgjzUajyJhV0Ka9PMee07w7A5oINj8irvwnRU8Gbct2In1lNHg7N9ytaZ7ADDAKTaLSdbi6ILH/lZ7lWsLr+GnJblmCTEzz16racDiiF38OrxTdzHspZHc/kFtThDmXc6qbK6odFoK7nQ5cVAvKwSxWHa4G3i5pM2oYKaue5ANw5k2sqiR2DpB7AXEmdpt7Ip5iw0iIS5rXDRTFR24lawx40up9yh3YfqfcojOfy/NQc52zfmgvCnaF5rADoFyan5R7r0P5BOh4AA2Cuo0IMzrsqWU3yJAjlpbz2RlcC2QOHOTKnpfPq6JpBW1H3QLS7Y+cq1hO6mR1+T5fKYa4PijmAiA4bTsqK9cOM5Q3ymChVJOOLsrs9VXC4B1WZeADq5SLGZZz+LlFo80PC4Slk4C9bkD+iguShheGp0iHZ3OBA8IAmT1Q6i0En9hcJg3Sy1ehV5l7OtrLmohhCCD+q73xWYyDl3Mlv4g81IYpYGQd1XC/qgBiObmjkDv5Ko4hZjA1VEOk2j6IIV1Y/GkiLW5ABBEVHRr91E13AHK4jyMXQ7Ko3MLraoO6QT1sFUL3eIvcG5iSdkG6k5uo8k+NTu359Q4ZXeSWY+sHugHqFWtQ760mb6BcdXJmeUegUTQJ02klW47DFgb4g7M3Nbboeq3oNR2U7V0qGH7urMtJywCbR0THGdpGV6T2tY8hwjT+6+dPbAGt+fkm2Cw9RsFt5E21U+E+28r9JtwjuUHraVZ3BHL3TfBU3FvjaQuHCtBtb99Vc6F5BYGvkfPRMP4g/k39+qX4jCb6oRgaDBBPpK3pp6OjjH9PZe/F1OcegVmG461tMM/DtfBmXZp8rbLmJ4+D/APysBtfxk/Mqd/xfpAVqkWJgfvkud/U/Mq6fGH3iiIOxmPrdWfxx3/paf/l906CkOXS5QXlz04krHYd4aHFrg06Egx7onhVJpLpAMREr3FeJVXuyueS0GwsAPQKb37wyAQF2FwLoV6Hsq9C8vFZnQ0LhC8F4LazzSpwoFTRrY6GL0LykFtLwC9C8pFbQ5K6FwLq2l0EbrQcOwGFrNsHBw1aXXHl0WdClTdEOFiDYo0mnEODOpjMJLfKSB6Jc5rdnT++q3tL4R1A+YWL45RayqQ0QDc+aOa2AS3qoSpKJVanHiokKSvoMBF1tOBMxC9mRGIYABCGKdbHcy6HKK6xZkpXpXl4GyIyBF5XjKkFwJ0I3XCSprxW1lReVEvKucFyFtYNUcdJQracGYTGq0KpoVQOUKrQdIXsY5piDMfRRhQLByWYFV8RAG30Tani4iDoEJSbdWloTE4dYPjVT80+asrcXB+Ng9EmwwRNaochbtPIfVbI200wFek548Q8imLsJSBmR7hYwhWUjpc+5UXnV81ryynzCqqNpbuCr4dTBptkaA/VD8XYGsGURcKP3HXJmimvpD+oe6rOIpfmb7pBXqE6lVd2OSfFzt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MTEhQUExMVFhUUGBQUFxcXGBcVFxcVGBQWFhUVGBcYHCggGBolHBQUITEhJSkrLi4uFx8zODMsNygtLiwBCgoKDg0OFxAQGiwcHBwsLCwsLCwsLCwsLCwsLCwsLCwsLCwsLCwsLCwsLDcsLDcsLCwsNzcsLCwrLCwrKysrK//AABEIAHsBmgMBIgACEQEDEQH/xAAbAAACAwEBAQAAAAAAAAAAAAAEBQIDBgEAB//EAD8QAAEDAgQDBgQEBQMDBQEAAAEAAhEDIQQSMUEFUWEGEyJxgZEyobHRFFLB8BUjQuHxQ2KSU3KiVIKjsuJE/8QAGAEBAQEBAQAAAAAAAAAAAAAAAQIAAwT/xAAgEQEBAQEAAgMAAwEAAAAAAAAAARECEiEDMUEyUWEi/9oADAMBAAIRAxEAPwAiFB9NHHAP1hCuau3281DNC8KfVXZV23RZlLwqhM21RDnjmFCy2nxrtdpc0TuiHUiGgCLQoPrNytGhnWYleqA85R9m7BLzmEEN0VNPCQZlqhTKLbhp3C1hllSDjzb7rrahg2brOqqq0Q0TmB6BRpv8JMWG3sjFavGbpe+65UzawOSsbxpo/wBBvv8A2UanFWut3QEwBff2WynYqh3ITrqqqme9gpVMaabh/LYbbzuo1uOmYFCmfQowbFlPF+HxU5iy9iMY1rWmBDpiCNvRA4mo6oJc1tLoDCo4n3TmU20nZcgM5jqSZ280YZ0q4vU75zTpDcus8/uqaJIytEHXdD/hHahzTF/i/Rew8lzidYPurkTenK5k6RCrqXvp5K+pTAcd91Klhc0w5o081khGdZUxSpnZ6Odw9sXqhvkqCykP9dx8gPugwOaNP/f7K3CUW5xGYnqp1DTEfzXnzA+65h6rWunPOtv2VlAq4h5nYlQdqmAoNqPOUglSfw0ta6QDJF5uB0SilRhMuFHLfKTMCwQlGgXOgc05bhCxoN4HLmimRPHvL4gEQCNOaE/h/wDKvOukc4urv4lFshPXN/ZGV+JGowEMDbhnhMaDXqUe4vdW9n3lwe14+EtbpqANUwpMHjAAMOMDaYCG4Wx4Bc+TnPh5wvHiFNjnh5g5jaOgQfwt4kIc4ECba+89Ur4kJEgkjnt7LQ4vGUTZx0g6fJZzG1gXH2kWkbJiKAC8VLLyXpgiQSLzH69E4FBZJRIwdRw+B1hyN0dh+KsAEMA9IR9PijHCc3zusrE29mBA/ntFgYyn21VeL7O5WlwqtcQDYNMm3mqanGBshzxU83H1QnEf4c/KPIbaKo4FyuHFXbE+6kzjQGuU+ZCVYAdTIa13UqGHxQc4NJDQbZjoPNF1cdQqFrASDsGwR/ZWsw9LRrb6Sb+am8yu3x/N38f8bhbjeGljS8uaW5oaWyQ8E/EDoAlzQtbh8MwBrYkDY6eyJGDoO/02j5JjlZtYqLr2QBayv2epn4HFp5G7fulGP4TUpXcAWn+poJHryWThRCMbWK7hcGahMFoA1J+QHVRfRIJEttbdaw+M/X0c8Tec0NMGRd2/MQgvxsa053191N9TJf5KTWy3rqPsq/ijPL0HdxeP9MAHSdx7IDFYkv8AE6jULNsvw+cxKd4MMe0sdGYGQImyjU4Xzquyj+kuMAcola976bn4susxU4mGicgA5SZ+mqhQ480mCI9T9kR2o4W3J3lM2tI8xdwPmsxRo5iAN/khWVsmVKhAIpkg9D9kfgaLj4i0MFuZ16JThMPWbZuILTlJBJMGBJhaXB4jwNkgmIMbndRrpZn2hXoNZqSSRNhI91FjARJOUbSR9JXOKVQWw1xY/awg20MpFRxz21Mle7TYG1jsQRsqnSPGGdTFATuR1t8kuxeLcZLSY1IBOnPRN/4fnBcPIA781ynwhri4NdfLDpbGUnZt/FbdX5RPiDwfGqQZDqbS4A38RJ3mRoh+F4vNUuPDM6m2sQmuDwTMOKmcd40hwIEB1xFrpYeGZGMqtcQH/wBJ+KJi+yPKafG4cd8wg/yi4z8Wbb2QnE8NmaDTHdu0JzSSellWKrtMxA/d1QMQ+dMwuNfFbWBum8wlVThNe5dVsATuSYCVYMuqPDc5b1Jn6LbYPAPfJkhtgQTqDsl+P7PNoMe5rSSQSLkwOiNgkpPi+Hllu9ZUtOZjifQ8itBguFhgBe4y4CISDh1N8PGeBFwRMkmAOiPxHEvgA2tY6kI2tYOfgWB3xGB90n4lgXGp/LBiBJFrqyrjsxPPk2T+inhajnAlrXEDUgaJCitwQgeKoTPSyhWpuawBpAAt8I+qOpY1pm9uq0/G+ylM4UPZUkuDXMHPQkeyLcMmvnlOq5x399VqcHiHsbLmU3NvGYTMdUP2e4ATiW06nh8JdeNtPqpcSPc1qtIQQ0yx3J1ii+zP9ewrc9QubkaCcxBIBE3i6NxFMFjgXzGsCd9uaqxHHaLiXmiRXOWdMhMXI5K1uOcdAB6KsGyLcPwCwcKgbMa215q6p2ecPEa7XAmLOkShxjH8/kFdhKt4gGTpYSdFPi6Tuf0Gb2dlxiqLXIkac0Q7gpEd28CDN3AmUzxWEdROZzGtLxknNPXYorDcErOiS0NdvM2U21UvP9FreGVms8RaZIg5gOvOyRcVoVGTmcDJmxzRP+Fosdw4Ug45IAMSdXO5xt5JXTYx7w17BDiJMkWC0gtmfRRXc1z7G0C/oFBjaIcWvzGLk9PKVrOOcMpfyjRpBkh0hpsR6pCygIew38JudQfNdeeZXK+qjRweFkHvHDza4/ReqcIoPDmtxDJdYSHtj3ahqFUCGx7Ig0S8hswfhbPMmyq/HznqifL1v1C5nZFxbldWY4zALSIAI6lLeK9mqlF3d5mFxAIhwiDIBkSNlp/wDqToqBs6nxTmG+yV1Kri4lrQGaCTBt0AXD3Ho5nPVz6YzFUXU3FrjcciSPdVBx2zfNaDiGAL8ROxbIVtDAQQbWjb6p1F5y2EFHCvdEB5kgXndXHh8QCQCbZTI3hbPDOJcBAtf1CE41Rh7pAHiN/+4Zh9StrEFfCigGEuYcxM92SXNA/ym9DHNjwyRyAWax1nECbG36rmBxRYZbJG7f1SnWzZVVjayWHEjZV97PNYnjcbG6uHEp3/AF+SRUqMo6lwyf6o9EawLjmAc4CpRLTzDZbJ3IASAuqbh/8Axcto7hLmiW1B7ELmSr/1PqtrYZYseJoF/wB3Ug884m3kNlbiMP8A1A3CoqVAQLrp9uc9CMDXGYgAm9yBJjZNcaYblDZc4hoEXkrO0ahEwYnkYTzs9hnQ6o4lzrhpJJ8zdTYZ1dEUuAeENMAAQevNco9k6LTLW363HstRSALQeYBUw0QueukYjjvCwwNe5hNNpghurQRseUxZJqOIax7WMBynSTeDueq3HGccKeuk6bEcljazqQqgtbYOJgagESQOi3JtGYSg6vVLGWLQCSdh97p3Q7LR8Tw7f4Zv66JJQxzw5z6ZyF4AgXNhAEqNftNUBymmJAEl1SofkLJxLY4fss03zkE9P7r2L7KOLSGVoMHYj6FYit2oxAs1tOBuM36lPeF8TqlkueQ4+KxIEEWAE2RdMK8Zw1+GIbWfLXOs6Ji2mbVB8UxQJaAbN5X1TbtBialSk9riHCARPxAgzIO6x1LXzV8cb1qOuvWNdwOpTLXZspcCDBbJIAvCXYmDWeWgslxy/wBJyuAkW2Kp4aXNlzH5TobTZW1MW9tZr3nP4YuIuBYR6p76nlhkuaPOKbRcxhMl0kx7opuJkEgEgGJ1SHDENr99WfAykNbEmTqE3dxnD0/CSLibCRfe26LMGgOLVGhpcGiZuNCRY+qytYHM4kRJNuUprxziVN9VpZOWINok7WSwvlzjzJKvmCrRiqhblzmOQ8I9Y1XsMIc2ScsgOAJHhm+nSVEEKbSqwDuH8JFSsQ2zGuJv+QO8I84hbdtRoF9BYdOiRcOqCjRl5EvvPIRYHqEzZiwyiap0ifU/D9Vy6dIXYd7H161QkRZjfTUrP8apjMdCc2u8LZ4TBinRa1wBMS4wLk3P1WM4vWHeOB52Tx7o6+gtGkCbhOsFTAGiV0DEImnjXCwsuliNNmGDoicQJZmGouDyhKA5xGq9RxLuduSnxVbg+rjHPcHPOeIifpZH/wAeeYYw5OoHwjoENhxLQuupjkPZTZGlobiONqOdD3mpH9UZZ5TCDFaCDG4KZPojkFB2GGwTMHl0jjuLPq5YGTLIBBlDswj3SQ4Cx01NtF19EtE/uVLEyG2JHlZVM/E7QWAADoNptMaFO6eOphpYACYILovJHPZKKdMuIE3+aIxdNtJoJ/yVHU9r59LKkMaM1wOfWyt4RwoZC6pBzEkDpsgcLh31ngO01PIN3TPH4zI5jQYkhoH6BSvS7juFa3LAAJn2CtoYEBokSYUuMjNVpsg6X/8Acf7Jm4bBFZnK1HKZCF46czmDdzGGdLifumvEGXSjtFRtS6s/VaNWX4jRaC4SCbaaD13QVERr0THG04ynrCv4fQaSczM4iYmCDsZVRKulBsPoiO9aLFwHzVFLBPn4xc6F2WPUarzsDFiWeh/cpLmKx35KvsyPqUMeIVZgVHDrARgwI5t+f2VrOHt3cB6ErYwSlxWo34qjiDzbP6owcbb/ANQ/8P8A9LhwLfzf+P3UvwTPz/8Axt+6fFPtuH1gQRzSsSLclcuFq0qaqZU1kdFpODYkCjGaInTVZ4U+nzVnCMQcznBhLAbk+FsjQCdb8luvo8vouDPgb5D6K2sbLKu7Z0aYGZj55WXG9u6B/of6wB7rnldIH7U0yTmzaHTzWboU4dcy7f7BNuJceFVwmkO71IJBJ/RCClSkOpBzWu8WUmYJJkDpZIpjwrBGo4NBAsSTrATSt2RY+7qt+jY/VGcGw3d0wY8b7n/t2CZZeiWhJQ7G0G6vcf35ow8DAk03OLgCYOhjb2TNtMlXUWFpBRWZKpSDoAMZrA8ptPoVka2HIc7NqCQSvpHaDAkfzmDwOgno+eXIrJcYH812UCHQ4eoB+sp46yjqEneRo5Sv8QJOUz90Vld+Vqm0O5BdPJM0m4hW7x06C3XzXMNg6jiSwSAYm3noVKuxuceIbyNI6I3AYo0fC5vhdDgRcmQAju2z0rjJfZZicNlcc0g2Kjh2a2lMsVUFWpO0C2+6hwykTUaBuY9N0zcT1ZqDMO7krPw7t1qhw6Nh7quth2NmSJiwujyOM5igXBlKGtAgakzJuStNxCtTAptdGVlyLnNlEAR81ia9S53kz6qx9YkWcbC+Yk35BbBGjxHahr9Gvj0WWxdQOeXCwJlaXh/AyaVN7XjK8T1HP5pRxvh/c1XNFxaJ6iSp4s3F/JP+YqY0wLahX0afRX4WgYnaFZSdBiF1cVd+am2mUXUeAAYCoFQlY6YYIkiETkQWHrZSEcaxPJc+lSoEdFWVdn6BdLm9R81KgdRsgoZjHkRzvdHVWA/1R6QuNocnAp1ifiFVzajWfDnEyInlCrqZWHxvLnQTfZOcdwV9WmSAMzbtkgGeXqs9SwbauZzic27dIhGmKKHaJ9Kp/LuwiC07ieey7gO0Aq4qmHtysLgBNyHE2KG4qyl3QNICS7KTeQQL6pbw3D/zqZ2FRn/2BWGt9g/HiHk/0zHoYCPL0BwVpL6hkf5JTN+H1KmqhXxMSJCX8Ve17AADNMAExadwnWLpDLmJAb15pN3jXNfluALwDGvPmgsvj2eA9CFHDGx62PomGJZm7wAaXA8kFh9/NdOUuhiedmeF067nh4MNAIgxqlOVafsNAdWLpjK2Y1uSFXRM29lsOB8Lx1LlzHcDotpPcKZBaCQcxN4TR1GCxn5i4tN3RablQ4k4DD1RuGunlfkuctasA6muZFZKhmHNdnM3a9dzLwapZVyCt56EqeKx/dgNaCQADbS4nRSAUcfQzMB0OxG4Wquftm8Vic9Rx9lB5stNwzgdBzQ6o6CdZdGynxXhOGbRe5h8QFvFN5W1WzGeoVIG8LQdnCw1GNeQABJm2+iRYcEiOhMcoRGCqhtSSNoVWIfTmcSoA/GDtYE2UqnGqOxPssO3Ht2lS/HjkVGLlbRvH6Y2cfID7rz+0NObNf8AL7rEnH9FU7ibhyWwz2+gDtDTdTfTdTdDp3FrfdYjH40FzG3DgyDO8OMEc7KnD8TeeUac1UMOX12nMIETO/8AtC0ntquaSdBMaqPeLQca4U2nRc5rYMtv6rLuzc0y6nA2MwrYJAg3PRCd6co858kbXa4gjmqHUDAAVSpsMMDg5Emx5rv4PK6Q6CNFTRqVBupPc87hOgYHO3d9VAkodufmFMF/MLGFmNb068lF9Ed1mm+eI6RqjcTmgktBgSTGglLjW8OXYmSVoK1fZioXUi3MfDtMQCUq4vTLq7gXF0WuSbDQIKjxJ9MQwxOvVXYFzqr5Jk/opnOdaq9bMH4dha2FXTZcymMAiOSFdSdOoV6jFeI2VNOSUYAd4HooRB18oTrY8AU3w2GeWh0GEvosl0ZloeHVB3WWbkQo7uL5haQoEoipTgkHVVOYpUpcqiVcadyZMQLWgdfX9FVUasEW1CNCfcpbjS5j+9G9n/eEeVB7JBB0NiszJ4zKSQwWmZJm6HDw2CCJnSJH+VZjaOV0Sh2UXQ5wb4W6nknBrW8F4p4SY1ifNGYzijtG2WU4K5wfB0fHvsnlRt7IUe4JpdSE33vcH3Q3EqTG0XlrWiYFup5aJjgaEMbY3AQfaGnFKObh8pK5fq8ZSmB3rm82n6JZgwZM6pjhX56ogR9lzH4QNqxBkXPUREj5LrPSEA1EYXFPpk5HFubWN40VtXARSa/dx53iDshRSPIqxo8cSrHWq/8A5QuOxbzZ1R5B1BcSPqhqdF3JWGkeSYLXKkQpMxrwAMlAwALsursJhJd4jlHOJv5Befg7mDbyK2pFBTlUZ17OVC8XOlEPIyAFwBA5hA94UBXw9UkkFvQEaBDGGBq02va6pBYJ1EiYVvaviWGrU6XcxmaTmhpbM6bXSGvVqBuRxEDYRKrpkFvK4TINGNaWE+X2+6qpaheqh/xOBymxKnhaJLs0HLzOnoqoFtUirWUh+b5KZZT/ADrnsXigKNSnO02hEgUvz/RSz0vzD/kEtLZQ9K2gi64zEkVRyDmz5Ayrn1KUjxN/5AoAVG967I6RYgoqpPLr23XaPtDQq0HsouJe7LEsga3uVl8nkh2vM/2CPwwYTD3EciI+anmunfx+M0NlXg1MsdwstEslwievnbZLwrlcECuSrABe99lApZzOvGoovXn+qzKcZiIYYOog+Wv6JbTokxOiYdyF52HBjKA2NZdr76JlxNgHEshN8NkbplHqgTht138Mm04b/iRzCgMSOaAbShdFII9HDVmIBHNSAYUtY2EZRhZsEkBsEba3XsLVdmJkgbBcyhdasME94eal3iqXHFSU8yrqEbKVPFubofcAroxbCfGwDq2yxCx0XHU3flPsUc5tM3p1Mp5OkfNV1KdeLFzh/tOYfJGjGJ4kzxkqnLDA6TBc5rh5AEfUo3ircr8pFxrzhC06oc0sNml2ed5iFbOVK8FhGoIP2WjwRl4J80gfhYe2DMQ6/Qq3iONqZ3FpcBJI0Fjopwvq2GcwNYedvkkvaotLGgc3fRG8Eqd5hqLtfA2fOLobtHRPcl0SW/Q2K457dPxgMMwggjZWVsfmqh0SGgjzUajyJhV0Ka9PMee07w7A5oINj8irvwnRU8Gbct2In1lNHg7N9ytaZ7ADDAKTaLSdbi6ILH/lZ7lWsLr+GnJblmCTEzz16racDiiF38OrxTdzHspZHc/kFtThDmXc6qbK6odFoK7nQ5cVAvKwSxWHa4G3i5pM2oYKaue5ANw5k2sqiR2DpB7AXEmdpt7Ip5iw0iIS5rXDRTFR24lawx40up9yh3YfqfcojOfy/NQc52zfmgvCnaF5rADoFyan5R7r0P5BOh4AA2Cuo0IMzrsqWU3yJAjlpbz2RlcC2QOHOTKnpfPq6JpBW1H3QLS7Y+cq1hO6mR1+T5fKYa4PijmAiA4bTsqK9cOM5Q3ymChVJOOLsrs9VXC4B1WZeADq5SLGZZz+LlFo80PC4Slk4C9bkD+iguShheGp0iHZ3OBA8IAmT1Q6i0En9hcJg3Sy1ehV5l7OtrLmohhCCD+q73xWYyDl3Mlv4g81IYpYGQd1XC/qgBiObmjkDv5Ko4hZjA1VEOk2j6IIV1Y/GkiLW5ABBEVHRr91E13AHK4jyMXQ7Ko3MLraoO6QT1sFUL3eIvcG5iSdkG6k5uo8k+NTu359Q4ZXeSWY+sHugHqFWtQ760mb6BcdXJmeUegUTQJ02klW47DFgb4g7M3Nbboeq3oNR2U7V0qGH7urMtJywCbR0THGdpGV6T2tY8hwjT+6+dPbAGt+fkm2Cw9RsFt5E21U+E+28r9JtwjuUHraVZ3BHL3TfBU3FvjaQuHCtBtb99Vc6F5BYGvkfPRMP4g/k39+qX4jCb6oRgaDBBPpK3pp6OjjH9PZe/F1OcegVmG461tMM/DtfBmXZp8rbLmJ4+D/APysBtfxk/Mqd/xfpAVqkWJgfvkud/U/Mq6fGH3iiIOxmPrdWfxx3/paf/l906CkOXS5QXlz04krHYd4aHFrg06Egx7onhVJpLpAMREr3FeJVXuyueS0GwsAPQKb37wyAQF2FwLoV6Hsq9C8vFZnQ0LhC8F4LazzSpwoFTRrY6GL0LykFtLwC9C8pFbQ5K6FwLq2l0EbrQcOwGFrNsHBw1aXXHl0WdClTdEOFiDYo0mnEODOpjMJLfKSB6Jc5rdnT++q3tL4R1A+YWL45RayqQ0QDc+aOa2AS3qoSpKJVanHiokKSvoMBF1tOBMxC9mRGIYABCGKdbHcy6HKK6xZkpXpXl4GyIyBF5XjKkFwJ0I3XCSprxW1lReVEvKucFyFtYNUcdJQracGYTGq0KpoVQOUKrQdIXsY5piDMfRRhQLByWYFV8RAG30Tani4iDoEJSbdWloTE4dYPjVT80+asrcXB+Ng9EmwwRNaochbtPIfVbI200wFek548Q8imLsJSBmR7hYwhWUjpc+5UXnV81ryynzCqqNpbuCr4dTBptkaA/VD8XYGsGURcKP3HXJmimvpD+oe6rOIpfmb7pBXqE6lVd2OSfFzt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MTEhQUExMVFhUUGBQUFxcXGBcVFxcVGBQWFhUVGBcYHCggGBolHBQUITEhJSkrLi4uFx8zODMsNygtLiwBCgoKDg0OFxAQGiwcHBwsLCwsLCwsLCwsLCwsLCwsLCwsLCwsLCwsLCwsLDcsLDcsLCwsNzcsLCwrLCwrKysrK//AABEIAHsBmgMBIgACEQEDEQH/xAAbAAACAwEBAQAAAAAAAAAAAAAEBQIDBgEAB//EAD8QAAEDAgQDBgQEBQMDBQEAAAEAAhEDIQQSMUEFUWEGEyJxgZEyobHRFFLB8BUjQuHxQ2KSU3KiVIKjsuJE/8QAGAEBAQEBAQAAAAAAAAAAAAAAAQIAAwT/xAAgEQEBAQEAAgMAAwEAAAAAAAAAARECEiEDMUEyUWEi/9oADAMBAAIRAxEAPwAiFB9NHHAP1hCuau3281DNC8KfVXZV23RZlLwqhM21RDnjmFCy2nxrtdpc0TuiHUiGgCLQoPrNytGhnWYleqA85R9m7BLzmEEN0VNPCQZlqhTKLbhp3C1hllSDjzb7rrahg2brOqqq0Q0TmB6BRpv8JMWG3sjFavGbpe+65UzawOSsbxpo/wBBvv8A2UanFWut3QEwBff2WynYqh3ITrqqqme9gpVMaabh/LYbbzuo1uOmYFCmfQowbFlPF+HxU5iy9iMY1rWmBDpiCNvRA4mo6oJc1tLoDCo4n3TmU20nZcgM5jqSZ280YZ0q4vU75zTpDcus8/uqaJIytEHXdD/hHahzTF/i/Rew8lzidYPurkTenK5k6RCrqXvp5K+pTAcd91Klhc0w5o081khGdZUxSpnZ6Odw9sXqhvkqCykP9dx8gPugwOaNP/f7K3CUW5xGYnqp1DTEfzXnzA+65h6rWunPOtv2VlAq4h5nYlQdqmAoNqPOUglSfw0ta6QDJF5uB0SilRhMuFHLfKTMCwQlGgXOgc05bhCxoN4HLmimRPHvL4gEQCNOaE/h/wDKvOukc4urv4lFshPXN/ZGV+JGowEMDbhnhMaDXqUe4vdW9n3lwe14+EtbpqANUwpMHjAAMOMDaYCG4Wx4Bc+TnPh5wvHiFNjnh5g5jaOgQfwt4kIc4ECba+89Ur4kJEgkjnt7LQ4vGUTZx0g6fJZzG1gXH2kWkbJiKAC8VLLyXpgiQSLzH69E4FBZJRIwdRw+B1hyN0dh+KsAEMA9IR9PijHCc3zusrE29mBA/ntFgYyn21VeL7O5WlwqtcQDYNMm3mqanGBshzxU83H1QnEf4c/KPIbaKo4FyuHFXbE+6kzjQGuU+ZCVYAdTIa13UqGHxQc4NJDQbZjoPNF1cdQqFrASDsGwR/ZWsw9LRrb6Sb+am8yu3x/N38f8bhbjeGljS8uaW5oaWyQ8E/EDoAlzQtbh8MwBrYkDY6eyJGDoO/02j5JjlZtYqLr2QBayv2epn4HFp5G7fulGP4TUpXcAWn+poJHryWThRCMbWK7hcGahMFoA1J+QHVRfRIJEttbdaw+M/X0c8Tec0NMGRd2/MQgvxsa053191N9TJf5KTWy3rqPsq/ijPL0HdxeP9MAHSdx7IDFYkv8AE6jULNsvw+cxKd4MMe0sdGYGQImyjU4Xzquyj+kuMAcola976bn4susxU4mGicgA5SZ+mqhQ480mCI9T9kR2o4W3J3lM2tI8xdwPmsxRo5iAN/khWVsmVKhAIpkg9D9kfgaLj4i0MFuZ16JThMPWbZuILTlJBJMGBJhaXB4jwNkgmIMbndRrpZn2hXoNZqSSRNhI91FjARJOUbSR9JXOKVQWw1xY/awg20MpFRxz21Mle7TYG1jsQRsqnSPGGdTFATuR1t8kuxeLcZLSY1IBOnPRN/4fnBcPIA781ynwhri4NdfLDpbGUnZt/FbdX5RPiDwfGqQZDqbS4A38RJ3mRoh+F4vNUuPDM6m2sQmuDwTMOKmcd40hwIEB1xFrpYeGZGMqtcQH/wBJ+KJi+yPKafG4cd8wg/yi4z8Wbb2QnE8NmaDTHdu0JzSSellWKrtMxA/d1QMQ+dMwuNfFbWBum8wlVThNe5dVsATuSYCVYMuqPDc5b1Jn6LbYPAPfJkhtgQTqDsl+P7PNoMe5rSSQSLkwOiNgkpPi+Hllu9ZUtOZjifQ8itBguFhgBe4y4CISDh1N8PGeBFwRMkmAOiPxHEvgA2tY6kI2tYOfgWB3xGB90n4lgXGp/LBiBJFrqyrjsxPPk2T+inhajnAlrXEDUgaJCitwQgeKoTPSyhWpuawBpAAt8I+qOpY1pm9uq0/G+ylM4UPZUkuDXMHPQkeyLcMmvnlOq5x399VqcHiHsbLmU3NvGYTMdUP2e4ATiW06nh8JdeNtPqpcSPc1qtIQQ0yx3J1ii+zP9ewrc9QubkaCcxBIBE3i6NxFMFjgXzGsCd9uaqxHHaLiXmiRXOWdMhMXI5K1uOcdAB6KsGyLcPwCwcKgbMa215q6p2ecPEa7XAmLOkShxjH8/kFdhKt4gGTpYSdFPi6Tuf0Gb2dlxiqLXIkac0Q7gpEd28CDN3AmUzxWEdROZzGtLxknNPXYorDcErOiS0NdvM2U21UvP9FreGVms8RaZIg5gOvOyRcVoVGTmcDJmxzRP+Fosdw4Ug45IAMSdXO5xt5JXTYx7w17BDiJMkWC0gtmfRRXc1z7G0C/oFBjaIcWvzGLk9PKVrOOcMpfyjRpBkh0hpsR6pCygIew38JudQfNdeeZXK+qjRweFkHvHDza4/ReqcIoPDmtxDJdYSHtj3ahqFUCGx7Ig0S8hswfhbPMmyq/HznqifL1v1C5nZFxbldWY4zALSIAI6lLeK9mqlF3d5mFxAIhwiDIBkSNlp/wDqToqBs6nxTmG+yV1Kri4lrQGaCTBt0AXD3Ho5nPVz6YzFUXU3FrjcciSPdVBx2zfNaDiGAL8ROxbIVtDAQQbWjb6p1F5y2EFHCvdEB5kgXndXHh8QCQCbZTI3hbPDOJcBAtf1CE41Rh7pAHiN/+4Zh9StrEFfCigGEuYcxM92SXNA/ym9DHNjwyRyAWax1nECbG36rmBxRYZbJG7f1SnWzZVVjayWHEjZV97PNYnjcbG6uHEp3/AF+SRUqMo6lwyf6o9EawLjmAc4CpRLTzDZbJ3IASAuqbh/8Axcto7hLmiW1B7ELmSr/1PqtrYZYseJoF/wB3Ug884m3kNlbiMP8A1A3CoqVAQLrp9uc9CMDXGYgAm9yBJjZNcaYblDZc4hoEXkrO0ahEwYnkYTzs9hnQ6o4lzrhpJJ8zdTYZ1dEUuAeENMAAQevNco9k6LTLW363HstRSALQeYBUw0QueukYjjvCwwNe5hNNpghurQRseUxZJqOIax7WMBynSTeDueq3HGccKeuk6bEcljazqQqgtbYOJgagESQOi3JtGYSg6vVLGWLQCSdh97p3Q7LR8Tw7f4Zv66JJQxzw5z6ZyF4AgXNhAEqNftNUBymmJAEl1SofkLJxLY4fss03zkE9P7r2L7KOLSGVoMHYj6FYit2oxAs1tOBuM36lPeF8TqlkueQ4+KxIEEWAE2RdMK8Zw1+GIbWfLXOs6Ji2mbVB8UxQJaAbN5X1TbtBialSk9riHCARPxAgzIO6x1LXzV8cb1qOuvWNdwOpTLXZspcCDBbJIAvCXYmDWeWgslxy/wBJyuAkW2Kp4aXNlzH5TobTZW1MW9tZr3nP4YuIuBYR6p76nlhkuaPOKbRcxhMl0kx7opuJkEgEgGJ1SHDENr99WfAykNbEmTqE3dxnD0/CSLibCRfe26LMGgOLVGhpcGiZuNCRY+qytYHM4kRJNuUprxziVN9VpZOWINok7WSwvlzjzJKvmCrRiqhblzmOQ8I9Y1XsMIc2ScsgOAJHhm+nSVEEKbSqwDuH8JFSsQ2zGuJv+QO8I84hbdtRoF9BYdOiRcOqCjRl5EvvPIRYHqEzZiwyiap0ifU/D9Vy6dIXYd7H161QkRZjfTUrP8apjMdCc2u8LZ4TBinRa1wBMS4wLk3P1WM4vWHeOB52Tx7o6+gtGkCbhOsFTAGiV0DEImnjXCwsuliNNmGDoicQJZmGouDyhKA5xGq9RxLuduSnxVbg+rjHPcHPOeIifpZH/wAeeYYw5OoHwjoENhxLQuupjkPZTZGlobiONqOdD3mpH9UZZ5TCDFaCDG4KZPojkFB2GGwTMHl0jjuLPq5YGTLIBBlDswj3SQ4Cx01NtF19EtE/uVLEyG2JHlZVM/E7QWAADoNptMaFO6eOphpYACYILovJHPZKKdMuIE3+aIxdNtJoJ/yVHU9r59LKkMaM1wOfWyt4RwoZC6pBzEkDpsgcLh31ngO01PIN3TPH4zI5jQYkhoH6BSvS7juFa3LAAJn2CtoYEBokSYUuMjNVpsg6X/8Acf7Jm4bBFZnK1HKZCF46czmDdzGGdLifumvEGXSjtFRtS6s/VaNWX4jRaC4SCbaaD13QVERr0THG04ynrCv4fQaSczM4iYmCDsZVRKulBsPoiO9aLFwHzVFLBPn4xc6F2WPUarzsDFiWeh/cpLmKx35KvsyPqUMeIVZgVHDrARgwI5t+f2VrOHt3cB6ErYwSlxWo34qjiDzbP6owcbb/ANQ/8P8A9LhwLfzf+P3UvwTPz/8Axt+6fFPtuH1gQRzSsSLclcuFq0qaqZU1kdFpODYkCjGaInTVZ4U+nzVnCMQcznBhLAbk+FsjQCdb8luvo8vouDPgb5D6K2sbLKu7Z0aYGZj55WXG9u6B/of6wB7rnldIH7U0yTmzaHTzWboU4dcy7f7BNuJceFVwmkO71IJBJ/RCClSkOpBzWu8WUmYJJkDpZIpjwrBGo4NBAsSTrATSt2RY+7qt+jY/VGcGw3d0wY8b7n/t2CZZeiWhJQ7G0G6vcf35ow8DAk03OLgCYOhjb2TNtMlXUWFpBRWZKpSDoAMZrA8ptPoVka2HIc7NqCQSvpHaDAkfzmDwOgno+eXIrJcYH812UCHQ4eoB+sp46yjqEneRo5Sv8QJOUz90Vld+Vqm0O5BdPJM0m4hW7x06C3XzXMNg6jiSwSAYm3noVKuxuceIbyNI6I3AYo0fC5vhdDgRcmQAju2z0rjJfZZicNlcc0g2Kjh2a2lMsVUFWpO0C2+6hwykTUaBuY9N0zcT1ZqDMO7krPw7t1qhw6Nh7quth2NmSJiwujyOM5igXBlKGtAgakzJuStNxCtTAptdGVlyLnNlEAR81ia9S53kz6qx9YkWcbC+Yk35BbBGjxHahr9Gvj0WWxdQOeXCwJlaXh/AyaVN7XjK8T1HP5pRxvh/c1XNFxaJ6iSp4s3F/JP+YqY0wLahX0afRX4WgYnaFZSdBiF1cVd+am2mUXUeAAYCoFQlY6YYIkiETkQWHrZSEcaxPJc+lSoEdFWVdn6BdLm9R81KgdRsgoZjHkRzvdHVWA/1R6QuNocnAp1ifiFVzajWfDnEyInlCrqZWHxvLnQTfZOcdwV9WmSAMzbtkgGeXqs9SwbauZzic27dIhGmKKHaJ9Kp/LuwiC07ieey7gO0Aq4qmHtysLgBNyHE2KG4qyl3QNICS7KTeQQL6pbw3D/zqZ2FRn/2BWGt9g/HiHk/0zHoYCPL0BwVpL6hkf5JTN+H1KmqhXxMSJCX8Ve17AADNMAExadwnWLpDLmJAb15pN3jXNfluALwDGvPmgsvj2eA9CFHDGx62PomGJZm7wAaXA8kFh9/NdOUuhiedmeF067nh4MNAIgxqlOVafsNAdWLpjK2Y1uSFXRM29lsOB8Lx1LlzHcDotpPcKZBaCQcxN4TR1GCxn5i4tN3RablQ4k4DD1RuGunlfkuctasA6muZFZKhmHNdnM3a9dzLwapZVyCt56EqeKx/dgNaCQADbS4nRSAUcfQzMB0OxG4Wquftm8Vic9Rx9lB5stNwzgdBzQ6o6CdZdGynxXhOGbRe5h8QFvFN5W1WzGeoVIG8LQdnCw1GNeQABJm2+iRYcEiOhMcoRGCqhtSSNoVWIfTmcSoA/GDtYE2UqnGqOxPssO3Ht2lS/HjkVGLlbRvH6Y2cfID7rz+0NObNf8AL7rEnH9FU7ibhyWwz2+gDtDTdTfTdTdDp3FrfdYjH40FzG3DgyDO8OMEc7KnD8TeeUac1UMOX12nMIETO/8AtC0ntquaSdBMaqPeLQca4U2nRc5rYMtv6rLuzc0y6nA2MwrYJAg3PRCd6co858kbXa4gjmqHUDAAVSpsMMDg5Emx5rv4PK6Q6CNFTRqVBupPc87hOgYHO3d9VAkodufmFMF/MLGFmNb068lF9Ed1mm+eI6RqjcTmgktBgSTGglLjW8OXYmSVoK1fZioXUi3MfDtMQCUq4vTLq7gXF0WuSbDQIKjxJ9MQwxOvVXYFzqr5Jk/opnOdaq9bMH4dha2FXTZcymMAiOSFdSdOoV6jFeI2VNOSUYAd4HooRB18oTrY8AU3w2GeWh0GEvosl0ZloeHVB3WWbkQo7uL5haQoEoipTgkHVVOYpUpcqiVcadyZMQLWgdfX9FVUasEW1CNCfcpbjS5j+9G9n/eEeVB7JBB0NiszJ4zKSQwWmZJm6HDw2CCJnSJH+VZjaOV0Sh2UXQ5wb4W6nknBrW8F4p4SY1ifNGYzijtG2WU4K5wfB0fHvsnlRt7IUe4JpdSE33vcH3Q3EqTG0XlrWiYFup5aJjgaEMbY3AQfaGnFKObh8pK5fq8ZSmB3rm82n6JZgwZM6pjhX56ogR9lzH4QNqxBkXPUREj5LrPSEA1EYXFPpk5HFubWN40VtXARSa/dx53iDshRSPIqxo8cSrHWq/8A5QuOxbzZ1R5B1BcSPqhqdF3JWGkeSYLXKkQpMxrwAMlAwALsursJhJd4jlHOJv5Befg7mDbyK2pFBTlUZ17OVC8XOlEPIyAFwBA5hA94UBXw9UkkFvQEaBDGGBq02va6pBYJ1EiYVvaviWGrU6XcxmaTmhpbM6bXSGvVqBuRxEDYRKrpkFvK4TINGNaWE+X2+6qpaheqh/xOBymxKnhaJLs0HLzOnoqoFtUirWUh+b5KZZT/ADrnsXigKNSnO02hEgUvz/RSz0vzD/kEtLZQ9K2gi64zEkVRyDmz5Ayrn1KUjxN/5AoAVG967I6RYgoqpPLr23XaPtDQq0HsouJe7LEsga3uVl8nkh2vM/2CPwwYTD3EciI+anmunfx+M0NlXg1MsdwstEslwievnbZLwrlcECuSrABe99lApZzOvGoovXn+qzKcZiIYYOog+Wv6JbTokxOiYdyF52HBjKA2NZdr76JlxNgHEshN8NkbplHqgTht138Mm04b/iRzCgMSOaAbShdFII9HDVmIBHNSAYUtY2EZRhZsEkBsEba3XsLVdmJkgbBcyhdasME94eal3iqXHFSU8yrqEbKVPFubofcAroxbCfGwDq2yxCx0XHU3flPsUc5tM3p1Mp5OkfNV1KdeLFzh/tOYfJGjGJ4kzxkqnLDA6TBc5rh5AEfUo3ircr8pFxrzhC06oc0sNml2ed5iFbOVK8FhGoIP2WjwRl4J80gfhYe2DMQ6/Qq3iONqZ3FpcBJI0Fjopwvq2GcwNYedvkkvaotLGgc3fRG8Eqd5hqLtfA2fOLobtHRPcl0SW/Q2K457dPxgMMwggjZWVsfmqh0SGgjzUajyJhV0Ka9PMee07w7A5oINj8irvwnRU8Gbct2In1lNHg7N9ytaZ7ADDAKTaLSdbi6ILH/lZ7lWsLr+GnJblmCTEzz16racDiiF38OrxTdzHspZHc/kFtThDmXc6qbK6odFoK7nQ5cVAvKwSxWHa4G3i5pM2oYKaue5ANw5k2sqiR2DpB7AXEmdpt7Ip5iw0iIS5rXDRTFR24lawx40up9yh3YfqfcojOfy/NQc52zfmgvCnaF5rADoFyan5R7r0P5BOh4AA2Cuo0IMzrsqWU3yJAjlpbz2RlcC2QOHOTKnpfPq6JpBW1H3QLS7Y+cq1hO6mR1+T5fKYa4PijmAiA4bTsqK9cOM5Q3ymChVJOOLsrs9VXC4B1WZeADq5SLGZZz+LlFo80PC4Slk4C9bkD+iguShheGp0iHZ3OBA8IAmT1Q6i0En9hcJg3Sy1ehV5l7OtrLmohhCCD+q73xWYyDl3Mlv4g81IYpYGQd1XC/qgBiObmjkDv5Ko4hZjA1VEOk2j6IIV1Y/GkiLW5ABBEVHRr91E13AHK4jyMXQ7Ko3MLraoO6QT1sFUL3eIvcG5iSdkG6k5uo8k+NTu359Q4ZXeSWY+sHugHqFWtQ760mb6BcdXJmeUegUTQJ02klW47DFgb4g7M3Nbboeq3oNR2U7V0qGH7urMtJywCbR0THGdpGV6T2tY8hwjT+6+dPbAGt+fkm2Cw9RsFt5E21U+E+28r9JtwjuUHraVZ3BHL3TfBU3FvjaQuHCtBtb99Vc6F5BYGvkfPRMP4g/k39+qX4jCb6oRgaDBBPpK3pp6OjjH9PZe/F1OcegVmG461tMM/DtfBmXZp8rbLmJ4+D/APysBtfxk/Mqd/xfpAVqkWJgfvkud/U/Mq6fGH3iiIOxmPrdWfxx3/paf/l906CkOXS5QXlz04krHYd4aHFrg06Egx7onhVJpLpAMREr3FeJVXuyueS0GwsAPQKb37wyAQF2FwLoV6Hsq9C8vFZnQ0LhC8F4LazzSpwoFTRrY6GL0LykFtLwC9C8pFbQ5K6FwLq2l0EbrQcOwGFrNsHBw1aXXHl0WdClTdEOFiDYo0mnEODOpjMJLfKSB6Jc5rdnT++q3tL4R1A+YWL45RayqQ0QDc+aOa2AS3qoSpKJVanHiokKSvoMBF1tOBMxC9mRGIYABCGKdbHcy6HKK6xZkpXpXl4GyIyBF5XjKkFwJ0I3XCSprxW1lReVEvKucFyFtYNUcdJQracGYTGq0KpoVQOUKrQdIXsY5piDMfRRhQLByWYFV8RAG30Tani4iDoEJSbdWloTE4dYPjVT80+asrcXB+Ng9EmwwRNaochbtPIfVbI200wFek548Q8imLsJSBmR7hYwhWUjpc+5UXnV81ryynzCqqNpbuCr4dTBptkaA/VD8XYGsGURcKP3HXJmimvpD+oe6rOIpfmb7pBXqE6lVd2OSfFzt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eg;base64,/9j/4AAQSkZJRgABAQAAAQABAAD/2wCEAAkGBxMTEhQUExMVFhUUGBQUFxcXGBcVFxcVGBQWFhUVGBcYHCggGBolHBQUITEhJSkrLi4uFx8zODMsNygtLiwBCgoKDg0OFxAQGiwcHBwsLCwsLCwsLCwsLCwsLCwsLCwsLCwsLCwsLCwsLDcsLDcsLCwsNzcsLCwrLCwrKysrK//AABEIAHsBmgMBIgACEQEDEQH/xAAbAAACAwEBAQAAAAAAAAAAAAAEBQIDBgEAB//EAD8QAAEDAgQDBgQEBQMDBQEAAAEAAhEDIQQSMUEFUWEGEyJxgZEyobHRFFLB8BUjQuHxQ2KSU3KiVIKjsuJE/8QAGAEBAQEBAQAAAAAAAAAAAAAAAQIAAwT/xAAgEQEBAQEAAgMAAwEAAAAAAAAAARECEiEDMUEyUWEi/9oADAMBAAIRAxEAPwAiFB9NHHAP1hCuau3281DNC8KfVXZV23RZlLwqhM21RDnjmFCy2nxrtdpc0TuiHUiGgCLQoPrNytGhnWYleqA85R9m7BLzmEEN0VNPCQZlqhTKLbhp3C1hllSDjzb7rrahg2brOqqq0Q0TmB6BRpv8JMWG3sjFavGbpe+65UzawOSsbxpo/wBBvv8A2UanFWut3QEwBff2WynYqh3ITrqqqme9gpVMaabh/LYbbzuo1uOmYFCmfQowbFlPF+HxU5iy9iMY1rWmBDpiCNvRA4mo6oJc1tLoDCo4n3TmU20nZcgM5jqSZ280YZ0q4vU75zTpDcus8/uqaJIytEHXdD/hHahzTF/i/Rew8lzidYPurkTenK5k6RCrqXvp5K+pTAcd91Klhc0w5o081khGdZUxSpnZ6Odw9sXqhvkqCykP9dx8gPugwOaNP/f7K3CUW5xGYnqp1DTEfzXnzA+65h6rWunPOtv2VlAq4h5nYlQdqmAoNqPOUglSfw0ta6QDJF5uB0SilRhMuFHLfKTMCwQlGgXOgc05bhCxoN4HLmimRPHvL4gEQCNOaE/h/wDKvOukc4urv4lFshPXN/ZGV+JGowEMDbhnhMaDXqUe4vdW9n3lwe14+EtbpqANUwpMHjAAMOMDaYCG4Wx4Bc+TnPh5wvHiFNjnh5g5jaOgQfwt4kIc4ECba+89Ur4kJEgkjnt7LQ4vGUTZx0g6fJZzG1gXH2kWkbJiKAC8VLLyXpgiQSLzH69E4FBZJRIwdRw+B1hyN0dh+KsAEMA9IR9PijHCc3zusrE29mBA/ntFgYyn21VeL7O5WlwqtcQDYNMm3mqanGBshzxU83H1QnEf4c/KPIbaKo4FyuHFXbE+6kzjQGuU+ZCVYAdTIa13UqGHxQc4NJDQbZjoPNF1cdQqFrASDsGwR/ZWsw9LRrb6Sb+am8yu3x/N38f8bhbjeGljS8uaW5oaWyQ8E/EDoAlzQtbh8MwBrYkDY6eyJGDoO/02j5JjlZtYqLr2QBayv2epn4HFp5G7fulGP4TUpXcAWn+poJHryWThRCMbWK7hcGahMFoA1J+QHVRfRIJEttbdaw+M/X0c8Tec0NMGRd2/MQgvxsa053191N9TJf5KTWy3rqPsq/ijPL0HdxeP9MAHSdx7IDFYkv8AE6jULNsvw+cxKd4MMe0sdGYGQImyjU4Xzquyj+kuMAcola976bn4susxU4mGicgA5SZ+mqhQ480mCI9T9kR2o4W3J3lM2tI8xdwPmsxRo5iAN/khWVsmVKhAIpkg9D9kfgaLj4i0MFuZ16JThMPWbZuILTlJBJMGBJhaXB4jwNkgmIMbndRrpZn2hXoNZqSSRNhI91FjARJOUbSR9JXOKVQWw1xY/awg20MpFRxz21Mle7TYG1jsQRsqnSPGGdTFATuR1t8kuxeLcZLSY1IBOnPRN/4fnBcPIA781ynwhri4NdfLDpbGUnZt/FbdX5RPiDwfGqQZDqbS4A38RJ3mRoh+F4vNUuPDM6m2sQmuDwTMOKmcd40hwIEB1xFrpYeGZGMqtcQH/wBJ+KJi+yPKafG4cd8wg/yi4z8Wbb2QnE8NmaDTHdu0JzSSellWKrtMxA/d1QMQ+dMwuNfFbWBum8wlVThNe5dVsATuSYCVYMuqPDc5b1Jn6LbYPAPfJkhtgQTqDsl+P7PNoMe5rSSQSLkwOiNgkpPi+Hllu9ZUtOZjifQ8itBguFhgBe4y4CISDh1N8PGeBFwRMkmAOiPxHEvgA2tY6kI2tYOfgWB3xGB90n4lgXGp/LBiBJFrqyrjsxPPk2T+inhajnAlrXEDUgaJCitwQgeKoTPSyhWpuawBpAAt8I+qOpY1pm9uq0/G+ylM4UPZUkuDXMHPQkeyLcMmvnlOq5x399VqcHiHsbLmU3NvGYTMdUP2e4ATiW06nh8JdeNtPqpcSPc1qtIQQ0yx3J1ii+zP9ewrc9QubkaCcxBIBE3i6NxFMFjgXzGsCd9uaqxHHaLiXmiRXOWdMhMXI5K1uOcdAB6KsGyLcPwCwcKgbMa215q6p2ecPEa7XAmLOkShxjH8/kFdhKt4gGTpYSdFPi6Tuf0Gb2dlxiqLXIkac0Q7gpEd28CDN3AmUzxWEdROZzGtLxknNPXYorDcErOiS0NdvM2U21UvP9FreGVms8RaZIg5gOvOyRcVoVGTmcDJmxzRP+Fosdw4Ug45IAMSdXO5xt5JXTYx7w17BDiJMkWC0gtmfRRXc1z7G0C/oFBjaIcWvzGLk9PKVrOOcMpfyjRpBkh0hpsR6pCygIew38JudQfNdeeZXK+qjRweFkHvHDza4/ReqcIoPDmtxDJdYSHtj3ahqFUCGx7Ig0S8hswfhbPMmyq/HznqifL1v1C5nZFxbldWY4zALSIAI6lLeK9mqlF3d5mFxAIhwiDIBkSNlp/wDqToqBs6nxTmG+yV1Kri4lrQGaCTBt0AXD3Ho5nPVz6YzFUXU3FrjcciSPdVBx2zfNaDiGAL8ROxbIVtDAQQbWjb6p1F5y2EFHCvdEB5kgXndXHh8QCQCbZTI3hbPDOJcBAtf1CE41Rh7pAHiN/+4Zh9StrEFfCigGEuYcxM92SXNA/ym9DHNjwyRyAWax1nECbG36rmBxRYZbJG7f1SnWzZVVjayWHEjZV97PNYnjcbG6uHEp3/AF+SRUqMo6lwyf6o9EawLjmAc4CpRLTzDZbJ3IASAuqbh/8Axcto7hLmiW1B7ELmSr/1PqtrYZYseJoF/wB3Ug884m3kNlbiMP8A1A3CoqVAQLrp9uc9CMDXGYgAm9yBJjZNcaYblDZc4hoEXkrO0ahEwYnkYTzs9hnQ6o4lzrhpJJ8zdTYZ1dEUuAeENMAAQevNco9k6LTLW363HstRSALQeYBUw0QueukYjjvCwwNe5hNNpghurQRseUxZJqOIax7WMBynSTeDueq3HGccKeuk6bEcljazqQqgtbYOJgagESQOi3JtGYSg6vVLGWLQCSdh97p3Q7LR8Tw7f4Zv66JJQxzw5z6ZyF4AgXNhAEqNftNUBymmJAEl1SofkLJxLY4fss03zkE9P7r2L7KOLSGVoMHYj6FYit2oxAs1tOBuM36lPeF8TqlkueQ4+KxIEEWAE2RdMK8Zw1+GIbWfLXOs6Ji2mbVB8UxQJaAbN5X1TbtBialSk9riHCARPxAgzIO6x1LXzV8cb1qOuvWNdwOpTLXZspcCDBbJIAvCXYmDWeWgslxy/wBJyuAkW2Kp4aXNlzH5TobTZW1MW9tZr3nP4YuIuBYR6p76nlhkuaPOKbRcxhMl0kx7opuJkEgEgGJ1SHDENr99WfAykNbEmTqE3dxnD0/CSLibCRfe26LMGgOLVGhpcGiZuNCRY+qytYHM4kRJNuUprxziVN9VpZOWINok7WSwvlzjzJKvmCrRiqhblzmOQ8I9Y1XsMIc2ScsgOAJHhm+nSVEEKbSqwDuH8JFSsQ2zGuJv+QO8I84hbdtRoF9BYdOiRcOqCjRl5EvvPIRYHqEzZiwyiap0ifU/D9Vy6dIXYd7H161QkRZjfTUrP8apjMdCc2u8LZ4TBinRa1wBMS4wLk3P1WM4vWHeOB52Tx7o6+gtGkCbhOsFTAGiV0DEImnjXCwsuliNNmGDoicQJZmGouDyhKA5xGq9RxLuduSnxVbg+rjHPcHPOeIifpZH/wAeeYYw5OoHwjoENhxLQuupjkPZTZGlobiONqOdD3mpH9UZZ5TCDFaCDG4KZPojkFB2GGwTMHl0jjuLPq5YGTLIBBlDswj3SQ4Cx01NtF19EtE/uVLEyG2JHlZVM/E7QWAADoNptMaFO6eOphpYACYILovJHPZKKdMuIE3+aIxdNtJoJ/yVHU9r59LKkMaM1wOfWyt4RwoZC6pBzEkDpsgcLh31ngO01PIN3TPH4zI5jQYkhoH6BSvS7juFa3LAAJn2CtoYEBokSYUuMjNVpsg6X/8Acf7Jm4bBFZnK1HKZCF46czmDdzGGdLifumvEGXSjtFRtS6s/VaNWX4jRaC4SCbaaD13QVERr0THG04ynrCv4fQaSczM4iYmCDsZVRKulBsPoiO9aLFwHzVFLBPn4xc6F2WPUarzsDFiWeh/cpLmKx35KvsyPqUMeIVZgVHDrARgwI5t+f2VrOHt3cB6ErYwSlxWo34qjiDzbP6owcbb/ANQ/8P8A9LhwLfzf+P3UvwTPz/8Axt+6fFPtuH1gQRzSsSLclcuFq0qaqZU1kdFpODYkCjGaInTVZ4U+nzVnCMQcznBhLAbk+FsjQCdb8luvo8vouDPgb5D6K2sbLKu7Z0aYGZj55WXG9u6B/of6wB7rnldIH7U0yTmzaHTzWboU4dcy7f7BNuJceFVwmkO71IJBJ/RCClSkOpBzWu8WUmYJJkDpZIpjwrBGo4NBAsSTrATSt2RY+7qt+jY/VGcGw3d0wY8b7n/t2CZZeiWhJQ7G0G6vcf35ow8DAk03OLgCYOhjb2TNtMlXUWFpBRWZKpSDoAMZrA8ptPoVka2HIc7NqCQSvpHaDAkfzmDwOgno+eXIrJcYH812UCHQ4eoB+sp46yjqEneRo5Sv8QJOUz90Vld+Vqm0O5BdPJM0m4hW7x06C3XzXMNg6jiSwSAYm3noVKuxuceIbyNI6I3AYo0fC5vhdDgRcmQAju2z0rjJfZZicNlcc0g2Kjh2a2lMsVUFWpO0C2+6hwykTUaBuY9N0zcT1ZqDMO7krPw7t1qhw6Nh7quth2NmSJiwujyOM5igXBlKGtAgakzJuStNxCtTAptdGVlyLnNlEAR81ia9S53kz6qx9YkWcbC+Yk35BbBGjxHahr9Gvj0WWxdQOeXCwJlaXh/AyaVN7XjK8T1HP5pRxvh/c1XNFxaJ6iSp4s3F/JP+YqY0wLahX0afRX4WgYnaFZSdBiF1cVd+am2mUXUeAAYCoFQlY6YYIkiETkQWHrZSEcaxPJc+lSoEdFWVdn6BdLm9R81KgdRsgoZjHkRzvdHVWA/1R6QuNocnAp1ifiFVzajWfDnEyInlCrqZWHxvLnQTfZOcdwV9WmSAMzbtkgGeXqs9SwbauZzic27dIhGmKKHaJ9Kp/LuwiC07ieey7gO0Aq4qmHtysLgBNyHE2KG4qyl3QNICS7KTeQQL6pbw3D/zqZ2FRn/2BWGt9g/HiHk/0zHoYCPL0BwVpL6hkf5JTN+H1KmqhXxMSJCX8Ve17AADNMAExadwnWLpDLmJAb15pN3jXNfluALwDGvPmgsvj2eA9CFHDGx62PomGJZm7wAaXA8kFh9/NdOUuhiedmeF067nh4MNAIgxqlOVafsNAdWLpjK2Y1uSFXRM29lsOB8Lx1LlzHcDotpPcKZBaCQcxN4TR1GCxn5i4tN3RablQ4k4DD1RuGunlfkuctasA6muZFZKhmHNdnM3a9dzLwapZVyCt56EqeKx/dgNaCQADbS4nRSAUcfQzMB0OxG4Wquftm8Vic9Rx9lB5stNwzgdBzQ6o6CdZdGynxXhOGbRe5h8QFvFN5W1WzGeoVIG8LQdnCw1GNeQABJm2+iRYcEiOhMcoRGCqhtSSNoVWIfTmcSoA/GDtYE2UqnGqOxPssO3Ht2lS/HjkVGLlbRvH6Y2cfID7rz+0NObNf8AL7rEnH9FU7ibhyWwz2+gDtDTdTfTdTdDp3FrfdYjH40FzG3DgyDO8OMEc7KnD8TeeUac1UMOX12nMIETO/8AtC0ntquaSdBMaqPeLQca4U2nRc5rYMtv6rLuzc0y6nA2MwrYJAg3PRCd6co858kbXa4gjmqHUDAAVSpsMMDg5Emx5rv4PK6Q6CNFTRqVBupPc87hOgYHO3d9VAkodufmFMF/MLGFmNb068lF9Ed1mm+eI6RqjcTmgktBgSTGglLjW8OXYmSVoK1fZioXUi3MfDtMQCUq4vTLq7gXF0WuSbDQIKjxJ9MQwxOvVXYFzqr5Jk/opnOdaq9bMH4dha2FXTZcymMAiOSFdSdOoV6jFeI2VNOSUYAd4HooRB18oTrY8AU3w2GeWh0GEvosl0ZloeHVB3WWbkQo7uL5haQoEoipTgkHVVOYpUpcqiVcadyZMQLWgdfX9FVUasEW1CNCfcpbjS5j+9G9n/eEeVB7JBB0NiszJ4zKSQwWmZJm6HDw2CCJnSJH+VZjaOV0Sh2UXQ5wb4W6nknBrW8F4p4SY1ifNGYzijtG2WU4K5wfB0fHvsnlRt7IUe4JpdSE33vcH3Q3EqTG0XlrWiYFup5aJjgaEMbY3AQfaGnFKObh8pK5fq8ZSmB3rm82n6JZgwZM6pjhX56ogR9lzH4QNqxBkXPUREj5LrPSEA1EYXFPpk5HFubWN40VtXARSa/dx53iDshRSPIqxo8cSrHWq/8A5QuOxbzZ1R5B1BcSPqhqdF3JWGkeSYLXKkQpMxrwAMlAwALsursJhJd4jlHOJv5Befg7mDbyK2pFBTlUZ17OVC8XOlEPIyAFwBA5hA94UBXw9UkkFvQEaBDGGBq02va6pBYJ1EiYVvaviWGrU6XcxmaTmhpbM6bXSGvVqBuRxEDYRKrpkFvK4TINGNaWE+X2+6qpaheqh/xOBymxKnhaJLs0HLzOnoqoFtUirWUh+b5KZZT/ADrnsXigKNSnO02hEgUvz/RSz0vzD/kEtLZQ9K2gi64zEkVRyDmz5Ayrn1KUjxN/5AoAVG967I6RYgoqpPLr23XaPtDQq0HsouJe7LEsga3uVl8nkh2vM/2CPwwYTD3EciI+anmunfx+M0NlXg1MsdwstEslwievnbZLwrlcECuSrABe99lApZzOvGoovXn+qzKcZiIYYOog+Wv6JbTokxOiYdyF52HBjKA2NZdr76JlxNgHEshN8NkbplHqgTht138Mm04b/iRzCgMSOaAbShdFII9HDVmIBHNSAYUtY2EZRhZsEkBsEba3XsLVdmJkgbBcyhdasME94eal3iqXHFSU8yrqEbKVPFubofcAroxbCfGwDq2yxCx0XHU3flPsUc5tM3p1Mp5OkfNV1KdeLFzh/tOYfJGjGJ4kzxkqnLDA6TBc5rh5AEfUo3ircr8pFxrzhC06oc0sNml2ed5iFbOVK8FhGoIP2WjwRl4J80gfhYe2DMQ6/Qq3iONqZ3FpcBJI0Fjopwvq2GcwNYedvkkvaotLGgc3fRG8Eqd5hqLtfA2fOLobtHRPcl0SW/Q2K457dPxgMMwggjZWVsfmqh0SGgjzUajyJhV0Ka9PMee07w7A5oINj8irvwnRU8Gbct2In1lNHg7N9ytaZ7ADDAKTaLSdbi6ILH/lZ7lWsLr+GnJblmCTEzz16racDiiF38OrxTdzHspZHc/kFtThDmXc6qbK6odFoK7nQ5cVAvKwSxWHa4G3i5pM2oYKaue5ANw5k2sqiR2DpB7AXEmdpt7Ip5iw0iIS5rXDRTFR24lawx40up9yh3YfqfcojOfy/NQc52zfmgvCnaF5rADoFyan5R7r0P5BOh4AA2Cuo0IMzrsqWU3yJAjlpbz2RlcC2QOHOTKnpfPq6JpBW1H3QLS7Y+cq1hO6mR1+T5fKYa4PijmAiA4bTsqK9cOM5Q3ymChVJOOLsrs9VXC4B1WZeADq5SLGZZz+LlFo80PC4Slk4C9bkD+iguShheGp0iHZ3OBA8IAmT1Q6i0En9hcJg3Sy1ehV5l7OtrLmohhCCD+q73xWYyDl3Mlv4g81IYpYGQd1XC/qgBiObmjkDv5Ko4hZjA1VEOk2j6IIV1Y/GkiLW5ABBEVHRr91E13AHK4jyMXQ7Ko3MLraoO6QT1sFUL3eIvcG5iSdkG6k5uo8k+NTu359Q4ZXeSWY+sHugHqFWtQ760mb6BcdXJmeUegUTQJ02klW47DFgb4g7M3Nbboeq3oNR2U7V0qGH7urMtJywCbR0THGdpGV6T2tY8hwjT+6+dPbAGt+fkm2Cw9RsFt5E21U+E+28r9JtwjuUHraVZ3BHL3TfBU3FvjaQuHCtBtb99Vc6F5BYGvkfPRMP4g/k39+qX4jCb6oRgaDBBPpK3pp6OjjH9PZe/F1OcegVmG461tMM/DtfBmXZp8rbLmJ4+D/APysBtfxk/Mqd/xfpAVqkWJgfvkud/U/Mq6fGH3iiIOxmPrdWfxx3/paf/l906CkOXS5QXlz04krHYd4aHFrg06Egx7onhVJpLpAMREr3FeJVXuyueS0GwsAPQKb37wyAQF2FwLoV6Hsq9C8vFZnQ0LhC8F4LazzSpwoFTRrY6GL0LykFtLwC9C8pFbQ5K6FwLq2l0EbrQcOwGFrNsHBw1aXXHl0WdClTdEOFiDYo0mnEODOpjMJLfKSB6Jc5rdnT++q3tL4R1A+YWL45RayqQ0QDc+aOa2AS3qoSpKJVanHiokKSvoMBF1tOBMxC9mRGIYABCGKdbHcy6HKK6xZkpXpXl4GyIyBF5XjKkFwJ0I3XCSprxW1lReVEvKucFyFtYNUcdJQracGYTGq0KpoVQOUKrQdIXsY5piDMfRRhQLByWYFV8RAG30Tani4iDoEJSbdWloTE4dYPjVT80+asrcXB+Ng9EmwwRNaochbtPIfVbI200wFek548Q8imLsJSBmR7hYwhWUjpc+5UXnV81ryynzCqqNpbuCr4dTBptkaA/VD8XYGsGURcKP3HXJmimvpD+oe6rOIpfmb7pBXqE6lVd2OSfFzt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2.bp.blogspot.com/-BwLe4RJpHg4/UWwJgvh_bUI/AAAAAAAAAcM/xE8DVRWOgDg/s1600/Manila+ricksha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55" y="3645024"/>
            <a:ext cx="7128792" cy="15841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a:xfrm>
            <a:off x="307975" y="5733256"/>
            <a:ext cx="8584505" cy="869181"/>
          </a:xfrm>
        </p:spPr>
        <p:txBody>
          <a:bodyPr/>
          <a:lstStyle/>
          <a:p>
            <a:pPr algn="l"/>
            <a:r>
              <a:rPr lang="en-GB" sz="1600" i="1" dirty="0">
                <a:solidFill>
                  <a:srgbClr val="002060"/>
                </a:solidFill>
                <a:latin typeface="Arial" panose="020B0604020202020204" pitchFamily="34" charset="0"/>
                <a:cs typeface="Arial" panose="020B0604020202020204" pitchFamily="34" charset="0"/>
              </a:rPr>
              <a:t>Small and medium sized businesses create 4 out of every 5 jobs in </a:t>
            </a:r>
            <a:r>
              <a:rPr lang="en-GB" sz="1600" i="1" dirty="0" smtClean="0">
                <a:solidFill>
                  <a:srgbClr val="002060"/>
                </a:solidFill>
                <a:latin typeface="Arial" panose="020B0604020202020204" pitchFamily="34" charset="0"/>
                <a:cs typeface="Arial" panose="020B0604020202020204" pitchFamily="34" charset="0"/>
              </a:rPr>
              <a:t>low-income countries. </a:t>
            </a:r>
            <a:r>
              <a:rPr lang="en-GB" sz="1600" i="1" dirty="0">
                <a:solidFill>
                  <a:srgbClr val="002060"/>
                </a:solidFill>
                <a:latin typeface="Arial" panose="020B0604020202020204" pitchFamily="34" charset="0"/>
                <a:cs typeface="Arial" panose="020B0604020202020204" pitchFamily="34" charset="0"/>
              </a:rPr>
              <a:t>One of the greatest obstacles to their development is their lack of access to finance.</a:t>
            </a:r>
          </a:p>
          <a:p>
            <a:pPr algn="l"/>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148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76864" cy="792088"/>
          </a:xfrm>
        </p:spPr>
        <p:txBody>
          <a:bodyPr>
            <a:normAutofit/>
          </a:bodyPr>
          <a:lstStyle/>
          <a:p>
            <a:r>
              <a:rPr lang="en-GB" sz="3400" i="1" dirty="0" smtClean="0">
                <a:solidFill>
                  <a:srgbClr val="00B050"/>
                </a:solidFill>
                <a:latin typeface="Arial" panose="020B0604020202020204" pitchFamily="34" charset="0"/>
                <a:cs typeface="Arial" panose="020B0604020202020204" pitchFamily="34" charset="0"/>
              </a:rPr>
              <a:t>Promoting cleaner energy in Vietnam</a:t>
            </a:r>
            <a:endParaRPr lang="en-GB" sz="3400" i="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908720"/>
            <a:ext cx="6516216" cy="5400600"/>
          </a:xfrm>
        </p:spPr>
        <p:txBody>
          <a:bodyPr>
            <a:noAutofit/>
          </a:bodyPr>
          <a:lstStyle/>
          <a:p>
            <a:pPr marL="288000">
              <a:lnSpc>
                <a:spcPct val="100000"/>
              </a:lnSpc>
              <a:spcBef>
                <a:spcPts val="0"/>
              </a:spcBef>
            </a:pPr>
            <a:r>
              <a:rPr lang="en-GB" sz="2000" i="1" dirty="0" smtClean="0">
                <a:latin typeface="Arial" panose="020B0604020202020204" pitchFamily="34" charset="0"/>
                <a:cs typeface="Arial" panose="020B0604020202020204" pitchFamily="34" charset="0"/>
              </a:rPr>
              <a:t>We have provided loans to build several hundred household biogas plants that accept animal manure and other organic waste. After it decomposes it produces biogas that can be used for cooking, lighting and heating</a:t>
            </a:r>
          </a:p>
          <a:p>
            <a:pPr marL="288000">
              <a:lnSpc>
                <a:spcPct val="100000"/>
              </a:lnSpc>
              <a:spcBef>
                <a:spcPts val="0"/>
              </a:spcBef>
            </a:pPr>
            <a:endParaRPr lang="en-GB" sz="800" i="1" dirty="0" smtClean="0">
              <a:latin typeface="Arial" panose="020B0604020202020204" pitchFamily="34" charset="0"/>
              <a:cs typeface="Arial" panose="020B0604020202020204" pitchFamily="34" charset="0"/>
            </a:endParaRPr>
          </a:p>
          <a:p>
            <a:pPr marL="288000">
              <a:lnSpc>
                <a:spcPct val="100000"/>
              </a:lnSpc>
              <a:spcBef>
                <a:spcPts val="0"/>
              </a:spcBef>
            </a:pPr>
            <a:r>
              <a:rPr lang="en-GB" sz="2000" i="1" dirty="0" smtClean="0">
                <a:latin typeface="Arial" panose="020B0604020202020204" pitchFamily="34" charset="0"/>
                <a:cs typeface="Arial" panose="020B0604020202020204" pitchFamily="34" charset="0"/>
              </a:rPr>
              <a:t>Households no longer need to pay for electricity (some households were not even connected to the grid in any event) nor collect firewood</a:t>
            </a:r>
          </a:p>
          <a:p>
            <a:pPr marL="288000">
              <a:lnSpc>
                <a:spcPct val="100000"/>
              </a:lnSpc>
              <a:spcBef>
                <a:spcPts val="0"/>
              </a:spcBef>
            </a:pPr>
            <a:endParaRPr lang="en-GB" sz="800" i="1" dirty="0" smtClean="0">
              <a:latin typeface="Arial" panose="020B0604020202020204" pitchFamily="34" charset="0"/>
              <a:cs typeface="Arial" panose="020B0604020202020204" pitchFamily="34" charset="0"/>
            </a:endParaRPr>
          </a:p>
          <a:p>
            <a:pPr marL="288000">
              <a:lnSpc>
                <a:spcPct val="100000"/>
              </a:lnSpc>
              <a:spcBef>
                <a:spcPts val="0"/>
              </a:spcBef>
            </a:pPr>
            <a:r>
              <a:rPr lang="en-GB" sz="2000" i="1" dirty="0">
                <a:latin typeface="Arial" panose="020B0604020202020204" pitchFamily="34" charset="0"/>
                <a:cs typeface="Arial" panose="020B0604020202020204" pitchFamily="34" charset="0"/>
              </a:rPr>
              <a:t>H</a:t>
            </a:r>
            <a:r>
              <a:rPr lang="en-GB" sz="2000" i="1" dirty="0" smtClean="0">
                <a:latin typeface="Arial" panose="020B0604020202020204" pitchFamily="34" charset="0"/>
                <a:cs typeface="Arial" panose="020B0604020202020204" pitchFamily="34" charset="0"/>
              </a:rPr>
              <a:t>ouseholds save money and (women’s) time and other benefits include reducing deforestation, illnesses, environmental pollution and carbon emissions</a:t>
            </a:r>
          </a:p>
          <a:p>
            <a:pPr marL="288000">
              <a:lnSpc>
                <a:spcPct val="100000"/>
              </a:lnSpc>
              <a:spcBef>
                <a:spcPts val="0"/>
              </a:spcBef>
            </a:pPr>
            <a:endParaRPr lang="en-GB" sz="800" i="1" dirty="0" smtClean="0">
              <a:latin typeface="Arial" panose="020B0604020202020204" pitchFamily="34" charset="0"/>
              <a:cs typeface="Arial" panose="020B0604020202020204" pitchFamily="34" charset="0"/>
            </a:endParaRPr>
          </a:p>
          <a:p>
            <a:pPr marL="288000">
              <a:lnSpc>
                <a:spcPct val="100000"/>
              </a:lnSpc>
              <a:spcBef>
                <a:spcPts val="0"/>
              </a:spcBef>
            </a:pPr>
            <a:r>
              <a:rPr lang="en-GB" sz="2000" i="1" dirty="0" smtClean="0">
                <a:latin typeface="Arial" panose="020B0604020202020204" pitchFamily="34" charset="0"/>
                <a:cs typeface="Arial" panose="020B0604020202020204" pitchFamily="34" charset="0"/>
              </a:rPr>
              <a:t>We also support many loans for improved water and sanitation</a:t>
            </a:r>
          </a:p>
        </p:txBody>
      </p:sp>
      <p:pic>
        <p:nvPicPr>
          <p:cNvPr id="2050" name="Picture 2" descr="https://scontent-b-cdg.xx.fbcdn.net/hphotos-xpa1/v/t1.0-9/65163_914208891923458_4655160077393849716_n.jpg?oh=5112b319de72c4917b1a4446948ad6f2&amp;oe=54CCB3F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016203"/>
            <a:ext cx="2303430" cy="1430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SWWVHFzImechlvQdOvjDmUzPURD2eaXA-WPFKvBJiiGpqUWMw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0" y="2636912"/>
            <a:ext cx="2303432" cy="13892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179512" y="6021287"/>
            <a:ext cx="8856984" cy="700189"/>
          </a:xfrm>
        </p:spPr>
        <p:txBody>
          <a:bodyPr/>
          <a:lstStyle/>
          <a:p>
            <a:pPr algn="l"/>
            <a:r>
              <a:rPr lang="en-GB" sz="1600" i="1" dirty="0">
                <a:solidFill>
                  <a:srgbClr val="002060"/>
                </a:solidFill>
                <a:latin typeface="Arial" panose="020B0604020202020204" pitchFamily="34" charset="0"/>
                <a:cs typeface="Arial" panose="020B0604020202020204" pitchFamily="34" charset="0"/>
              </a:rPr>
              <a:t>Five of our partners are from Africa - 20% of Africa’s population of 1.2 billion is aged between 15-24 and 41% is below the age of 14. Africa will be home to 38 of the 40 youngest countries in the world by 2050 and half the world’s population will live on the continent by 2100</a:t>
            </a:r>
          </a:p>
        </p:txBody>
      </p:sp>
    </p:spTree>
    <p:extLst>
      <p:ext uri="{BB962C8B-B14F-4D97-AF65-F5344CB8AC3E}">
        <p14:creationId xmlns:p14="http://schemas.microsoft.com/office/powerpoint/2010/main" val="52494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115888"/>
            <a:ext cx="8229600" cy="1301750"/>
          </a:xfrm>
        </p:spPr>
        <p:txBody>
          <a:bodyPr>
            <a:normAutofit/>
          </a:bodyPr>
          <a:lstStyle/>
          <a:p>
            <a:r>
              <a:rPr lang="en-GB" b="1" dirty="0" smtClean="0"/>
              <a:t/>
            </a:r>
            <a:br>
              <a:rPr lang="en-GB" b="1" dirty="0" smtClean="0"/>
            </a:br>
            <a:endParaRPr lang="en-GB" b="1" dirty="0"/>
          </a:p>
        </p:txBody>
      </p:sp>
      <p:sp>
        <p:nvSpPr>
          <p:cNvPr id="5" name="Title 1"/>
          <p:cNvSpPr txBox="1">
            <a:spLocks/>
          </p:cNvSpPr>
          <p:nvPr/>
        </p:nvSpPr>
        <p:spPr>
          <a:xfrm>
            <a:off x="440712" y="0"/>
            <a:ext cx="8075612" cy="828092"/>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i="1" dirty="0">
                <a:solidFill>
                  <a:srgbClr val="FF6600"/>
                </a:solidFill>
                <a:latin typeface="Arial" pitchFamily="34" charset="0"/>
                <a:cs typeface="Arial" pitchFamily="34" charset="0"/>
              </a:rPr>
              <a:t>Increasing fair trade links</a:t>
            </a:r>
            <a:endParaRPr lang="en-GB" altLang="en-US" sz="3600" i="1" dirty="0" smtClean="0">
              <a:solidFill>
                <a:srgbClr val="FF6600"/>
              </a:solidFill>
            </a:endParaRPr>
          </a:p>
        </p:txBody>
      </p:sp>
      <p:sp>
        <p:nvSpPr>
          <p:cNvPr id="3" name="Rectangle 2"/>
          <p:cNvSpPr/>
          <p:nvPr/>
        </p:nvSpPr>
        <p:spPr>
          <a:xfrm>
            <a:off x="323528" y="828092"/>
            <a:ext cx="8640960" cy="1846659"/>
          </a:xfrm>
          <a:prstGeom prst="rect">
            <a:avLst/>
          </a:prstGeom>
        </p:spPr>
        <p:txBody>
          <a:bodyPr wrap="square">
            <a:spAutoFit/>
          </a:bodyPr>
          <a:lstStyle/>
          <a:p>
            <a:pPr marL="285750" indent="-285750">
              <a:buFont typeface="Arial" charset="0"/>
              <a:buChar char="•"/>
            </a:pPr>
            <a:r>
              <a:rPr lang="en-GB" sz="2000" i="1" dirty="0" smtClean="0">
                <a:latin typeface="Arial" pitchFamily="34" charset="0"/>
                <a:cs typeface="Arial" pitchFamily="34" charset="0"/>
              </a:rPr>
              <a:t>Can </a:t>
            </a:r>
            <a:r>
              <a:rPr lang="en-GB" sz="2000" i="1" dirty="0">
                <a:latin typeface="Arial" pitchFamily="34" charset="0"/>
                <a:cs typeface="Arial" pitchFamily="34" charset="0"/>
              </a:rPr>
              <a:t>we find markets for some of the items produced by borrowers</a:t>
            </a:r>
            <a:r>
              <a:rPr lang="en-GB" sz="2000" i="1" dirty="0" smtClean="0">
                <a:latin typeface="Arial" pitchFamily="34" charset="0"/>
                <a:cs typeface="Arial" pitchFamily="34" charset="0"/>
              </a:rPr>
              <a:t>?</a:t>
            </a:r>
          </a:p>
          <a:p>
            <a:pPr marL="285750" indent="-285750">
              <a:buFont typeface="Arial" charset="0"/>
              <a:buChar char="•"/>
            </a:pPr>
            <a:endParaRPr lang="en-GB" sz="800" i="1" dirty="0" smtClean="0">
              <a:latin typeface="Arial" pitchFamily="34" charset="0"/>
              <a:cs typeface="Arial" pitchFamily="34" charset="0"/>
            </a:endParaRPr>
          </a:p>
          <a:p>
            <a:pPr marL="285750" indent="-285750">
              <a:buFont typeface="Arial" charset="0"/>
              <a:buChar char="•"/>
            </a:pPr>
            <a:r>
              <a:rPr lang="en-GB" sz="2000" i="1" dirty="0" smtClean="0">
                <a:latin typeface="Arial" pitchFamily="34" charset="0"/>
                <a:cs typeface="Arial" pitchFamily="34" charset="0"/>
              </a:rPr>
              <a:t>Would lenders </a:t>
            </a:r>
            <a:r>
              <a:rPr lang="en-GB" sz="2000" i="1" dirty="0">
                <a:latin typeface="Arial" pitchFamily="34" charset="0"/>
                <a:cs typeface="Arial" pitchFamily="34" charset="0"/>
              </a:rPr>
              <a:t>be interested in buying these items</a:t>
            </a:r>
            <a:r>
              <a:rPr lang="en-GB" sz="2000" i="1" dirty="0" smtClean="0">
                <a:latin typeface="Arial" pitchFamily="34" charset="0"/>
                <a:cs typeface="Arial" pitchFamily="34" charset="0"/>
              </a:rPr>
              <a:t>?</a:t>
            </a:r>
          </a:p>
          <a:p>
            <a:pPr marL="285750" indent="-285750">
              <a:buFont typeface="Arial" charset="0"/>
              <a:buChar char="•"/>
            </a:pPr>
            <a:endParaRPr lang="en-GB" sz="800" i="1" dirty="0" smtClean="0">
              <a:latin typeface="Arial" pitchFamily="34" charset="0"/>
              <a:cs typeface="Arial" pitchFamily="34" charset="0"/>
            </a:endParaRPr>
          </a:p>
          <a:p>
            <a:pPr marL="285750" indent="-285750">
              <a:buFont typeface="Arial" charset="0"/>
              <a:buChar char="•"/>
            </a:pPr>
            <a:r>
              <a:rPr lang="en-GB" sz="2000" i="1" dirty="0" smtClean="0">
                <a:latin typeface="Arial" pitchFamily="34" charset="0"/>
                <a:cs typeface="Arial" pitchFamily="34" charset="0"/>
              </a:rPr>
              <a:t>Linking </a:t>
            </a:r>
            <a:r>
              <a:rPr lang="en-GB" sz="2000" i="1" dirty="0">
                <a:latin typeface="Arial" pitchFamily="34" charset="0"/>
                <a:cs typeface="Arial" pitchFamily="34" charset="0"/>
              </a:rPr>
              <a:t>with </a:t>
            </a:r>
            <a:r>
              <a:rPr lang="en-GB" sz="2000" i="1" dirty="0" smtClean="0">
                <a:latin typeface="Arial" pitchFamily="34" charset="0"/>
                <a:cs typeface="Arial" pitchFamily="34" charset="0"/>
              </a:rPr>
              <a:t>online retailers </a:t>
            </a:r>
            <a:r>
              <a:rPr lang="en-GB" sz="2000" i="1" dirty="0">
                <a:latin typeface="Arial" pitchFamily="34" charset="0"/>
                <a:cs typeface="Arial" pitchFamily="34" charset="0"/>
              </a:rPr>
              <a:t>such as </a:t>
            </a:r>
            <a:r>
              <a:rPr lang="en-GB" sz="2000" i="1" dirty="0">
                <a:latin typeface="Arial" pitchFamily="34" charset="0"/>
                <a:cs typeface="Arial" pitchFamily="34" charset="0"/>
                <a:hlinkClick r:id="rId3"/>
              </a:rPr>
              <a:t>http://www.khama.co.uk</a:t>
            </a:r>
            <a:r>
              <a:rPr lang="en-GB" sz="2000" i="1" dirty="0" smtClean="0">
                <a:latin typeface="Arial" pitchFamily="34" charset="0"/>
                <a:cs typeface="Arial" pitchFamily="34" charset="0"/>
                <a:hlinkClick r:id="rId3"/>
              </a:rPr>
              <a:t>/</a:t>
            </a:r>
            <a:r>
              <a:rPr lang="en-GB" sz="2000" i="1" dirty="0" smtClean="0">
                <a:latin typeface="Arial" pitchFamily="34" charset="0"/>
                <a:cs typeface="Arial" pitchFamily="34" charset="0"/>
              </a:rPr>
              <a:t> </a:t>
            </a:r>
            <a:r>
              <a:rPr lang="en-GB" sz="2000" i="1" dirty="0">
                <a:latin typeface="Arial" pitchFamily="34" charset="0"/>
                <a:cs typeface="Arial" pitchFamily="34" charset="0"/>
              </a:rPr>
              <a:t>to market some of the items</a:t>
            </a:r>
            <a:r>
              <a:rPr lang="en-GB" sz="2000" i="1" dirty="0" smtClean="0">
                <a:latin typeface="Arial" pitchFamily="34" charset="0"/>
                <a:cs typeface="Arial" pitchFamily="34" charset="0"/>
              </a:rPr>
              <a:t>.</a:t>
            </a:r>
          </a:p>
          <a:p>
            <a:endParaRPr lang="en-GB" dirty="0">
              <a:latin typeface="Arial" pitchFamily="34" charset="0"/>
              <a:cs typeface="Arial" pitchFamily="34" charset="0"/>
            </a:endParaRPr>
          </a:p>
        </p:txBody>
      </p:sp>
      <p:pic>
        <p:nvPicPr>
          <p:cNvPr id="3078" name="Picture 6" descr="slide1 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122" y="2708920"/>
            <a:ext cx="2627769" cy="3153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480" y="2780927"/>
            <a:ext cx="2985877" cy="2985877"/>
          </a:xfrm>
          <a:prstGeom prst="rect">
            <a:avLst/>
          </a:prstGeom>
        </p:spPr>
      </p:pic>
      <p:sp>
        <p:nvSpPr>
          <p:cNvPr id="4" name="Footer Placeholder 3"/>
          <p:cNvSpPr>
            <a:spLocks noGrp="1"/>
          </p:cNvSpPr>
          <p:nvPr>
            <p:ph type="ftr" sz="quarter" idx="11"/>
          </p:nvPr>
        </p:nvSpPr>
        <p:spPr>
          <a:xfrm>
            <a:off x="251520" y="6093297"/>
            <a:ext cx="8640960" cy="628180"/>
          </a:xfrm>
        </p:spPr>
        <p:txBody>
          <a:bodyPr/>
          <a:lstStyle/>
          <a:p>
            <a:r>
              <a:rPr lang="en-GB" sz="1600" i="1" dirty="0" smtClean="0">
                <a:solidFill>
                  <a:srgbClr val="002060"/>
                </a:solidFill>
                <a:latin typeface="Arial" panose="020B0604020202020204" pitchFamily="34" charset="0"/>
                <a:cs typeface="Arial" panose="020B0604020202020204" pitchFamily="34" charset="0"/>
              </a:rPr>
              <a:t>‘Developing countries need trade not aid’</a:t>
            </a:r>
            <a:endParaRPr lang="en-GB"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978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8613" y="122239"/>
            <a:ext cx="8815387" cy="603248"/>
          </a:xfrm>
        </p:spPr>
        <p:txBody>
          <a:bodyPr>
            <a:normAutofit/>
          </a:bodyPr>
          <a:lstStyle/>
          <a:p>
            <a:pPr eaLnBrk="1" fontAlgn="auto" hangingPunct="1">
              <a:spcAft>
                <a:spcPts val="0"/>
              </a:spcAft>
              <a:defRPr/>
            </a:pPr>
            <a:r>
              <a:rPr lang="en-GB" altLang="en-US" sz="3600" i="1" dirty="0" smtClean="0">
                <a:solidFill>
                  <a:srgbClr val="FF6600"/>
                </a:solidFill>
                <a:latin typeface="Arial" panose="020B0604020202020204" pitchFamily="34" charset="0"/>
                <a:cs typeface="Arial" panose="020B0604020202020204" pitchFamily="34" charset="0"/>
              </a:rPr>
              <a:t>What about impact?</a:t>
            </a:r>
          </a:p>
        </p:txBody>
      </p:sp>
      <p:sp>
        <p:nvSpPr>
          <p:cNvPr id="14339" name="Rectangle 3"/>
          <p:cNvSpPr>
            <a:spLocks noGrp="1" noChangeArrowheads="1"/>
          </p:cNvSpPr>
          <p:nvPr>
            <p:ph idx="1"/>
          </p:nvPr>
        </p:nvSpPr>
        <p:spPr>
          <a:xfrm>
            <a:off x="107504" y="725487"/>
            <a:ext cx="6984776" cy="6303913"/>
          </a:xfrm>
        </p:spPr>
        <p:txBody>
          <a:bodyPr rtlCol="0">
            <a:normAutofit fontScale="92500" lnSpcReduction="10000"/>
          </a:bodyPr>
          <a:lstStyle/>
          <a:p>
            <a:pPr>
              <a:lnSpc>
                <a:spcPct val="110000"/>
              </a:lnSpc>
              <a:spcBef>
                <a:spcPts val="0"/>
              </a:spcBef>
              <a:defRPr/>
            </a:pPr>
            <a:r>
              <a:rPr lang="en-GB" altLang="en-US" i="1" dirty="0" smtClean="0">
                <a:latin typeface="Arial" pitchFamily="34" charset="0"/>
              </a:rPr>
              <a:t>We have undertaken rigorous research </a:t>
            </a:r>
            <a:r>
              <a:rPr lang="en-GB" altLang="en-US" i="1" dirty="0">
                <a:latin typeface="Arial" pitchFamily="34" charset="0"/>
              </a:rPr>
              <a:t>with the University of Portsmouth over the past three years </a:t>
            </a:r>
            <a:r>
              <a:rPr lang="en-GB" altLang="en-US" i="1" dirty="0" smtClean="0">
                <a:latin typeface="Arial" pitchFamily="34" charset="0"/>
              </a:rPr>
              <a:t>in </a:t>
            </a:r>
            <a:r>
              <a:rPr lang="en-GB" altLang="en-US" i="1" dirty="0">
                <a:latin typeface="Arial" pitchFamily="34" charset="0"/>
              </a:rPr>
              <a:t>Pakistan </a:t>
            </a:r>
            <a:r>
              <a:rPr lang="en-GB" altLang="en-US" i="1" dirty="0" smtClean="0">
                <a:latin typeface="Arial" pitchFamily="34" charset="0"/>
              </a:rPr>
              <a:t>and Zimbabwe. </a:t>
            </a:r>
          </a:p>
          <a:p>
            <a:pPr>
              <a:lnSpc>
                <a:spcPct val="110000"/>
              </a:lnSpc>
              <a:spcBef>
                <a:spcPts val="0"/>
              </a:spcBef>
              <a:defRPr/>
            </a:pPr>
            <a:endParaRPr lang="en-GB" altLang="en-US" sz="900" i="1" dirty="0" smtClean="0">
              <a:latin typeface="Arial" pitchFamily="34" charset="0"/>
            </a:endParaRPr>
          </a:p>
          <a:p>
            <a:pPr>
              <a:lnSpc>
                <a:spcPct val="110000"/>
              </a:lnSpc>
              <a:spcBef>
                <a:spcPts val="0"/>
              </a:spcBef>
              <a:defRPr/>
            </a:pPr>
            <a:r>
              <a:rPr lang="en-GB" altLang="en-US" i="1" dirty="0" smtClean="0">
                <a:latin typeface="Arial" pitchFamily="34" charset="0"/>
              </a:rPr>
              <a:t>Data has shown </a:t>
            </a:r>
            <a:r>
              <a:rPr lang="en-GB" altLang="en-US" i="1" dirty="0">
                <a:latin typeface="Arial" pitchFamily="34" charset="0"/>
              </a:rPr>
              <a:t>increases in borrowers’ incomes and a reduction in poverty levels as compared with </a:t>
            </a:r>
            <a:r>
              <a:rPr lang="en-GB" altLang="en-US" i="1" dirty="0" smtClean="0">
                <a:latin typeface="Arial" pitchFamily="34" charset="0"/>
              </a:rPr>
              <a:t>non-borrowers</a:t>
            </a:r>
          </a:p>
          <a:p>
            <a:pPr>
              <a:lnSpc>
                <a:spcPct val="110000"/>
              </a:lnSpc>
              <a:spcBef>
                <a:spcPts val="0"/>
              </a:spcBef>
              <a:defRPr/>
            </a:pPr>
            <a:endParaRPr lang="en-GB" altLang="en-US" sz="900" i="1" dirty="0">
              <a:latin typeface="Arial" pitchFamily="34" charset="0"/>
            </a:endParaRPr>
          </a:p>
          <a:p>
            <a:pPr eaLnBrk="1" fontAlgn="auto" hangingPunct="1">
              <a:lnSpc>
                <a:spcPct val="110000"/>
              </a:lnSpc>
              <a:spcBef>
                <a:spcPts val="0"/>
              </a:spcBef>
              <a:spcAft>
                <a:spcPts val="0"/>
              </a:spcAft>
              <a:buFont typeface="Arial" panose="020B0604020202020204" pitchFamily="34" charset="0"/>
              <a:buChar char="•"/>
              <a:defRPr/>
            </a:pPr>
            <a:r>
              <a:rPr lang="en-GB" altLang="en-US" i="1" dirty="0" smtClean="0">
                <a:solidFill>
                  <a:schemeClr val="tx1">
                    <a:lumMod val="85000"/>
                    <a:lumOff val="15000"/>
                  </a:schemeClr>
                </a:solidFill>
                <a:latin typeface="Arial" panose="020B0604020202020204" pitchFamily="34" charset="0"/>
                <a:cs typeface="Arial" panose="020B0604020202020204" pitchFamily="34" charset="0"/>
              </a:rPr>
              <a:t>In Pakistan, on </a:t>
            </a:r>
            <a:r>
              <a:rPr lang="en-GB" altLang="en-US" i="1" dirty="0">
                <a:solidFill>
                  <a:schemeClr val="tx1">
                    <a:lumMod val="85000"/>
                    <a:lumOff val="15000"/>
                  </a:schemeClr>
                </a:solidFill>
                <a:latin typeface="Arial" panose="020B0604020202020204" pitchFamily="34" charset="0"/>
                <a:cs typeface="Arial" panose="020B0604020202020204" pitchFamily="34" charset="0"/>
              </a:rPr>
              <a:t>average, clients personal and household monthly income increased by 20% while monthly expenses increased by only 2.5%. </a:t>
            </a:r>
            <a:endParaRPr lang="en-GB" altLang="en-US" i="1" dirty="0" smtClean="0">
              <a:solidFill>
                <a:schemeClr val="tx1">
                  <a:lumMod val="85000"/>
                  <a:lumOff val="15000"/>
                </a:schemeClr>
              </a:solidFill>
              <a:latin typeface="Arial" panose="020B0604020202020204" pitchFamily="34" charset="0"/>
              <a:cs typeface="Arial" panose="020B0604020202020204" pitchFamily="34" charset="0"/>
            </a:endParaRPr>
          </a:p>
          <a:p>
            <a:pPr eaLnBrk="1" fontAlgn="auto" hangingPunct="1">
              <a:lnSpc>
                <a:spcPct val="110000"/>
              </a:lnSpc>
              <a:spcBef>
                <a:spcPts val="0"/>
              </a:spcBef>
              <a:spcAft>
                <a:spcPts val="0"/>
              </a:spcAft>
              <a:buFont typeface="Arial" panose="020B0604020202020204" pitchFamily="34" charset="0"/>
              <a:buChar char="•"/>
              <a:defRPr/>
            </a:pPr>
            <a:endParaRPr lang="en-GB" altLang="en-US" sz="900" i="1" dirty="0">
              <a:solidFill>
                <a:schemeClr val="tx1">
                  <a:lumMod val="85000"/>
                  <a:lumOff val="15000"/>
                </a:schemeClr>
              </a:solidFill>
              <a:latin typeface="Arial" panose="020B0604020202020204" pitchFamily="34" charset="0"/>
              <a:cs typeface="Arial" panose="020B0604020202020204" pitchFamily="34" charset="0"/>
            </a:endParaRPr>
          </a:p>
          <a:p>
            <a:pPr eaLnBrk="1" fontAlgn="auto" hangingPunct="1">
              <a:lnSpc>
                <a:spcPct val="110000"/>
              </a:lnSpc>
              <a:spcBef>
                <a:spcPts val="0"/>
              </a:spcBef>
              <a:spcAft>
                <a:spcPts val="0"/>
              </a:spcAft>
              <a:buFont typeface="Arial" panose="020B0604020202020204" pitchFamily="34" charset="0"/>
              <a:buChar char="•"/>
              <a:defRPr/>
            </a:pPr>
            <a:r>
              <a:rPr lang="en-GB" i="1" dirty="0" smtClean="0">
                <a:solidFill>
                  <a:schemeClr val="tx1">
                    <a:lumMod val="85000"/>
                    <a:lumOff val="15000"/>
                  </a:schemeClr>
                </a:solidFill>
                <a:latin typeface="Arial" panose="020B0604020202020204" pitchFamily="34" charset="0"/>
                <a:cs typeface="Arial" panose="020B0604020202020204" pitchFamily="34" charset="0"/>
              </a:rPr>
              <a:t>23</a:t>
            </a:r>
            <a:r>
              <a:rPr lang="en-GB" i="1" dirty="0">
                <a:solidFill>
                  <a:schemeClr val="tx1">
                    <a:lumMod val="85000"/>
                    <a:lumOff val="15000"/>
                  </a:schemeClr>
                </a:solidFill>
                <a:latin typeface="Arial" panose="020B0604020202020204" pitchFamily="34" charset="0"/>
                <a:cs typeface="Arial" panose="020B0604020202020204" pitchFamily="34" charset="0"/>
              </a:rPr>
              <a:t>% of clients reported purchasing household assets in the previous 12 months in 2017 compared to only 10% in </a:t>
            </a:r>
            <a:r>
              <a:rPr lang="en-GB" i="1" dirty="0" smtClean="0">
                <a:solidFill>
                  <a:schemeClr val="tx1">
                    <a:lumMod val="85000"/>
                    <a:lumOff val="15000"/>
                  </a:schemeClr>
                </a:solidFill>
                <a:latin typeface="Arial" panose="020B0604020202020204" pitchFamily="34" charset="0"/>
                <a:cs typeface="Arial" panose="020B0604020202020204" pitchFamily="34" charset="0"/>
              </a:rPr>
              <a:t>2015</a:t>
            </a:r>
          </a:p>
          <a:p>
            <a:pPr eaLnBrk="1" fontAlgn="auto" hangingPunct="1">
              <a:lnSpc>
                <a:spcPct val="110000"/>
              </a:lnSpc>
              <a:spcBef>
                <a:spcPts val="0"/>
              </a:spcBef>
              <a:spcAft>
                <a:spcPts val="0"/>
              </a:spcAft>
              <a:buFont typeface="Arial" panose="020B0604020202020204" pitchFamily="34" charset="0"/>
              <a:buChar char="•"/>
              <a:defRPr/>
            </a:pPr>
            <a:endParaRPr lang="en-GB" sz="900" i="1" dirty="0">
              <a:solidFill>
                <a:schemeClr val="tx1">
                  <a:lumMod val="85000"/>
                  <a:lumOff val="15000"/>
                </a:schemeClr>
              </a:solidFill>
              <a:latin typeface="Arial" panose="020B0604020202020204" pitchFamily="34" charset="0"/>
              <a:cs typeface="Arial" panose="020B0604020202020204" pitchFamily="34" charset="0"/>
            </a:endParaRPr>
          </a:p>
          <a:p>
            <a:pPr eaLnBrk="1" fontAlgn="auto" hangingPunct="1">
              <a:lnSpc>
                <a:spcPct val="110000"/>
              </a:lnSpc>
              <a:spcBef>
                <a:spcPts val="0"/>
              </a:spcBef>
              <a:spcAft>
                <a:spcPts val="0"/>
              </a:spcAft>
              <a:buFont typeface="Arial" panose="020B0604020202020204" pitchFamily="34" charset="0"/>
              <a:buChar char="•"/>
              <a:defRPr/>
            </a:pPr>
            <a:r>
              <a:rPr lang="en-GB" altLang="en-US" i="1" dirty="0" smtClean="0">
                <a:solidFill>
                  <a:schemeClr val="tx1">
                    <a:lumMod val="85000"/>
                    <a:lumOff val="15000"/>
                  </a:schemeClr>
                </a:solidFill>
                <a:latin typeface="Arial" panose="020B0604020202020204" pitchFamily="34" charset="0"/>
                <a:cs typeface="Arial" panose="020B0604020202020204" pitchFamily="34" charset="0"/>
              </a:rPr>
              <a:t>74% of clients reported increased sales and 34% reported an increase in business assets</a:t>
            </a:r>
          </a:p>
          <a:p>
            <a:pPr eaLnBrk="1" fontAlgn="auto" hangingPunct="1">
              <a:lnSpc>
                <a:spcPct val="110000"/>
              </a:lnSpc>
              <a:spcBef>
                <a:spcPts val="0"/>
              </a:spcBef>
              <a:spcAft>
                <a:spcPts val="0"/>
              </a:spcAft>
              <a:buFont typeface="Arial" panose="020B0604020202020204" pitchFamily="34" charset="0"/>
              <a:buChar char="•"/>
              <a:defRPr/>
            </a:pPr>
            <a:endParaRPr lang="en-GB" altLang="en-US" sz="900" i="1" dirty="0" smtClean="0">
              <a:solidFill>
                <a:schemeClr val="tx1">
                  <a:lumMod val="85000"/>
                  <a:lumOff val="15000"/>
                </a:schemeClr>
              </a:solidFill>
              <a:latin typeface="Arial" panose="020B0604020202020204" pitchFamily="34" charset="0"/>
              <a:cs typeface="Arial" panose="020B0604020202020204" pitchFamily="34" charset="0"/>
            </a:endParaRPr>
          </a:p>
          <a:p>
            <a:pPr eaLnBrk="1" fontAlgn="auto" hangingPunct="1">
              <a:lnSpc>
                <a:spcPct val="110000"/>
              </a:lnSpc>
              <a:spcBef>
                <a:spcPts val="0"/>
              </a:spcBef>
              <a:spcAft>
                <a:spcPts val="0"/>
              </a:spcAft>
              <a:buFont typeface="Arial" panose="020B0604020202020204" pitchFamily="34" charset="0"/>
              <a:buChar char="•"/>
              <a:defRPr/>
            </a:pPr>
            <a:r>
              <a:rPr lang="en-GB" altLang="en-US" i="1" dirty="0" smtClean="0">
                <a:solidFill>
                  <a:schemeClr val="tx1">
                    <a:lumMod val="85000"/>
                    <a:lumOff val="15000"/>
                  </a:schemeClr>
                </a:solidFill>
                <a:latin typeface="Arial" panose="020B0604020202020204" pitchFamily="34" charset="0"/>
                <a:cs typeface="Arial" panose="020B0604020202020204" pitchFamily="34" charset="0"/>
              </a:rPr>
              <a:t>The proportion of clients identifying lack of capital as the main limitation decreased from 77% to 20%</a:t>
            </a:r>
          </a:p>
          <a:p>
            <a:pPr marL="0" indent="0" eaLnBrk="1" fontAlgn="auto" hangingPunct="1">
              <a:lnSpc>
                <a:spcPct val="110000"/>
              </a:lnSpc>
              <a:spcBef>
                <a:spcPts val="0"/>
              </a:spcBef>
              <a:spcAft>
                <a:spcPts val="0"/>
              </a:spcAft>
              <a:buFont typeface="Arial" panose="020B0604020202020204" pitchFamily="34" charset="0"/>
              <a:buNone/>
              <a:defRPr/>
            </a:pPr>
            <a:endParaRPr lang="en-GB" altLang="en-US" sz="900" i="1" dirty="0" smtClean="0">
              <a:solidFill>
                <a:schemeClr val="tx1">
                  <a:lumMod val="85000"/>
                  <a:lumOff val="15000"/>
                </a:schemeClr>
              </a:solidFill>
              <a:latin typeface="Arial" panose="020B0604020202020204" pitchFamily="34" charset="0"/>
              <a:cs typeface="Arial" panose="020B0604020202020204" pitchFamily="34" charset="0"/>
            </a:endParaRPr>
          </a:p>
          <a:p>
            <a:pPr eaLnBrk="1" fontAlgn="auto" hangingPunct="1">
              <a:lnSpc>
                <a:spcPct val="110000"/>
              </a:lnSpc>
              <a:spcBef>
                <a:spcPts val="0"/>
              </a:spcBef>
              <a:spcAft>
                <a:spcPts val="0"/>
              </a:spcAft>
              <a:buFont typeface="Arial" panose="020B0604020202020204" pitchFamily="34" charset="0"/>
              <a:buChar char="•"/>
              <a:defRPr/>
            </a:pPr>
            <a:r>
              <a:rPr lang="en-GB" altLang="en-US" i="1" dirty="0" smtClean="0">
                <a:solidFill>
                  <a:schemeClr val="tx1">
                    <a:lumMod val="85000"/>
                    <a:lumOff val="15000"/>
                  </a:schemeClr>
                </a:solidFill>
                <a:latin typeface="Arial" panose="020B0604020202020204" pitchFamily="34" charset="0"/>
                <a:cs typeface="Arial" panose="020B0604020202020204" pitchFamily="34" charset="0"/>
              </a:rPr>
              <a:t>There was a positive impact on employment. Whereas 69% of clients reported working alone in 2015, this proportion had fallen to 54% in 2017</a:t>
            </a:r>
            <a:endParaRPr lang="en-GB" altLang="en-US" i="1" baseline="30000" dirty="0" smtClean="0">
              <a:solidFill>
                <a:schemeClr val="tx1">
                  <a:lumMod val="85000"/>
                  <a:lumOff val="15000"/>
                </a:schemeClr>
              </a:solidFill>
              <a:latin typeface="Arial" panose="020B0604020202020204" pitchFamily="34" charset="0"/>
              <a:cs typeface="Arial" panose="020B0604020202020204" pitchFamily="34" charset="0"/>
            </a:endParaRPr>
          </a:p>
          <a:p>
            <a:pPr marL="0" indent="0" eaLnBrk="1" fontAlgn="auto" hangingPunct="1">
              <a:lnSpc>
                <a:spcPct val="90000"/>
              </a:lnSpc>
              <a:spcAft>
                <a:spcPts val="0"/>
              </a:spcAft>
              <a:buFontTx/>
              <a:buNone/>
              <a:defRPr/>
            </a:pPr>
            <a:endParaRPr lang="en-GB" altLang="en-US" sz="2200" i="1" dirty="0" smtClean="0">
              <a:solidFill>
                <a:schemeClr val="tx1">
                  <a:lumMod val="85000"/>
                  <a:lumOff val="15000"/>
                </a:schemeClr>
              </a:solidFill>
            </a:endParaRPr>
          </a:p>
          <a:p>
            <a:pPr marL="91440" indent="-91440" eaLnBrk="1" fontAlgn="auto" hangingPunct="1">
              <a:lnSpc>
                <a:spcPct val="90000"/>
              </a:lnSpc>
              <a:spcAft>
                <a:spcPts val="0"/>
              </a:spcAft>
              <a:defRPr/>
            </a:pPr>
            <a:endParaRPr lang="en-GB" altLang="en-US" sz="2200" i="1" dirty="0" smtClean="0">
              <a:solidFill>
                <a:schemeClr val="tx1">
                  <a:lumMod val="85000"/>
                  <a:lumOff val="15000"/>
                </a:schemeClr>
              </a:solidFill>
            </a:endParaRPr>
          </a:p>
        </p:txBody>
      </p:sp>
      <p:sp>
        <p:nvSpPr>
          <p:cNvPr id="13317" name="Slide Number Placeholder 7"/>
          <p:cNvSpPr>
            <a:spLocks noGrp="1"/>
          </p:cNvSpPr>
          <p:nvPr>
            <p:ph type="sldNum" sz="quarter" idx="12"/>
          </p:nvPr>
        </p:nvSpPr>
        <p:spPr bwMode="auto">
          <a:xfrm>
            <a:off x="7308305" y="3321050"/>
            <a:ext cx="1797596" cy="1260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GB" altLang="en-US" sz="1400" i="1" dirty="0" smtClean="0">
                <a:solidFill>
                  <a:srgbClr val="002060"/>
                </a:solidFill>
              </a:rPr>
              <a:t>The research showed that positive impact on income and poverty was proportionately greater for women</a:t>
            </a:r>
          </a:p>
        </p:txBody>
      </p:sp>
      <p:sp>
        <p:nvSpPr>
          <p:cNvPr id="13318" name="TextBox 1"/>
          <p:cNvSpPr txBox="1">
            <a:spLocks noChangeArrowheads="1"/>
          </p:cNvSpPr>
          <p:nvPr/>
        </p:nvSpPr>
        <p:spPr bwMode="auto">
          <a:xfrm>
            <a:off x="1476375" y="3768725"/>
            <a:ext cx="18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19" name="AutoShape 12" descr="Image result for islamic art designs"/>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13320" name="AutoShape 14" descr="Image result for islamic art designs"/>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pic>
        <p:nvPicPr>
          <p:cNvPr id="11" name="870720A4-738A-46B1-8A9E-711B3DEFBDCA" descr="B829D141-7DBC-44E0-ADBE-71A7D69B356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525" y="838200"/>
            <a:ext cx="16383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9210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50239</TotalTime>
  <Words>1682</Words>
  <Application>Microsoft Office PowerPoint</Application>
  <PresentationFormat>On-screen Show (4:3)</PresentationFormat>
  <Paragraphs>133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What is Lendwithcare?</vt:lpstr>
      <vt:lpstr>How does Lendwithcare work?</vt:lpstr>
      <vt:lpstr>PowerPoint Presentation</vt:lpstr>
      <vt:lpstr>What are the challenges?</vt:lpstr>
      <vt:lpstr>What is our strategy?</vt:lpstr>
      <vt:lpstr>Promoting cleaner energy in Vietnam</vt:lpstr>
      <vt:lpstr> </vt:lpstr>
      <vt:lpstr>What about impact?</vt:lpstr>
      <vt:lpstr>How have we done so far?</vt:lpstr>
      <vt:lpstr>Rotary International Support</vt:lpstr>
      <vt:lpstr>Thank you! Khan@careinternational.org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Aldous, Jane</dc:creator>
  <cp:lastModifiedBy>David Fishburne</cp:lastModifiedBy>
  <cp:revision>322</cp:revision>
  <cp:lastPrinted>2013-10-15T09:00:39Z</cp:lastPrinted>
  <dcterms:created xsi:type="dcterms:W3CDTF">2013-07-26T13:55:52Z</dcterms:created>
  <dcterms:modified xsi:type="dcterms:W3CDTF">2018-06-25T14:57:33Z</dcterms:modified>
</cp:coreProperties>
</file>