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339" r:id="rId2"/>
    <p:sldId id="324" r:id="rId3"/>
    <p:sldId id="259" r:id="rId4"/>
    <p:sldId id="329" r:id="rId5"/>
    <p:sldId id="268" r:id="rId6"/>
    <p:sldId id="330" r:id="rId7"/>
    <p:sldId id="309" r:id="rId8"/>
    <p:sldId id="331" r:id="rId9"/>
    <p:sldId id="333" r:id="rId10"/>
    <p:sldId id="313" r:id="rId11"/>
    <p:sldId id="325" r:id="rId12"/>
    <p:sldId id="314" r:id="rId13"/>
    <p:sldId id="262" r:id="rId14"/>
    <p:sldId id="315" r:id="rId15"/>
    <p:sldId id="327" r:id="rId16"/>
    <p:sldId id="320" r:id="rId17"/>
    <p:sldId id="319" r:id="rId18"/>
    <p:sldId id="318" r:id="rId19"/>
    <p:sldId id="335" r:id="rId20"/>
    <p:sldId id="340" r:id="rId21"/>
    <p:sldId id="282" r:id="rId22"/>
    <p:sldId id="337" r:id="rId23"/>
    <p:sldId id="316" r:id="rId24"/>
    <p:sldId id="317" r:id="rId25"/>
    <p:sldId id="341" r:id="rId26"/>
    <p:sldId id="338" r:id="rId27"/>
    <p:sldId id="3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2"/>
  </p:normalViewPr>
  <p:slideViewPr>
    <p:cSldViewPr snapToGrid="0" snapToObjects="1">
      <p:cViewPr varScale="1">
        <p:scale>
          <a:sx n="72" d="100"/>
          <a:sy n="72" d="100"/>
        </p:scale>
        <p:origin x="6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7877"/>
      </p:ext>
    </p:extLst>
  </p:cSld>
  <p:clrMapOvr>
    <a:masterClrMapping/>
  </p:clrMapOvr>
  <p:transition spd="med" advClick="0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75625"/>
      </p:ext>
    </p:extLst>
  </p:cSld>
  <p:clrMapOvr>
    <a:masterClrMapping/>
  </p:clrMapOvr>
  <p:transition spd="med" advClick="0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05663"/>
      </p:ext>
    </p:extLst>
  </p:cSld>
  <p:clrMapOvr>
    <a:masterClrMapping/>
  </p:clrMapOvr>
  <p:transition spd="med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5449"/>
      </p:ext>
    </p:extLst>
  </p:cSld>
  <p:clrMapOvr>
    <a:masterClrMapping/>
  </p:clrMapOvr>
  <p:transition spd="med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51345"/>
      </p:ext>
    </p:extLst>
  </p:cSld>
  <p:clrMapOvr>
    <a:masterClrMapping/>
  </p:clrMapOvr>
  <p:transition spd="med" advClick="0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2240"/>
      </p:ext>
    </p:extLst>
  </p:cSld>
  <p:clrMapOvr>
    <a:masterClrMapping/>
  </p:clrMapOvr>
  <p:transition spd="med" advClick="0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2593"/>
      </p:ext>
    </p:extLst>
  </p:cSld>
  <p:clrMapOvr>
    <a:masterClrMapping/>
  </p:clrMapOvr>
  <p:transition spd="med" advClick="0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87"/>
      </p:ext>
    </p:extLst>
  </p:cSld>
  <p:clrMapOvr>
    <a:masterClrMapping/>
  </p:clrMapOvr>
  <p:transition spd="med" advClick="0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94615"/>
      </p:ext>
    </p:extLst>
  </p:cSld>
  <p:clrMapOvr>
    <a:masterClrMapping/>
  </p:clrMapOvr>
  <p:transition spd="med" advClick="0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53"/>
      </p:ext>
    </p:extLst>
  </p:cSld>
  <p:clrMapOvr>
    <a:masterClrMapping/>
  </p:clrMapOvr>
  <p:transition spd="med" advClick="0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600"/>
      </p:ext>
    </p:extLst>
  </p:cSld>
  <p:clrMapOvr>
    <a:masterClrMapping/>
  </p:clrMapOvr>
  <p:transition spd="med" advClick="0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845E-B475-E743-8A14-74322AA40359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760D6-3930-1548-99D2-28295AEA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0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5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in&#10;&#10;Description generated with very high confidence">
            <a:extLst>
              <a:ext uri="{FF2B5EF4-FFF2-40B4-BE49-F238E27FC236}">
                <a16:creationId xmlns:a16="http://schemas.microsoft.com/office/drawing/2014/main" id="{0C18A9C9-A275-4F8A-A000-722F67974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619" y="492573"/>
            <a:ext cx="5527950" cy="58807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2C13C51-41D6-4D5A-8D54-49D6D808C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1"/>
            <a:ext cx="3657600" cy="245147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astellar" panose="020A0402060406010301" pitchFamily="18" charset="0"/>
              </a:rPr>
              <a:t>A Few of my Favourite Things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9581B-9CFF-4E2A-AD4F-39DDA43B2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endParaRPr lang="en-GB" sz="2000" b="1" dirty="0">
              <a:solidFill>
                <a:srgbClr val="894C3C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Castellar" panose="020A0402060406010301" pitchFamily="18" charset="0"/>
              </a:rPr>
              <a:t>The Rotary Club of Bedford Castle</a:t>
            </a:r>
          </a:p>
          <a:p>
            <a:r>
              <a:rPr lang="en-GB" sz="2000" b="1" dirty="0">
                <a:solidFill>
                  <a:schemeClr val="bg1"/>
                </a:solidFill>
                <a:latin typeface="Castellar" panose="020A0402060406010301" pitchFamily="18" charset="0"/>
              </a:rPr>
              <a:t>September 2017</a:t>
            </a:r>
          </a:p>
        </p:txBody>
      </p:sp>
    </p:spTree>
    <p:extLst>
      <p:ext uri="{BB962C8B-B14F-4D97-AF65-F5344CB8AC3E}">
        <p14:creationId xmlns:p14="http://schemas.microsoft.com/office/powerpoint/2010/main" val="2633640196"/>
      </p:ext>
    </p:extLst>
  </p:cSld>
  <p:clrMapOvr>
    <a:masterClrMapping/>
  </p:clrMapOvr>
  <p:transition spd="med" advClick="0" advTm="5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binet, food, open&#10;&#10;Description generated with very high confidence">
            <a:extLst>
              <a:ext uri="{FF2B5EF4-FFF2-40B4-BE49-F238E27FC236}">
                <a16:creationId xmlns:a16="http://schemas.microsoft.com/office/drawing/2014/main" id="{C5DE8879-43F5-4DCE-A25A-2BA9318A3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70" y="1575212"/>
            <a:ext cx="3747169" cy="3233597"/>
          </a:xfrm>
          <a:prstGeom prst="rect">
            <a:avLst/>
          </a:prstGeom>
        </p:spPr>
      </p:pic>
      <p:pic>
        <p:nvPicPr>
          <p:cNvPr id="11" name="Picture 10" descr="A picture containing clock, sky&#10;&#10;Description generated with high confidence">
            <a:extLst>
              <a:ext uri="{FF2B5EF4-FFF2-40B4-BE49-F238E27FC236}">
                <a16:creationId xmlns:a16="http://schemas.microsoft.com/office/drawing/2014/main" id="{C4534902-0CED-4FB7-928C-C562CE1A4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2" y="1130154"/>
            <a:ext cx="2191707" cy="4219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A93249-D092-4195-96F2-9999216E4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318" y="1189599"/>
            <a:ext cx="999264" cy="253018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775F9AF-FD69-4894-B665-1548279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889" y="-151002"/>
            <a:ext cx="4068257" cy="1426129"/>
          </a:xfrm>
        </p:spPr>
        <p:txBody>
          <a:bodyPr>
            <a:normAutofit/>
          </a:bodyPr>
          <a:lstStyle/>
          <a:p>
            <a:pPr algn="ctr"/>
            <a:br>
              <a:rPr lang="en-GB" sz="2800" dirty="0">
                <a:latin typeface="Matura MT Script Capitals" panose="03020802060602070202" pitchFamily="66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 W Godwin (II)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D7C95C-3B57-4127-9A90-E1F99480C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1179320" y="5160931"/>
            <a:ext cx="10219912" cy="2541827"/>
          </a:xfrm>
        </p:spPr>
        <p:txBody>
          <a:bodyPr/>
          <a:lstStyle/>
          <a:p>
            <a:endParaRPr lang="en-GB" sz="1200" dirty="0">
              <a:latin typeface="Arial" panose="020B0604020202020204" pitchFamily="34" charset="0"/>
              <a:ea typeface="MingLiU_HKSCS-ExtB" panose="02020500000000000000" pitchFamily="18" charset="-120"/>
              <a:cs typeface="Arial" panose="020B0604020202020204" pitchFamily="34" charset="0"/>
            </a:endParaRPr>
          </a:p>
          <a:p>
            <a:r>
              <a:rPr lang="en-GB" sz="1000" dirty="0">
                <a:latin typeface="Arial" panose="020B0604020202020204" pitchFamily="34" charset="0"/>
                <a:ea typeface="MingLiU_HKSCS-ExtB" panose="02020500000000000000" pitchFamily="18" charset="-120"/>
                <a:cs typeface="Arial" panose="020B0604020202020204" pitchFamily="34" charset="0"/>
              </a:rPr>
              <a:t>Corner cabinet by Godwin for Collinson and Lock c.1870 </a:t>
            </a:r>
            <a:r>
              <a:rPr lang="en-GB" sz="1000" i="1" dirty="0">
                <a:latin typeface="Arial" panose="020B0604020202020204" pitchFamily="34" charset="0"/>
                <a:ea typeface="MingLiU_HKSCS-ExtB" panose="02020500000000000000" pitchFamily="18" charset="-120"/>
                <a:cs typeface="Arial" panose="020B0604020202020204" pitchFamily="34" charset="0"/>
              </a:rPr>
              <a:t>(£35,000) </a:t>
            </a:r>
            <a:endParaRPr lang="en-GB" sz="1000" dirty="0">
              <a:latin typeface="Arial" panose="020B0604020202020204" pitchFamily="34" charset="0"/>
              <a:ea typeface="MingLiU_HKSCS-ExtB" panose="02020500000000000000" pitchFamily="18" charset="-12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8" name="Picture 17" descr="A close up of a box&#10;&#10;Description generated with high confidence">
            <a:extLst>
              <a:ext uri="{FF2B5EF4-FFF2-40B4-BE49-F238E27FC236}">
                <a16:creationId xmlns:a16="http://schemas.microsoft.com/office/drawing/2014/main" id="{EB5D19E7-FBBE-4581-9DD5-FBFD99078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930" y="1362059"/>
            <a:ext cx="2650549" cy="1455063"/>
          </a:xfrm>
          <a:prstGeom prst="rect">
            <a:avLst/>
          </a:prstGeom>
        </p:spPr>
      </p:pic>
      <p:pic>
        <p:nvPicPr>
          <p:cNvPr id="8" name="Picture 7" descr="A picture containing ground, building&#10;&#10;Description generated with very high confidence">
            <a:extLst>
              <a:ext uri="{FF2B5EF4-FFF2-40B4-BE49-F238E27FC236}">
                <a16:creationId xmlns:a16="http://schemas.microsoft.com/office/drawing/2014/main" id="{456B25BC-6489-4436-97E5-6B4C99C125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2" r="5032" b="1"/>
          <a:stretch/>
        </p:blipFill>
        <p:spPr>
          <a:xfrm>
            <a:off x="5620939" y="3566378"/>
            <a:ext cx="1271266" cy="2729870"/>
          </a:xfrm>
          <a:prstGeom prst="rect">
            <a:avLst/>
          </a:prstGeom>
        </p:spPr>
      </p:pic>
      <p:pic>
        <p:nvPicPr>
          <p:cNvPr id="9" name="Picture 8" descr="A chair in a room&#10;&#10;Description generated with high confidence">
            <a:extLst>
              <a:ext uri="{FF2B5EF4-FFF2-40B4-BE49-F238E27FC236}">
                <a16:creationId xmlns:a16="http://schemas.microsoft.com/office/drawing/2014/main" id="{787ED389-2420-4708-A759-028F2AE6D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844" y="4059032"/>
            <a:ext cx="1555347" cy="22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81239"/>
      </p:ext>
    </p:extLst>
  </p:cSld>
  <p:clrMapOvr>
    <a:masterClrMapping/>
  </p:clrMapOvr>
  <p:transition spd="med" advClick="0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7F37-D84B-4893-831D-D7772E7B0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CERAMICS AND SILVER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54B1E-A94A-47D6-A961-53032511F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864552"/>
      </p:ext>
    </p:extLst>
  </p:cSld>
  <p:clrMapOvr>
    <a:masterClrMapping/>
  </p:clrMapOvr>
  <p:transition spd="med" advClick="0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ground, table, sitting&#10;&#10;Description generated with very high confidence">
            <a:extLst>
              <a:ext uri="{FF2B5EF4-FFF2-40B4-BE49-F238E27FC236}">
                <a16:creationId xmlns:a16="http://schemas.microsoft.com/office/drawing/2014/main" id="{BFB5A817-FCB9-45E2-9EF6-1F4D506F8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26" y="1160199"/>
            <a:ext cx="5013969" cy="4299478"/>
          </a:xfrm>
          <a:prstGeom prst="rect">
            <a:avLst/>
          </a:prstGeom>
        </p:spPr>
      </p:pic>
      <p:pic>
        <p:nvPicPr>
          <p:cNvPr id="6" name="Picture 5" descr="A picture containing cup, table, next, sitting&#10;&#10;Description generated with very high confidence">
            <a:extLst>
              <a:ext uri="{FF2B5EF4-FFF2-40B4-BE49-F238E27FC236}">
                <a16:creationId xmlns:a16="http://schemas.microsoft.com/office/drawing/2014/main" id="{8F6714DE-8E89-4956-967B-A25D3786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195" y="1398323"/>
            <a:ext cx="5291667" cy="40613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DC236F-EE5E-4D6E-99D5-DDFC26C41F73}"/>
              </a:ext>
            </a:extLst>
          </p:cNvPr>
          <p:cNvSpPr/>
          <p:nvPr/>
        </p:nvSpPr>
        <p:spPr>
          <a:xfrm>
            <a:off x="921163" y="5795447"/>
            <a:ext cx="1064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Caughley</a:t>
            </a:r>
            <a:r>
              <a:rPr lang="en-GB" dirty="0"/>
              <a:t> tea bowl c.1775  (founder Thomas Turner)           Worcester tea bowl 1751 (founder Dr Wall)</a:t>
            </a:r>
          </a:p>
        </p:txBody>
      </p:sp>
      <p:pic>
        <p:nvPicPr>
          <p:cNvPr id="4100" name="Picture 4" descr="https://upload.wikimedia.org/wikipedia/commons/0/07/Thomas_Turner_by_Lemuel_Francis_Abbott.jpg">
            <a:extLst>
              <a:ext uri="{FF2B5EF4-FFF2-40B4-BE49-F238E27FC236}">
                <a16:creationId xmlns:a16="http://schemas.microsoft.com/office/drawing/2014/main" id="{D677F145-A8AE-4FBE-BD07-D7CEE2F3F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28" y="596875"/>
            <a:ext cx="1910593" cy="232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f/fb/Dr._John_Wall_%28physician%29.jpg">
            <a:extLst>
              <a:ext uri="{FF2B5EF4-FFF2-40B4-BE49-F238E27FC236}">
                <a16:creationId xmlns:a16="http://schemas.microsoft.com/office/drawing/2014/main" id="{A32E8857-4ED4-4A88-941B-40C8CED6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841" y="596875"/>
            <a:ext cx="2020775" cy="223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070451"/>
      </p:ext>
    </p:extLst>
  </p:cSld>
  <p:clrMapOvr>
    <a:masterClrMapping/>
  </p:clrMapOvr>
  <p:transition spd="med" advClick="0" advTm="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3CC463-F933-4AC4-86E1-5AC14B0C31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E7877-F64E-4EEA-B778-138031EFF8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chemeClr val="bg1"/>
          </a:solidFill>
          <a:ln>
            <a:solidFill>
              <a:srgbClr val="0014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6C4F3-70FD-4F13-919C-702EE48864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25D2DB-A12A-44DB-B00E-F4D622329E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chemeClr val="bg1"/>
          </a:solidFill>
          <a:ln>
            <a:solidFill>
              <a:srgbClr val="0014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4" descr="Image result for The Iron Bridge">
            <a:extLst>
              <a:ext uri="{FF2B5EF4-FFF2-40B4-BE49-F238E27FC236}">
                <a16:creationId xmlns:a16="http://schemas.microsoft.com/office/drawing/2014/main" id="{D26B353B-A7D9-4CD8-86B2-CC7F920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58" y="661761"/>
            <a:ext cx="3720243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/assets/userfiles/medium/ig0063.jpg">
            <a:extLst>
              <a:ext uri="{FF2B5EF4-FFF2-40B4-BE49-F238E27FC236}">
                <a16:creationId xmlns:a16="http://schemas.microsoft.com/office/drawing/2014/main" id="{DB5C9933-3A07-4C7C-AA7D-3E5A07A4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0" y="3748194"/>
            <a:ext cx="3730763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786E4A-9B21-4117-865E-4E05671294BE}"/>
              </a:ext>
            </a:extLst>
          </p:cNvPr>
          <p:cNvSpPr/>
          <p:nvPr/>
        </p:nvSpPr>
        <p:spPr>
          <a:xfrm>
            <a:off x="755010" y="2639629"/>
            <a:ext cx="3756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Iron Bridge, </a:t>
            </a:r>
            <a:r>
              <a:rPr lang="en-GB" sz="1400" dirty="0" err="1">
                <a:solidFill>
                  <a:schemeClr val="bg1"/>
                </a:solidFill>
              </a:rPr>
              <a:t>Coalbrookdale</a:t>
            </a:r>
            <a:r>
              <a:rPr lang="en-GB" sz="1400" dirty="0">
                <a:solidFill>
                  <a:schemeClr val="bg1"/>
                </a:solidFill>
              </a:rPr>
              <a:t> opened </a:t>
            </a:r>
            <a:r>
              <a:rPr lang="en-GB" dirty="0">
                <a:solidFill>
                  <a:schemeClr val="bg1"/>
                </a:solidFill>
              </a:rPr>
              <a:t>1779</a:t>
            </a:r>
          </a:p>
        </p:txBody>
      </p:sp>
      <p:sp>
        <p:nvSpPr>
          <p:cNvPr id="11" name="AutoShape 2" descr="Image result for caughley porcelain ironbridge">
            <a:extLst>
              <a:ext uri="{FF2B5EF4-FFF2-40B4-BE49-F238E27FC236}">
                <a16:creationId xmlns:a16="http://schemas.microsoft.com/office/drawing/2014/main" id="{DF48D3EC-D880-47D3-8E6E-82A395A693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4" name="Picture 4" descr="Image result for caughley porcelain ironbridge">
            <a:extLst>
              <a:ext uri="{FF2B5EF4-FFF2-40B4-BE49-F238E27FC236}">
                <a16:creationId xmlns:a16="http://schemas.microsoft.com/office/drawing/2014/main" id="{A8AD33C2-DE81-42B3-A69C-2B3A8620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10" y="923790"/>
            <a:ext cx="5652853" cy="51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63891"/>
      </p:ext>
    </p:extLst>
  </p:cSld>
  <p:clrMapOvr>
    <a:masterClrMapping/>
  </p:clrMapOvr>
  <p:transition spd="med" advClick="0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1A876F-5707-4F7A-B406-C7A7E38367F1}"/>
              </a:ext>
            </a:extLst>
          </p:cNvPr>
          <p:cNvSpPr txBox="1"/>
          <p:nvPr/>
        </p:nvSpPr>
        <p:spPr>
          <a:xfrm>
            <a:off x="536927" y="4410388"/>
            <a:ext cx="5469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badi MT Condensed Extra Bold" charset="0"/>
              </a:rPr>
              <a:t>A four piece silver tea set presented to Stanley Matthews, </a:t>
            </a:r>
            <a:r>
              <a:rPr lang="en-GB" sz="1400" i="1" dirty="0">
                <a:latin typeface="Abadi MT Condensed Extra Bold" charset="0"/>
              </a:rPr>
              <a:t>H </a:t>
            </a:r>
            <a:r>
              <a:rPr lang="en-GB" sz="1400" i="1" dirty="0" err="1">
                <a:latin typeface="Abadi MT Condensed Extra Bold" charset="0"/>
              </a:rPr>
              <a:t>Pidduck</a:t>
            </a:r>
            <a:r>
              <a:rPr lang="en-GB" sz="1400" i="1" dirty="0">
                <a:latin typeface="Abadi MT Condensed Extra Bold" charset="0"/>
              </a:rPr>
              <a:t> &amp; Sons Sheffield, 1932, S M monogram, inscribed with the Stoke City arms, and the dedication ‘Presented by Stoke City Football Club to their player S Matthews in recognition of his creating a record of 44 appearances for England which he established when playing against Belgium on January 19th 1946’, </a:t>
            </a:r>
            <a:endParaRPr 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95FE4-DD1F-4BAB-80E4-B021DE88AAF7}"/>
              </a:ext>
            </a:extLst>
          </p:cNvPr>
          <p:cNvSpPr txBox="1"/>
          <p:nvPr/>
        </p:nvSpPr>
        <p:spPr>
          <a:xfrm>
            <a:off x="423409" y="4396928"/>
            <a:ext cx="546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74D0A-B043-4CB7-95BB-65A9DC7E4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9" y="4053146"/>
            <a:ext cx="2727960" cy="1812474"/>
          </a:xfrm>
          <a:prstGeom prst="rect">
            <a:avLst/>
          </a:prstGeom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DFA19840-02AD-4F78-927B-8A650E0D2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"/>
          <a:stretch/>
        </p:blipFill>
        <p:spPr bwMode="auto">
          <a:xfrm>
            <a:off x="7829552" y="223212"/>
            <a:ext cx="40424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tanley matthews">
            <a:extLst>
              <a:ext uri="{FF2B5EF4-FFF2-40B4-BE49-F238E27FC236}">
                <a16:creationId xmlns:a16="http://schemas.microsoft.com/office/drawing/2014/main" id="{8B9B3CB6-0152-479C-8B08-5BDFA1C6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9" y="1366212"/>
            <a:ext cx="18954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e tea service">
            <a:extLst>
              <a:ext uri="{FF2B5EF4-FFF2-40B4-BE49-F238E27FC236}">
                <a16:creationId xmlns:a16="http://schemas.microsoft.com/office/drawing/2014/main" id="{4334CB39-DC66-46E9-8DB0-94E89701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1" y="223213"/>
            <a:ext cx="6286500" cy="38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71233"/>
      </p:ext>
    </p:extLst>
  </p:cSld>
  <p:clrMapOvr>
    <a:masterClrMapping/>
  </p:clrMapOvr>
  <p:transition spd="med" advClick="0" advTm="5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41CC-8D65-4E69-A3C2-E4A5D7C47C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BEDFORD AND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C3B48-D6DC-442B-8940-7F7215407D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285326"/>
      </p:ext>
    </p:extLst>
  </p:cSld>
  <p:clrMapOvr>
    <a:masterClrMapping/>
  </p:clrMapOvr>
  <p:transition spd="med" advClick="0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101">
            <a:extLst>
              <a:ext uri="{FF2B5EF4-FFF2-40B4-BE49-F238E27FC236}">
                <a16:creationId xmlns:a16="http://schemas.microsoft.com/office/drawing/2014/main" id="{A4E16ED4-3C3D-4E5F-A4C9-3568A7630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7586" y="210252"/>
            <a:ext cx="4891877" cy="22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6" descr="A close up of a plane&#10;&#10;Description generated with high confidence">
            <a:extLst>
              <a:ext uri="{FF2B5EF4-FFF2-40B4-BE49-F238E27FC236}">
                <a16:creationId xmlns:a16="http://schemas.microsoft.com/office/drawing/2014/main" id="{E767CF0F-78D8-486F-B094-9F1E141CB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873700" y="3645074"/>
            <a:ext cx="5974912" cy="285302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6E8B2DB-ED88-4758-BA14-010F8B1C1FC4}"/>
              </a:ext>
            </a:extLst>
          </p:cNvPr>
          <p:cNvSpPr txBox="1">
            <a:spLocks/>
          </p:cNvSpPr>
          <p:nvPr/>
        </p:nvSpPr>
        <p:spPr>
          <a:xfrm>
            <a:off x="821515" y="663880"/>
            <a:ext cx="4911827" cy="50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 algn="ctr">
              <a:buFont typeface="Arial"/>
              <a:buNone/>
            </a:pPr>
            <a:r>
              <a:rPr lang="en-US" sz="1800" dirty="0">
                <a:latin typeface="Gill Sans Ultra Bold" panose="020B0A02020104020203" pitchFamily="34" charset="0"/>
              </a:rPr>
              <a:t>R101 9ct gold brooch by </a:t>
            </a:r>
          </a:p>
          <a:p>
            <a:pPr marL="457200" lvl="2" indent="0" algn="ctr">
              <a:buFont typeface="Arial"/>
              <a:buNone/>
            </a:pPr>
            <a:r>
              <a:rPr lang="en-US" sz="1800" dirty="0">
                <a:latin typeface="Gill Sans Ultra Bold" panose="020B0A02020104020203" pitchFamily="34" charset="0"/>
              </a:rPr>
              <a:t>John Bull 1930</a:t>
            </a:r>
          </a:p>
          <a:p>
            <a:pPr marL="457200" lvl="2" indent="0" algn="just">
              <a:buFont typeface="Arial"/>
              <a:buNone/>
            </a:pPr>
            <a:r>
              <a:rPr lang="en-US" sz="1200" dirty="0">
                <a:latin typeface="Gill Sans Ultra Bold" panose="020B0A02020104020203" pitchFamily="34" charset="0"/>
              </a:rPr>
              <a:t>The R101 slipped it mast on </a:t>
            </a:r>
            <a:r>
              <a:rPr lang="en-GB" sz="1200" dirty="0">
                <a:latin typeface="Gill Sans Ultra Bold" panose="020B0A02020104020203" pitchFamily="34" charset="0"/>
              </a:rPr>
              <a:t>4th October 1930 </a:t>
            </a:r>
            <a:r>
              <a:rPr lang="en-GB" sz="1200" dirty="0" err="1">
                <a:latin typeface="Gill Sans Ultra Bold" panose="020B0A02020104020203" pitchFamily="34" charset="0"/>
              </a:rPr>
              <a:t>en</a:t>
            </a:r>
            <a:r>
              <a:rPr lang="en-GB" sz="1200" dirty="0">
                <a:latin typeface="Gill Sans Ultra Bold" panose="020B0A02020104020203" pitchFamily="34" charset="0"/>
              </a:rPr>
              <a:t>-route to Karachi (then part of British India) via a refuelling stop at </a:t>
            </a:r>
            <a:r>
              <a:rPr lang="en-GB" sz="1200" dirty="0" err="1">
                <a:latin typeface="Gill Sans Ultra Bold" panose="020B0A02020104020203" pitchFamily="34" charset="0"/>
              </a:rPr>
              <a:t>Ismaïlia</a:t>
            </a:r>
            <a:r>
              <a:rPr lang="en-GB" sz="1200" dirty="0">
                <a:latin typeface="Gill Sans Ultra Bold" panose="020B0A02020104020203" pitchFamily="34" charset="0"/>
              </a:rPr>
              <a:t>. She initially headed northeast to fly over Bedford before making a 180° turn to port to pass north of Cardington. She crashed in Beauvais soon after 2am the following morning</a:t>
            </a:r>
            <a:r>
              <a:rPr lang="en-GB" sz="1800" dirty="0">
                <a:latin typeface="Gill Sans Ultra Bold" panose="020B0A02020104020203" pitchFamily="34" charset="0"/>
              </a:rPr>
              <a:t>.</a:t>
            </a:r>
            <a:endParaRPr lang="en-US" sz="1800" dirty="0">
              <a:latin typeface="Gill Sans Ultra Bold" panose="020B0A02020104020203" pitchFamily="34" charset="0"/>
            </a:endParaRP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B091B33-021D-49DB-A2B9-B52239860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77" y="2507605"/>
            <a:ext cx="4744158" cy="1045111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3B86E05-7566-45AB-8434-840FE925DF57}"/>
              </a:ext>
            </a:extLst>
          </p:cNvPr>
          <p:cNvSpPr txBox="1">
            <a:spLocks/>
          </p:cNvSpPr>
          <p:nvPr/>
        </p:nvSpPr>
        <p:spPr>
          <a:xfrm>
            <a:off x="973915" y="2274162"/>
            <a:ext cx="4911827" cy="362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0">
              <a:buFont typeface="Arial"/>
              <a:buNone/>
            </a:pPr>
            <a:endParaRPr lang="en-US" sz="1800" dirty="0"/>
          </a:p>
        </p:txBody>
      </p:sp>
      <p:pic>
        <p:nvPicPr>
          <p:cNvPr id="10" name="Picture 8" descr="Picture">
            <a:extLst>
              <a:ext uri="{FF2B5EF4-FFF2-40B4-BE49-F238E27FC236}">
                <a16:creationId xmlns:a16="http://schemas.microsoft.com/office/drawing/2014/main" id="{C1DE70CE-73E3-4A36-B37F-8EE900753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8559" y="2918674"/>
            <a:ext cx="4378941" cy="24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87429"/>
      </p:ext>
    </p:extLst>
  </p:cSld>
  <p:clrMapOvr>
    <a:masterClrMapping/>
  </p:clrMapOvr>
  <p:transition spd="med" advClick="0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1" y="534422"/>
            <a:ext cx="2506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Norman Wilkinson </a:t>
            </a:r>
          </a:p>
          <a:p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(1878 – 1971)</a:t>
            </a:r>
          </a:p>
          <a:p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‘Bedford School’</a:t>
            </a:r>
          </a:p>
          <a:p>
            <a:r>
              <a:rPr lang="en-US" sz="1600" dirty="0" err="1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Coloured</a:t>
            </a:r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lithograph, 75.5 x 113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640" y="237778"/>
            <a:ext cx="7841175" cy="6382441"/>
          </a:xfrm>
          <a:prstGeom prst="rect">
            <a:avLst/>
          </a:prstGeom>
        </p:spPr>
      </p:pic>
      <p:sp>
        <p:nvSpPr>
          <p:cNvPr id="2" name="AutoShape 2" descr="Image result for norman wilkinson dazzle camouflage">
            <a:extLst>
              <a:ext uri="{FF2B5EF4-FFF2-40B4-BE49-F238E27FC236}">
                <a16:creationId xmlns:a16="http://schemas.microsoft.com/office/drawing/2014/main" id="{6C05F551-CA1D-4EDE-BC53-B5462EC51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norman wilkinson dazzle camouflage">
            <a:extLst>
              <a:ext uri="{FF2B5EF4-FFF2-40B4-BE49-F238E27FC236}">
                <a16:creationId xmlns:a16="http://schemas.microsoft.com/office/drawing/2014/main" id="{350091BD-9656-4905-BED7-FF90611ED9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norman wilkinson dazzle camouflage">
            <a:extLst>
              <a:ext uri="{FF2B5EF4-FFF2-40B4-BE49-F238E27FC236}">
                <a16:creationId xmlns:a16="http://schemas.microsoft.com/office/drawing/2014/main" id="{C26AE9EB-67AE-4E81-9010-88FF0AC9F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norman wilkinson dazzle camouflage">
            <a:extLst>
              <a:ext uri="{FF2B5EF4-FFF2-40B4-BE49-F238E27FC236}">
                <a16:creationId xmlns:a16="http://schemas.microsoft.com/office/drawing/2014/main" id="{5B3D61AD-7810-42E6-A1C4-2276B97F77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600649"/>
      </p:ext>
    </p:extLst>
  </p:cSld>
  <p:clrMapOvr>
    <a:masterClrMapping/>
  </p:clrMapOvr>
  <p:transition spd="med" advClick="0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4418B-7DCE-427F-A582-851DE188F464}"/>
              </a:ext>
            </a:extLst>
          </p:cNvPr>
          <p:cNvSpPr txBox="1"/>
          <p:nvPr/>
        </p:nvSpPr>
        <p:spPr>
          <a:xfrm>
            <a:off x="701459" y="688932"/>
            <a:ext cx="41116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Bedford School’s collection of Modern British print has its roots in a coming to terms with the fact that a very great deal of pictures had been lost in the fire of 1979. It has subsequently got together a collection of well over 120 original prints by artists including  </a:t>
            </a:r>
          </a:p>
          <a:p>
            <a:endParaRPr lang="en-GB" sz="16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GB" sz="1600" b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Graham Sutherland, Barbara Hepworth, Julian Trevelyan, </a:t>
            </a:r>
          </a:p>
          <a:p>
            <a:r>
              <a:rPr lang="en-GB" sz="1600" b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Ceri Richards, David Hockney, Victor Passmore, Eric Gill </a:t>
            </a:r>
          </a:p>
          <a:p>
            <a:r>
              <a:rPr lang="en-GB" sz="1600" b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Patrick Heron and William Scott. </a:t>
            </a:r>
          </a:p>
          <a:p>
            <a:endParaRPr lang="en-GB" sz="16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right) Sir Terry Frost RA (1915 – 2003)</a:t>
            </a:r>
          </a:p>
          <a:p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‘Red, Black and White’</a:t>
            </a:r>
          </a:p>
          <a:p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Signed and inscribed in pencil artist’s proof</a:t>
            </a:r>
          </a:p>
          <a:p>
            <a:r>
              <a:rPr lang="en-US" sz="1200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Lino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cut, 31 x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59AF7-D228-4A55-BC9A-C0E1C73E50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023" y="396067"/>
            <a:ext cx="4257361" cy="59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35131"/>
      </p:ext>
    </p:extLst>
  </p:cSld>
  <p:clrMapOvr>
    <a:masterClrMapping/>
  </p:clrMapOvr>
  <p:transition spd="med" advClick="0" advTm="5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9651-FBF0-4588-93BD-16448E80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2C06A-5C71-468C-B73A-09F179720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20409-5B08-4C30-8ED4-3C724BE1043E}"/>
              </a:ext>
            </a:extLst>
          </p:cNvPr>
          <p:cNvSpPr txBox="1"/>
          <p:nvPr/>
        </p:nvSpPr>
        <p:spPr>
          <a:xfrm>
            <a:off x="301214" y="2841389"/>
            <a:ext cx="21084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1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William Scott (1913 – 1989)</a:t>
            </a:r>
          </a:p>
          <a:p>
            <a:r>
              <a:rPr lang="en-US" sz="16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A still life with frying pans and eggs</a:t>
            </a:r>
          </a:p>
          <a:p>
            <a:r>
              <a:rPr lang="en-US" sz="16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Signed in pencil 163/250</a:t>
            </a:r>
          </a:p>
          <a:p>
            <a:r>
              <a:rPr lang="en-US" sz="16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Screen print, 67 x 88.5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94EA4-7D7C-45EE-A8F9-E09ABA966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235" y="334148"/>
            <a:ext cx="8674475" cy="5193382"/>
          </a:xfrm>
          <a:prstGeom prst="rect">
            <a:avLst/>
          </a:prstGeom>
        </p:spPr>
      </p:pic>
      <p:pic>
        <p:nvPicPr>
          <p:cNvPr id="6" name="Picture 4" descr="https://cdn.globalauctionplatform.com/51390001-8539-4292-b0a0-a76a00b092fa/d8593ce4-e6a8-4478-90e6-ef02463e58d6/540x360.jpg">
            <a:extLst>
              <a:ext uri="{FF2B5EF4-FFF2-40B4-BE49-F238E27FC236}">
                <a16:creationId xmlns:a16="http://schemas.microsoft.com/office/drawing/2014/main" id="{1DBC20E9-6A62-4C67-AF89-DED2CE99B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3" y="429272"/>
            <a:ext cx="3072295" cy="20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748E78-E207-4622-9EB8-AD97D2F60EA0}"/>
              </a:ext>
            </a:extLst>
          </p:cNvPr>
          <p:cNvSpPr/>
          <p:nvPr/>
        </p:nvSpPr>
        <p:spPr>
          <a:xfrm>
            <a:off x="360726" y="2598775"/>
            <a:ext cx="4924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William Scott CBE RA (1913-1989) 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BLUE STILL LIFE, 1969-1970 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oil on canvas signed, titled and dated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£145,000 euros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Whytes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Dublin 2017</a:t>
            </a:r>
          </a:p>
        </p:txBody>
      </p:sp>
    </p:spTree>
    <p:extLst>
      <p:ext uri="{BB962C8B-B14F-4D97-AF65-F5344CB8AC3E}">
        <p14:creationId xmlns:p14="http://schemas.microsoft.com/office/powerpoint/2010/main" val="1799404623"/>
      </p:ext>
    </p:extLst>
  </p:cSld>
  <p:clrMapOvr>
    <a:masterClrMapping/>
  </p:clrMapOvr>
  <p:transition spd="med" advClick="0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61874-23D2-4FB1-818B-E3DA4268D3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FURNITURE AND ARCHITECTURE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EBF6F-1D99-4192-AF95-156A4C3BC6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02079"/>
      </p:ext>
    </p:extLst>
  </p:cSld>
  <p:clrMapOvr>
    <a:masterClrMapping/>
  </p:clrMapOvr>
  <p:transition spd="med" advClick="0" advTm="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FA273-EE2E-43FC-9004-D6EE6D3D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9" y="0"/>
            <a:ext cx="7600425" cy="802433"/>
          </a:xfrm>
        </p:spPr>
        <p:txBody>
          <a:bodyPr>
            <a:normAutofit fontScale="90000"/>
          </a:bodyPr>
          <a:lstStyle/>
          <a:p>
            <a:b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Stanley Anderson 1884-1966 </a:t>
            </a:r>
            <a:r>
              <a:rPr lang="en-GB" sz="1300" dirty="0"/>
              <a:t>Anderson was principally known for the series of highly detailed wood engravings of</a:t>
            </a:r>
            <a:br>
              <a:rPr lang="en-GB" sz="1300" dirty="0"/>
            </a:br>
            <a:r>
              <a:rPr lang="en-GB" sz="1300" dirty="0"/>
              <a:t>traditional British crafts that he produced between the Wars. His work typifies a post WWI view of life that was nostalgic and at odds with the Continental enthusiasm for the Modern Movement, represented by our 1930s love of ‘Stockbroker Tudor’</a:t>
            </a:r>
            <a:br>
              <a:rPr lang="en-GB" sz="1300" dirty="0"/>
            </a:br>
            <a:r>
              <a:rPr lang="en-GB" sz="1300" dirty="0"/>
              <a:t>  </a:t>
            </a:r>
            <a:br>
              <a:rPr lang="en-GB" sz="1300" dirty="0"/>
            </a:b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vintage photo of a horse&#10;&#10;Description generated with very high confidence">
            <a:extLst>
              <a:ext uri="{FF2B5EF4-FFF2-40B4-BE49-F238E27FC236}">
                <a16:creationId xmlns:a16="http://schemas.microsoft.com/office/drawing/2014/main" id="{1A892769-F8AB-4DB2-9AC0-05DFB168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2" y="1082352"/>
            <a:ext cx="8768000" cy="5589036"/>
          </a:xfrm>
          <a:prstGeom prst="rect">
            <a:avLst/>
          </a:prstGeom>
        </p:spPr>
      </p:pic>
      <p:pic>
        <p:nvPicPr>
          <p:cNvPr id="10242" name="Picture 2" descr="Image result">
            <a:extLst>
              <a:ext uri="{FF2B5EF4-FFF2-40B4-BE49-F238E27FC236}">
                <a16:creationId xmlns:a16="http://schemas.microsoft.com/office/drawing/2014/main" id="{8CBDB142-6C80-483A-9FAB-68610AEA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28" y="163003"/>
            <a:ext cx="2600237" cy="33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94637"/>
      </p:ext>
    </p:extLst>
  </p:cSld>
  <p:clrMapOvr>
    <a:masterClrMapping/>
  </p:clrMapOvr>
  <p:transition spd="med" advClick="0" advTm="5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30" y="643467"/>
            <a:ext cx="7477940" cy="5571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49E8D0-B92B-4FD1-97F2-B9449A6E35F1}"/>
              </a:ext>
            </a:extLst>
          </p:cNvPr>
          <p:cNvSpPr/>
          <p:nvPr/>
        </p:nvSpPr>
        <p:spPr>
          <a:xfrm>
            <a:off x="477012" y="1152396"/>
            <a:ext cx="866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Julian Trevelyan RA (1910 – 1988)</a:t>
            </a:r>
          </a:p>
          <a:p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Bedford School</a:t>
            </a:r>
          </a:p>
          <a:p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Signed and inscribed in pencil, 89/100</a:t>
            </a:r>
          </a:p>
          <a:p>
            <a:r>
              <a:rPr lang="en-US" sz="1600" dirty="0" err="1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Coloured</a:t>
            </a:r>
            <a:r>
              <a:rPr lang="en-US" sz="1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lithograph, 48 x 50cm</a:t>
            </a:r>
          </a:p>
        </p:txBody>
      </p:sp>
    </p:spTree>
    <p:extLst>
      <p:ext uri="{BB962C8B-B14F-4D97-AF65-F5344CB8AC3E}">
        <p14:creationId xmlns:p14="http://schemas.microsoft.com/office/powerpoint/2010/main" val="1865062829"/>
      </p:ext>
    </p:extLst>
  </p:cSld>
  <p:clrMapOvr>
    <a:masterClrMapping/>
  </p:clrMapOvr>
  <p:transition spd="med" advClick="0" advTm="5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31A01D-C654-4303-BDD5-139F76B16568}"/>
              </a:ext>
            </a:extLst>
          </p:cNvPr>
          <p:cNvSpPr txBox="1"/>
          <p:nvPr/>
        </p:nvSpPr>
        <p:spPr>
          <a:xfrm>
            <a:off x="658960" y="2545644"/>
            <a:ext cx="24635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Joyce Bidder (1906 – 1999)</a:t>
            </a:r>
          </a:p>
          <a:p>
            <a:r>
              <a:rPr lang="en-US" sz="14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‘Tackled’</a:t>
            </a:r>
          </a:p>
          <a:p>
            <a:r>
              <a:rPr lang="en-US" sz="14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Signed</a:t>
            </a:r>
          </a:p>
          <a:p>
            <a:r>
              <a:rPr lang="en-US" sz="1400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Patintated</a:t>
            </a:r>
            <a:r>
              <a:rPr lang="en-US" sz="14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bronze</a:t>
            </a:r>
          </a:p>
          <a:p>
            <a:r>
              <a:rPr lang="en-US" sz="14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42 x 40cm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90A4D-A405-4251-8633-33C61FEA66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510" y="542025"/>
            <a:ext cx="5637266" cy="5784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4ABFA-EC16-43B6-8986-91892997F9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342" y="435974"/>
            <a:ext cx="2665446" cy="222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5127"/>
      </p:ext>
    </p:extLst>
  </p:cSld>
  <p:clrMapOvr>
    <a:masterClrMapping/>
  </p:clrMapOvr>
  <p:transition spd="med" advClick="0" advTm="5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tennis players posing for a photo&#10;&#10;Description generated with very high confidence">
            <a:extLst>
              <a:ext uri="{FF2B5EF4-FFF2-40B4-BE49-F238E27FC236}">
                <a16:creationId xmlns:a16="http://schemas.microsoft.com/office/drawing/2014/main" id="{955EB61C-8B79-4DE0-B8A4-658020F96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r="21968" b="-1"/>
          <a:stretch/>
        </p:blipFill>
        <p:spPr>
          <a:xfrm>
            <a:off x="4145307" y="638179"/>
            <a:ext cx="5849456" cy="5581644"/>
          </a:xfrm>
          <a:prstGeom prst="rect">
            <a:avLst/>
          </a:prstGeom>
        </p:spPr>
      </p:pic>
      <p:pic>
        <p:nvPicPr>
          <p:cNvPr id="3" name="Picture 2" descr="Image result for basil maclear jersey">
            <a:extLst>
              <a:ext uri="{FF2B5EF4-FFF2-40B4-BE49-F238E27FC236}">
                <a16:creationId xmlns:a16="http://schemas.microsoft.com/office/drawing/2014/main" id="{E6F3A99A-DE20-4689-8067-062AEBEAC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r="16733" b="-1"/>
          <a:stretch/>
        </p:blipFill>
        <p:spPr bwMode="auto">
          <a:xfrm>
            <a:off x="3244822" y="638177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asil maclear jersey">
            <a:extLst>
              <a:ext uri="{FF2B5EF4-FFF2-40B4-BE49-F238E27FC236}">
                <a16:creationId xmlns:a16="http://schemas.microsoft.com/office/drawing/2014/main" id="{E9838AA2-73C4-40B5-B082-18FCDA9D2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r="5007" b="1"/>
          <a:stretch/>
        </p:blipFill>
        <p:spPr bwMode="auto">
          <a:xfrm>
            <a:off x="8706651" y="609668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1FC8E-9D7F-4217-964D-58EC0279A6D3}"/>
              </a:ext>
            </a:extLst>
          </p:cNvPr>
          <p:cNvSpPr txBox="1"/>
          <p:nvPr/>
        </p:nvSpPr>
        <p:spPr>
          <a:xfrm>
            <a:off x="0" y="666688"/>
            <a:ext cx="2743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Basil </a:t>
            </a:r>
            <a:r>
              <a:rPr lang="en-US" sz="1200" b="1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Mclear</a:t>
            </a:r>
            <a:r>
              <a:rPr lang="en-US" sz="1200" b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(1881-1915) 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Capped 11 times for Ireland 1905/7 Played against the first ever All Blacks Tourists, </a:t>
            </a:r>
            <a:r>
              <a:rPr lang="en-US" sz="1200" i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(below) 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lost 0-15, three caps v England, all won. At Bedford School 1893-99, killed in action at Ypres 24</a:t>
            </a:r>
            <a:r>
              <a:rPr lang="en-US" sz="1200" baseline="300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May 1915. (Ireland jersey sold at </a:t>
            </a:r>
            <a:r>
              <a:rPr lang="en-US" sz="1200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Sothebys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c.2010 For £2400)</a:t>
            </a:r>
          </a:p>
          <a:p>
            <a:pPr algn="just"/>
            <a:endParaRPr lang="en-US" sz="1200" dirty="0">
              <a:latin typeface="Arial" panose="020B0604020202020204" pitchFamily="34" charset="0"/>
              <a:ea typeface="Abadi MT Condensed Extra Bold" charset="0"/>
              <a:cs typeface="Arial" panose="020B0604020202020204" pitchFamily="34" charset="0"/>
            </a:endParaRPr>
          </a:p>
          <a:p>
            <a:pPr algn="just"/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Hastings </a:t>
            </a:r>
            <a:r>
              <a:rPr lang="en-US" sz="1200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Dasent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centre</a:t>
            </a:r>
            <a:r>
              <a:rPr lang="en-US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) was perhaps the most successful Bedford School rugby coach ever. </a:t>
            </a:r>
            <a:r>
              <a:rPr lang="en-GB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At the end of another undefeated season (07/08) </a:t>
            </a:r>
            <a:r>
              <a:rPr lang="en-GB" sz="1200" dirty="0" err="1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Dasent</a:t>
            </a:r>
            <a:r>
              <a:rPr lang="en-GB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 recorded: </a:t>
            </a:r>
          </a:p>
          <a:p>
            <a:pPr algn="just"/>
            <a:endParaRPr lang="en-GB" sz="1200" dirty="0">
              <a:latin typeface="Arial" panose="020B0604020202020204" pitchFamily="34" charset="0"/>
              <a:ea typeface="Abadi MT Condensed Extra Bold" charset="0"/>
              <a:cs typeface="Arial" panose="020B0604020202020204" pitchFamily="34" charset="0"/>
            </a:endParaRPr>
          </a:p>
          <a:p>
            <a:pPr algn="just"/>
            <a:r>
              <a:rPr lang="en-GB" sz="1200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‘</a:t>
            </a:r>
            <a:r>
              <a:rPr lang="en-GB" sz="1200" i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We can see no deterioration in the play of our opponents, but their </a:t>
            </a:r>
          </a:p>
          <a:p>
            <a:pPr algn="just"/>
            <a:r>
              <a:rPr lang="en-GB" sz="1200" i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style is out of date - it behoves us to be on the alert to find newer </a:t>
            </a:r>
          </a:p>
          <a:p>
            <a:pPr algn="just"/>
            <a:r>
              <a:rPr lang="en-GB" sz="1200" i="1" dirty="0">
                <a:latin typeface="Arial" panose="020B0604020202020204" pitchFamily="34" charset="0"/>
                <a:ea typeface="Abadi MT Condensed Extra Bold" charset="0"/>
                <a:cs typeface="Arial" panose="020B0604020202020204" pitchFamily="34" charset="0"/>
              </a:rPr>
              <a:t>methods still - in football, as in life, there is no finality’</a:t>
            </a:r>
          </a:p>
          <a:p>
            <a:pPr algn="just"/>
            <a:endParaRPr lang="en-GB" sz="1200" dirty="0">
              <a:latin typeface="Arial" panose="020B0604020202020204" pitchFamily="34" charset="0"/>
              <a:ea typeface="Abadi MT Condensed Extra Bold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ea typeface="Abadi MT Condensed Extra Bold" charset="0"/>
              <a:cs typeface="Arial" panose="020B0604020202020204" pitchFamily="34" charset="0"/>
            </a:endParaRPr>
          </a:p>
        </p:txBody>
      </p:sp>
      <p:pic>
        <p:nvPicPr>
          <p:cNvPr id="6" name="Picture 8" descr="https://upload.wikimedia.org/wikipedia/commons/thumb/6/63/Allblacks_1905_crystalpalace.jpg/250px-Allblacks_1905_crystalpalace.jpg">
            <a:extLst>
              <a:ext uri="{FF2B5EF4-FFF2-40B4-BE49-F238E27FC236}">
                <a16:creationId xmlns:a16="http://schemas.microsoft.com/office/drawing/2014/main" id="{C9C60F6E-8C54-484A-8B38-21DD28CE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701209"/>
            <a:ext cx="23812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65439"/>
      </p:ext>
    </p:extLst>
  </p:cSld>
  <p:clrMapOvr>
    <a:masterClrMapping/>
  </p:clrMapOvr>
  <p:transition spd="med" advClick="0" advTm="5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D2C73-08B0-4F6B-A8E9-4651E6BDBE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DB88C-7EF2-487C-85D1-848F61F13E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table, sitting, floor&#10;&#10;Description generated with high confidence">
            <a:extLst>
              <a:ext uri="{FF2B5EF4-FFF2-40B4-BE49-F238E27FC236}">
                <a16:creationId xmlns:a16="http://schemas.microsoft.com/office/drawing/2014/main" id="{B36B5F07-44AF-46D3-8497-CCBF57DED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3" r="1789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  <p:pic>
        <p:nvPicPr>
          <p:cNvPr id="11" name="Picture 1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56C17EA5-BD48-483A-B2AC-695753CAF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1" r="2" b="14803"/>
          <a:stretch/>
        </p:blipFill>
        <p:spPr>
          <a:xfrm>
            <a:off x="643467" y="710579"/>
            <a:ext cx="5372099" cy="5571066"/>
          </a:xfrm>
          <a:prstGeom prst="rect">
            <a:avLst/>
          </a:prstGeom>
        </p:spPr>
      </p:pic>
      <p:pic>
        <p:nvPicPr>
          <p:cNvPr id="13" name="Picture 12" descr="A picture containing wooden, table, floor, ground&#10;&#10;Description generated with very high confidence">
            <a:extLst>
              <a:ext uri="{FF2B5EF4-FFF2-40B4-BE49-F238E27FC236}">
                <a16:creationId xmlns:a16="http://schemas.microsoft.com/office/drawing/2014/main" id="{A45784F1-B86D-4BD4-A6AB-AF1F147C0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939" y="3940349"/>
            <a:ext cx="1820037" cy="2274184"/>
          </a:xfrm>
          <a:prstGeom prst="rect">
            <a:avLst/>
          </a:prstGeom>
        </p:spPr>
      </p:pic>
      <p:pic>
        <p:nvPicPr>
          <p:cNvPr id="15" name="Picture 14" descr="A close up of a wooden table&#10;&#10;Description generated with high confidence">
            <a:extLst>
              <a:ext uri="{FF2B5EF4-FFF2-40B4-BE49-F238E27FC236}">
                <a16:creationId xmlns:a16="http://schemas.microsoft.com/office/drawing/2014/main" id="{A6C2FB65-96E2-40B3-A9F5-916A53FCC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21" y="3940349"/>
            <a:ext cx="1614603" cy="2042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BC28A0-AD8A-4E49-BC75-D46BCD1DDE58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My father, Murray Fletcher (1923 – 1997), who played over 100 times for Bedford between 1947 and 1951</a:t>
            </a:r>
          </a:p>
        </p:txBody>
      </p:sp>
    </p:spTree>
    <p:extLst>
      <p:ext uri="{BB962C8B-B14F-4D97-AF65-F5344CB8AC3E}">
        <p14:creationId xmlns:p14="http://schemas.microsoft.com/office/powerpoint/2010/main" val="2745187068"/>
      </p:ext>
    </p:extLst>
  </p:cSld>
  <p:clrMapOvr>
    <a:masterClrMapping/>
  </p:clrMapOvr>
  <p:transition spd="med" advClick="0" advTm="5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F50-22DF-4351-9DA7-057468FC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My grandfather’s diary 1917, Bruce </a:t>
            </a:r>
            <a:r>
              <a:rPr lang="en-GB" sz="1800" dirty="0" err="1"/>
              <a:t>Bairnsfather</a:t>
            </a:r>
            <a:r>
              <a:rPr lang="en-GB" sz="1800" dirty="0"/>
              <a:t> (‘Old Bill’ bronze car mascot)</a:t>
            </a:r>
            <a:br>
              <a:rPr lang="en-GB" sz="1800" dirty="0"/>
            </a:br>
            <a:r>
              <a:rPr lang="en-GB" sz="1800" dirty="0"/>
              <a:t>My maternal great uncle’s ‘death penny’ (died Salonika 1918) </a:t>
            </a:r>
          </a:p>
        </p:txBody>
      </p:sp>
      <p:pic>
        <p:nvPicPr>
          <p:cNvPr id="3" name="Picture 2" descr="http://centenarynews.com/media/uploads/tbldata_news/qck4efwuqma4rpvpyqde_thumb.jpg">
            <a:extLst>
              <a:ext uri="{FF2B5EF4-FFF2-40B4-BE49-F238E27FC236}">
                <a16:creationId xmlns:a16="http://schemas.microsoft.com/office/drawing/2014/main" id="{C8906286-A005-4DC9-8960-2A651175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364" y="1675547"/>
            <a:ext cx="3335744" cy="48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rown and black hat&#10;&#10;Description generated with high confidence">
            <a:extLst>
              <a:ext uri="{FF2B5EF4-FFF2-40B4-BE49-F238E27FC236}">
                <a16:creationId xmlns:a16="http://schemas.microsoft.com/office/drawing/2014/main" id="{E618161F-4560-402A-8E9B-830EBD1A3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35" y="1690688"/>
            <a:ext cx="3320719" cy="4161561"/>
          </a:xfrm>
          <a:prstGeom prst="rect">
            <a:avLst/>
          </a:prstGeom>
        </p:spPr>
      </p:pic>
      <p:pic>
        <p:nvPicPr>
          <p:cNvPr id="5" name="Picture 4" descr="A picture containing text, document&#10;&#10;Description generated with very high confidence">
            <a:extLst>
              <a:ext uri="{FF2B5EF4-FFF2-40B4-BE49-F238E27FC236}">
                <a16:creationId xmlns:a16="http://schemas.microsoft.com/office/drawing/2014/main" id="{74B3CFF6-95E2-4C55-9EFC-3588949E6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26" y="1690688"/>
            <a:ext cx="4363217" cy="3389865"/>
          </a:xfrm>
          <a:prstGeom prst="rect">
            <a:avLst/>
          </a:prstGeom>
        </p:spPr>
      </p:pic>
      <p:pic>
        <p:nvPicPr>
          <p:cNvPr id="6" name="Picture 5" descr="A coin on a table&#10;&#10;Description generated with very high confidence">
            <a:extLst>
              <a:ext uri="{FF2B5EF4-FFF2-40B4-BE49-F238E27FC236}">
                <a16:creationId xmlns:a16="http://schemas.microsoft.com/office/drawing/2014/main" id="{E3F95BD0-EB8A-40FC-BA43-2652FAB13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086" y="4053910"/>
            <a:ext cx="2428213" cy="24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80580"/>
      </p:ext>
    </p:extLst>
  </p:cSld>
  <p:clrMapOvr>
    <a:masterClrMapping/>
  </p:clrMapOvr>
  <p:transition spd="med" advClick="0" advTm="5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9DC4A-A790-48CE-8384-6F6F315C0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886" y="14223"/>
            <a:ext cx="4698413" cy="6843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3EEAE0-D24D-41E0-BE2F-42ABE6FC082B}"/>
              </a:ext>
            </a:extLst>
          </p:cNvPr>
          <p:cNvSpPr/>
          <p:nvPr/>
        </p:nvSpPr>
        <p:spPr>
          <a:xfrm>
            <a:off x="8220269" y="3105835"/>
            <a:ext cx="310709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Former pupil and Head Boy of Bedford School, died of his wounds on 17th February 1917 at Boom Ravine on the Somme. </a:t>
            </a:r>
          </a:p>
          <a:p>
            <a:r>
              <a:rPr lang="en-GB" sz="1400" i="1" dirty="0"/>
              <a:t>Temporary cross (Bedford School Chapel)</a:t>
            </a:r>
          </a:p>
        </p:txBody>
      </p:sp>
    </p:spTree>
    <p:extLst>
      <p:ext uri="{BB962C8B-B14F-4D97-AF65-F5344CB8AC3E}">
        <p14:creationId xmlns:p14="http://schemas.microsoft.com/office/powerpoint/2010/main" val="3541178020"/>
      </p:ext>
    </p:extLst>
  </p:cSld>
  <p:clrMapOvr>
    <a:masterClrMapping/>
  </p:clrMapOvr>
  <p:transition spd="med" advClick="0" advTm="5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F9CFCE6-877F-4858-B8BD-2C52CA8AFB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13F8A0-12AE-4514-8372-0DD766EC28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E9B1943-B8BD-4671-AE74-250B5D4F7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460445"/>
            <a:ext cx="5129784" cy="39371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EFF17D4-9A8C-4CE5-B096-D8CCD44004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A3D27FF2-C079-4773-82E4-A8A03C98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49" y="1460445"/>
            <a:ext cx="5012305" cy="31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9967"/>
      </p:ext>
    </p:extLst>
  </p:cSld>
  <p:clrMapOvr>
    <a:masterClrMapping/>
  </p:clrMapOvr>
  <p:transition spd="med" advClick="0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 result for chippendale director 1754">
            <a:extLst>
              <a:ext uri="{FF2B5EF4-FFF2-40B4-BE49-F238E27FC236}">
                <a16:creationId xmlns:a16="http://schemas.microsoft.com/office/drawing/2014/main" id="{65ABEC16-DEBF-447B-AEDA-E7CE88880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5" y="699229"/>
            <a:ext cx="26479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8" descr="A bed with a wooden seat sitting in a chair&#10;&#10;Description generated with high confidence">
            <a:extLst>
              <a:ext uri="{FF2B5EF4-FFF2-40B4-BE49-F238E27FC236}">
                <a16:creationId xmlns:a16="http://schemas.microsoft.com/office/drawing/2014/main" id="{0D1A712E-6BA7-4602-8319-E71628AE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153" y="701797"/>
            <a:ext cx="3391125" cy="5813965"/>
          </a:xfrm>
          <a:prstGeom prst="rect">
            <a:avLst/>
          </a:prstGeom>
        </p:spPr>
      </p:pic>
      <p:pic>
        <p:nvPicPr>
          <p:cNvPr id="7" name="Picture 16" descr="Image result for chippendale gothic">
            <a:extLst>
              <a:ext uri="{FF2B5EF4-FFF2-40B4-BE49-F238E27FC236}">
                <a16:creationId xmlns:a16="http://schemas.microsoft.com/office/drawing/2014/main" id="{935A1723-6AAD-4644-A490-E4CB154BF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6" y="2565848"/>
            <a:ext cx="1802917" cy="18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Image result for chippendale chinese chair">
            <a:extLst>
              <a:ext uri="{FF2B5EF4-FFF2-40B4-BE49-F238E27FC236}">
                <a16:creationId xmlns:a16="http://schemas.microsoft.com/office/drawing/2014/main" id="{94C04CE2-B26B-4C57-B89C-F1EE6FA3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6" y="4368764"/>
            <a:ext cx="1680258" cy="21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A bed with a wooden seat sitting in a chair&#10;&#10;Description generated with high confidence">
            <a:extLst>
              <a:ext uri="{FF2B5EF4-FFF2-40B4-BE49-F238E27FC236}">
                <a16:creationId xmlns:a16="http://schemas.microsoft.com/office/drawing/2014/main" id="{687513C0-3E47-4EAD-8E0D-577F82EF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153" y="701797"/>
            <a:ext cx="3391125" cy="5813965"/>
          </a:xfrm>
          <a:prstGeom prst="rect">
            <a:avLst/>
          </a:prstGeom>
        </p:spPr>
      </p:pic>
      <p:pic>
        <p:nvPicPr>
          <p:cNvPr id="10" name="Picture 10" descr="Mirror Place of origin:London (probably, made) Date:1762-1765 (made) Artist/Maker:chippendale (after, designer) Materials and Techniques:Carved and gilded pine, mirror glass and brass">
            <a:extLst>
              <a:ext uri="{FF2B5EF4-FFF2-40B4-BE49-F238E27FC236}">
                <a16:creationId xmlns:a16="http://schemas.microsoft.com/office/drawing/2014/main" id="{8F581ADD-917B-4EE5-8719-9507152F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58" y="2943082"/>
            <a:ext cx="2910997" cy="32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thecultureconcept.com/wp-content/uploads/2013/10/George-III-Chippendale-Period-Mahogany-Commode.jpg">
            <a:extLst>
              <a:ext uri="{FF2B5EF4-FFF2-40B4-BE49-F238E27FC236}">
                <a16:creationId xmlns:a16="http://schemas.microsoft.com/office/drawing/2014/main" id="{94D6F147-D137-456B-BD6D-1C3D852C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50" y="2943082"/>
            <a:ext cx="2825197" cy="26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79F5D7-D20E-483E-91E2-AC2157327C85}"/>
              </a:ext>
            </a:extLst>
          </p:cNvPr>
          <p:cNvSpPr txBox="1"/>
          <p:nvPr/>
        </p:nvSpPr>
        <p:spPr>
          <a:xfrm>
            <a:off x="8702922" y="5777097"/>
            <a:ext cx="3205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Thomas Chippendale 1718-1779</a:t>
            </a:r>
          </a:p>
          <a:p>
            <a:pPr algn="ctr"/>
            <a:r>
              <a:rPr lang="en-US" sz="14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</a:t>
            </a:r>
            <a:r>
              <a:rPr lang="en-GB" sz="14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Gentleman and Cabinet Maker's Director 1754</a:t>
            </a:r>
            <a:endParaRPr lang="en-US" sz="1400" i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13" name="Picture 16" descr="Image result for chippendale gothic">
            <a:extLst>
              <a:ext uri="{FF2B5EF4-FFF2-40B4-BE49-F238E27FC236}">
                <a16:creationId xmlns:a16="http://schemas.microsoft.com/office/drawing/2014/main" id="{F1B8B13D-65FD-4E9D-A3B4-6C4F1E9D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6" y="2565848"/>
            <a:ext cx="1802917" cy="18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Image result for chippendale chinese chair">
            <a:extLst>
              <a:ext uri="{FF2B5EF4-FFF2-40B4-BE49-F238E27FC236}">
                <a16:creationId xmlns:a16="http://schemas.microsoft.com/office/drawing/2014/main" id="{F1E7B3D8-BB59-4AFA-8C1A-A8C24DA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6" y="4368764"/>
            <a:ext cx="1680258" cy="21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top&#10;&#10;Description generated with high confidence">
            <a:extLst>
              <a:ext uri="{FF2B5EF4-FFF2-40B4-BE49-F238E27FC236}">
                <a16:creationId xmlns:a16="http://schemas.microsoft.com/office/drawing/2014/main" id="{83A85178-1358-475A-B959-E07325A76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258" y="699229"/>
            <a:ext cx="4516073" cy="2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110"/>
      </p:ext>
    </p:extLst>
  </p:cSld>
  <p:clrMapOvr>
    <a:masterClrMapping/>
  </p:clrMapOvr>
  <p:transition spd="med" advClick="0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050" name="Picture 2" descr="http://bookpress.com/images/38439006.jpg">
            <a:extLst>
              <a:ext uri="{FF2B5EF4-FFF2-40B4-BE49-F238E27FC236}">
                <a16:creationId xmlns:a16="http://schemas.microsoft.com/office/drawing/2014/main" id="{5B9FA42F-C687-47AA-A996-9E7DB2BBF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406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4F79DDE7-4D66-4CD2-9B0B-D6D77552C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r="-2" b="14938"/>
          <a:stretch/>
        </p:blipFill>
        <p:spPr bwMode="auto">
          <a:xfrm>
            <a:off x="8075142" y="320510"/>
            <a:ext cx="3794760" cy="4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B9E625-B727-4001-9C87-C2429395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 P White of Bedford</a:t>
            </a:r>
          </a:p>
        </p:txBody>
      </p:sp>
      <p:pic>
        <p:nvPicPr>
          <p:cNvPr id="11" name="Picture 10" descr="Mackay Hugh Baillie Scott. Side Table. c. 1901">
            <a:extLst>
              <a:ext uri="{FF2B5EF4-FFF2-40B4-BE49-F238E27FC236}">
                <a16:creationId xmlns:a16="http://schemas.microsoft.com/office/drawing/2014/main" id="{8E6C1108-584E-423B-BFFB-B3F8F7F6917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9" y="320510"/>
            <a:ext cx="2694578" cy="3739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521889"/>
      </p:ext>
    </p:extLst>
  </p:cSld>
  <p:clrMapOvr>
    <a:masterClrMapping/>
  </p:clrMapOvr>
  <p:transition spd="med" advClick="0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ritainfromabove.org.uk/sites/all/lib/aerofilms-images/zoomify512/EAW/035/EAW035345/TileGroup0/1-0-0.jpg">
            <a:extLst>
              <a:ext uri="{FF2B5EF4-FFF2-40B4-BE49-F238E27FC236}">
                <a16:creationId xmlns:a16="http://schemas.microsoft.com/office/drawing/2014/main" id="{7A1394B8-60F3-4699-9B4E-E5BB4BC67C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20" y="405824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s://dev.virtualearth.net/REST/v1/Imagery/Map/Road/52.13871296848775,-0.4854760753631515/15/?mapsize=410,410&amp;key=AnTcaqBi2ypp0xI-OZNi4W_ik2KhjgpqioTAtXLC8GzkMBQRMlyxvxyTnd5b73im&amp;od=2&amp;c=en-GB">
            <a:extLst>
              <a:ext uri="{FF2B5EF4-FFF2-40B4-BE49-F238E27FC236}">
                <a16:creationId xmlns:a16="http://schemas.microsoft.com/office/drawing/2014/main" id="{D842B3AF-B18F-4DA7-9089-4A1074A2E1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05824"/>
            <a:ext cx="3307644" cy="339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Image result for arrow">
            <a:extLst>
              <a:ext uri="{FF2B5EF4-FFF2-40B4-BE49-F238E27FC236}">
                <a16:creationId xmlns:a16="http://schemas.microsoft.com/office/drawing/2014/main" id="{49D03494-8AA2-4D13-8799-29AA8DB9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23" y="1704623"/>
            <a:ext cx="1058332" cy="10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9F457-8369-49CB-ADC7-03084A763BB5}"/>
              </a:ext>
            </a:extLst>
          </p:cNvPr>
          <p:cNvSpPr txBox="1"/>
          <p:nvPr/>
        </p:nvSpPr>
        <p:spPr>
          <a:xfrm>
            <a:off x="6785931" y="4837626"/>
            <a:ext cx="254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Winifred Road</a:t>
            </a:r>
          </a:p>
        </p:txBody>
      </p:sp>
      <p:pic>
        <p:nvPicPr>
          <p:cNvPr id="7" name="Picture 4" descr="Image result for arrow">
            <a:extLst>
              <a:ext uri="{FF2B5EF4-FFF2-40B4-BE49-F238E27FC236}">
                <a16:creationId xmlns:a16="http://schemas.microsoft.com/office/drawing/2014/main" id="{6F1A8577-69D7-44E4-AC77-67DBA968E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88" y="4683470"/>
            <a:ext cx="1314386" cy="6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78008"/>
      </p:ext>
    </p:extLst>
  </p:cSld>
  <p:clrMapOvr>
    <a:masterClrMapping/>
  </p:clrMapOvr>
  <p:transition spd="med" advClick="0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B673-7195-41CB-AFD4-77165D73D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2261"/>
            <a:ext cx="9792714" cy="608033"/>
          </a:xfrm>
        </p:spPr>
        <p:txBody>
          <a:bodyPr>
            <a:normAutofit/>
          </a:bodyPr>
          <a:lstStyle/>
          <a:p>
            <a:r>
              <a:rPr lang="en-GB" sz="3200" dirty="0"/>
              <a:t>                                   </a:t>
            </a:r>
            <a:r>
              <a:rPr lang="en-GB" sz="3200" b="1" dirty="0"/>
              <a:t>Mackay Hugh Baillie Scott (1865 - 1945)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19187-552B-4B61-AE40-84ECB77FE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63" y="3602038"/>
            <a:ext cx="10030437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17 Biddenham Turn about 1901 from a Peacock family photograph">
            <a:extLst>
              <a:ext uri="{FF2B5EF4-FFF2-40B4-BE49-F238E27FC236}">
                <a16:creationId xmlns:a16="http://schemas.microsoft.com/office/drawing/2014/main" id="{00B2E5D5-DEA4-4418-B156-F43C8CEC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64" y="4072463"/>
            <a:ext cx="33337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9 Main Road about 1920 from a Peacock family photograph">
            <a:extLst>
              <a:ext uri="{FF2B5EF4-FFF2-40B4-BE49-F238E27FC236}">
                <a16:creationId xmlns:a16="http://schemas.microsoft.com/office/drawing/2014/main" id="{822187BB-4B18-457D-B3B4-F53A1952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33" y="2092649"/>
            <a:ext cx="3024620" cy="215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F3E6AE-5D1D-491D-A510-F8F92D252280}"/>
              </a:ext>
            </a:extLst>
          </p:cNvPr>
          <p:cNvSpPr/>
          <p:nvPr/>
        </p:nvSpPr>
        <p:spPr>
          <a:xfrm>
            <a:off x="545284" y="1166843"/>
            <a:ext cx="2306973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100" dirty="0"/>
          </a:p>
          <a:p>
            <a:endParaRPr lang="en-GB" sz="1400" b="1" dirty="0"/>
          </a:p>
          <a:p>
            <a:endParaRPr lang="en-GB" sz="1400" dirty="0"/>
          </a:p>
          <a:p>
            <a:r>
              <a:rPr lang="en-GB" sz="1100" b="1" dirty="0"/>
              <a:t>Right (upper)</a:t>
            </a:r>
          </a:p>
          <a:p>
            <a:r>
              <a:rPr lang="en-GB" sz="1100" dirty="0"/>
              <a:t>Mackay Hugh Baillie Scott </a:t>
            </a:r>
          </a:p>
          <a:p>
            <a:r>
              <a:rPr lang="en-GB" sz="1100" dirty="0"/>
              <a:t>King’s Close, </a:t>
            </a:r>
            <a:r>
              <a:rPr lang="en-GB" sz="1100" dirty="0" err="1"/>
              <a:t>Biddenham</a:t>
            </a:r>
            <a:r>
              <a:rPr lang="en-GB" sz="1100" dirty="0"/>
              <a:t>, 1907</a:t>
            </a:r>
          </a:p>
          <a:p>
            <a:r>
              <a:rPr lang="en-GB" sz="1100" dirty="0"/>
              <a:t>For Mr Salmon</a:t>
            </a:r>
          </a:p>
          <a:p>
            <a:endParaRPr lang="en-GB" sz="1100" b="1" dirty="0"/>
          </a:p>
          <a:p>
            <a:r>
              <a:rPr lang="en-GB" sz="1100" b="1" dirty="0"/>
              <a:t>Right (Lower)</a:t>
            </a:r>
          </a:p>
          <a:p>
            <a:r>
              <a:rPr lang="en-GB" sz="1100" dirty="0"/>
              <a:t>Mackay Hugh Baillie Scott</a:t>
            </a:r>
          </a:p>
          <a:p>
            <a:r>
              <a:rPr lang="en-GB" sz="1100" dirty="0"/>
              <a:t>Blackwell House, Windermere, 1901</a:t>
            </a:r>
          </a:p>
          <a:p>
            <a:r>
              <a:rPr lang="en-GB" sz="1100" dirty="0"/>
              <a:t>For Sir Edward Holt</a:t>
            </a:r>
          </a:p>
          <a:p>
            <a:endParaRPr lang="en-GB" sz="1100" b="1" dirty="0"/>
          </a:p>
          <a:p>
            <a:r>
              <a:rPr lang="en-GB" sz="1100" b="1" dirty="0"/>
              <a:t>Far Right (upper)</a:t>
            </a:r>
          </a:p>
          <a:p>
            <a:r>
              <a:rPr lang="en-GB" sz="1100" dirty="0"/>
              <a:t>Charles Edward Mallows </a:t>
            </a:r>
          </a:p>
          <a:p>
            <a:r>
              <a:rPr lang="en-GB" sz="1100" dirty="0"/>
              <a:t>(1864-1915)</a:t>
            </a:r>
          </a:p>
          <a:p>
            <a:r>
              <a:rPr lang="en-GB" sz="1100" dirty="0"/>
              <a:t>9 Main Road, Biddenham,1899</a:t>
            </a:r>
          </a:p>
          <a:p>
            <a:r>
              <a:rPr lang="en-GB" sz="1100" dirty="0"/>
              <a:t>For John White (son of J P White)</a:t>
            </a:r>
          </a:p>
          <a:p>
            <a:r>
              <a:rPr lang="en-GB" sz="1100" dirty="0"/>
              <a:t> </a:t>
            </a:r>
          </a:p>
          <a:p>
            <a:r>
              <a:rPr lang="en-GB" sz="1100" b="1" dirty="0"/>
              <a:t>Far Right (lower) </a:t>
            </a:r>
          </a:p>
          <a:p>
            <a:r>
              <a:rPr lang="en-GB" sz="1100" dirty="0"/>
              <a:t>Charles Edward Mallows </a:t>
            </a:r>
          </a:p>
          <a:p>
            <a:r>
              <a:rPr lang="en-GB" sz="1100" dirty="0"/>
              <a:t>(1864-1915)</a:t>
            </a:r>
          </a:p>
          <a:p>
            <a:r>
              <a:rPr lang="en-GB" sz="1100" dirty="0"/>
              <a:t>17, </a:t>
            </a:r>
            <a:r>
              <a:rPr lang="en-GB" sz="1100" dirty="0" err="1"/>
              <a:t>Biddenham</a:t>
            </a:r>
            <a:r>
              <a:rPr lang="en-GB" sz="1100" dirty="0"/>
              <a:t> Turn, 1900,</a:t>
            </a:r>
          </a:p>
          <a:p>
            <a:r>
              <a:rPr lang="en-GB" sz="1100" dirty="0"/>
              <a:t>For H J Peacock Esq</a:t>
            </a:r>
          </a:p>
          <a:p>
            <a:endParaRPr lang="en-GB" sz="1100" dirty="0"/>
          </a:p>
        </p:txBody>
      </p:sp>
      <p:pic>
        <p:nvPicPr>
          <p:cNvPr id="7" name="Picture 2" descr="Image result for Baillie Scott 'Kings Close' biddenham">
            <a:extLst>
              <a:ext uri="{FF2B5EF4-FFF2-40B4-BE49-F238E27FC236}">
                <a16:creationId xmlns:a16="http://schemas.microsoft.com/office/drawing/2014/main" id="{D2B7B33B-3510-402F-803B-6789D342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57" y="1467867"/>
            <a:ext cx="4490609" cy="301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lackwell's Arts &amp; Crafts architect MH Baillie Scott who created this historic house">
            <a:extLst>
              <a:ext uri="{FF2B5EF4-FFF2-40B4-BE49-F238E27FC236}">
                <a16:creationId xmlns:a16="http://schemas.microsoft.com/office/drawing/2014/main" id="{D97C41B0-2960-405C-ADA2-B3B7AE05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6" y="421343"/>
            <a:ext cx="1983788" cy="10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lackwell house">
            <a:extLst>
              <a:ext uri="{FF2B5EF4-FFF2-40B4-BE49-F238E27FC236}">
                <a16:creationId xmlns:a16="http://schemas.microsoft.com/office/drawing/2014/main" id="{6CF6EC78-8193-4224-8592-2BFFB548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75" y="4622198"/>
            <a:ext cx="4020738" cy="20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59271"/>
      </p:ext>
    </p:extLst>
  </p:cSld>
  <p:clrMapOvr>
    <a:masterClrMapping/>
  </p:clrMapOvr>
  <p:transition spd="med" advClick="0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F704B-5F78-4DEE-B34F-676FA83B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dirty="0"/>
              <a:t>The Arts and Crafts Movement 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B1FCA2-624B-4580-92CE-3C0D8D282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3748"/>
            <a:ext cx="3932237" cy="4065240"/>
          </a:xfrm>
        </p:spPr>
        <p:txBody>
          <a:bodyPr>
            <a:normAutofit/>
          </a:bodyPr>
          <a:lstStyle/>
          <a:p>
            <a:r>
              <a:rPr lang="en-GB" sz="1400" dirty="0"/>
              <a:t>Clockwise </a:t>
            </a:r>
          </a:p>
          <a:p>
            <a:pPr marL="342900" indent="-342900">
              <a:buAutoNum type="arabicParenBoth"/>
            </a:pPr>
            <a:r>
              <a:rPr lang="en-GB" sz="1400" dirty="0"/>
              <a:t>William Morris c.1834-1896</a:t>
            </a:r>
          </a:p>
          <a:p>
            <a:r>
              <a:rPr lang="en-GB" sz="1400" dirty="0"/>
              <a:t>(2)  Morris and Co. catalogue, c. 1900</a:t>
            </a:r>
          </a:p>
        </p:txBody>
      </p:sp>
      <p:pic>
        <p:nvPicPr>
          <p:cNvPr id="2050" name="Picture 2" descr="Image result for arts and crafts furniture victoria and albert">
            <a:extLst>
              <a:ext uri="{FF2B5EF4-FFF2-40B4-BE49-F238E27FC236}">
                <a16:creationId xmlns:a16="http://schemas.microsoft.com/office/drawing/2014/main" id="{8562A0DC-10A6-42BF-9A36-7952F4D5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12" y="673359"/>
            <a:ext cx="2478738" cy="260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ts and crafts furniture victoria and albert">
            <a:extLst>
              <a:ext uri="{FF2B5EF4-FFF2-40B4-BE49-F238E27FC236}">
                <a16:creationId xmlns:a16="http://schemas.microsoft.com/office/drawing/2014/main" id="{8B8EA2FE-3022-40E5-A79A-256CF4FE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93" y="738674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DCB7B-2068-4767-8CF1-E928D18EB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206" y="3842158"/>
            <a:ext cx="2178549" cy="2474594"/>
          </a:xfrm>
          <a:prstGeom prst="rect">
            <a:avLst/>
          </a:prstGeom>
        </p:spPr>
      </p:pic>
      <p:sp>
        <p:nvSpPr>
          <p:cNvPr id="4" name="AutoShape 6" descr="Image result for morris and co furniture victoria and albert">
            <a:extLst>
              <a:ext uri="{FF2B5EF4-FFF2-40B4-BE49-F238E27FC236}">
                <a16:creationId xmlns:a16="http://schemas.microsoft.com/office/drawing/2014/main" id="{F3F34730-D1BE-48D8-B1C5-BA1852779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morris and co furniture victoria and albert">
            <a:extLst>
              <a:ext uri="{FF2B5EF4-FFF2-40B4-BE49-F238E27FC236}">
                <a16:creationId xmlns:a16="http://schemas.microsoft.com/office/drawing/2014/main" id="{FD80577B-601F-42B7-9F66-B84B55079F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1394927" cy="139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St George Cabinet (Cabinet)">
            <a:extLst>
              <a:ext uri="{FF2B5EF4-FFF2-40B4-BE49-F238E27FC236}">
                <a16:creationId xmlns:a16="http://schemas.microsoft.com/office/drawing/2014/main" id="{F8C49D17-3842-41A9-95F2-B913D579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224" y="3274994"/>
            <a:ext cx="3382982" cy="338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500E94-714E-43E3-ABB2-6A12848AD6DB}"/>
              </a:ext>
            </a:extLst>
          </p:cNvPr>
          <p:cNvSpPr/>
          <p:nvPr/>
        </p:nvSpPr>
        <p:spPr>
          <a:xfrm>
            <a:off x="839788" y="2828836"/>
            <a:ext cx="8304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(3)   St. George cabinet. William Morris and </a:t>
            </a:r>
          </a:p>
          <a:p>
            <a:r>
              <a:rPr lang="en-GB" sz="1400" dirty="0"/>
              <a:t>Philip Webb, c.1862</a:t>
            </a:r>
          </a:p>
          <a:p>
            <a:endParaRPr lang="en-GB" sz="1400" dirty="0"/>
          </a:p>
          <a:p>
            <a:r>
              <a:rPr lang="en-GB" sz="1400" dirty="0"/>
              <a:t>(4)    Oak stool, c.1900 </a:t>
            </a:r>
            <a:r>
              <a:rPr lang="en-GB" sz="1400" i="1" dirty="0"/>
              <a:t>‘Honesty of construction’</a:t>
            </a:r>
          </a:p>
          <a:p>
            <a:endParaRPr lang="en-GB" sz="1600" dirty="0"/>
          </a:p>
        </p:txBody>
      </p:sp>
      <p:pic>
        <p:nvPicPr>
          <p:cNvPr id="1028" name="Picture 4" descr="http://activeenglandtours.com/wp-content/uploads/Bibury-960x601.jpg">
            <a:extLst>
              <a:ext uri="{FF2B5EF4-FFF2-40B4-BE49-F238E27FC236}">
                <a16:creationId xmlns:a16="http://schemas.microsoft.com/office/drawing/2014/main" id="{19E70F2B-FF15-4B30-8A07-3DB28430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5" y="3955815"/>
            <a:ext cx="3843011" cy="24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89A30E-ED16-4E00-A60B-5C2D0614AF0F}"/>
              </a:ext>
            </a:extLst>
          </p:cNvPr>
          <p:cNvSpPr/>
          <p:nvPr/>
        </p:nvSpPr>
        <p:spPr>
          <a:xfrm>
            <a:off x="3916900" y="3244334"/>
            <a:ext cx="2574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>
                <a:solidFill>
                  <a:schemeClr val="bg1"/>
                </a:solidFill>
              </a:rPr>
              <a:t>Bibury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23791"/>
      </p:ext>
    </p:extLst>
  </p:cSld>
  <p:clrMapOvr>
    <a:masterClrMapping/>
  </p:clrMapOvr>
  <p:transition spd="med" advClick="0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0CD6-D4C5-4591-81F5-E05C811A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                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                                                      Liberty and Co</a:t>
            </a:r>
            <a:br>
              <a:rPr lang="en-GB" dirty="0"/>
            </a:br>
            <a:r>
              <a:rPr lang="en-GB" dirty="0"/>
              <a:t>              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F80C6-0B06-4522-AD53-6CB4572F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Moucharabieh : Stock Photo">
            <a:extLst>
              <a:ext uri="{FF2B5EF4-FFF2-40B4-BE49-F238E27FC236}">
                <a16:creationId xmlns:a16="http://schemas.microsoft.com/office/drawing/2014/main" id="{F1366297-6001-4A77-8E44-A60853FB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18" y="2070862"/>
            <a:ext cx="3834881" cy="25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ooden bench in a garden&#10;&#10;Description generated with high confidence">
            <a:extLst>
              <a:ext uri="{FF2B5EF4-FFF2-40B4-BE49-F238E27FC236}">
                <a16:creationId xmlns:a16="http://schemas.microsoft.com/office/drawing/2014/main" id="{405DCA99-0834-4B9E-B6A9-97EB2F7E5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32" y="2057602"/>
            <a:ext cx="3155974" cy="3920238"/>
          </a:xfrm>
          <a:prstGeom prst="rect">
            <a:avLst/>
          </a:prstGeom>
        </p:spPr>
      </p:pic>
      <p:pic>
        <p:nvPicPr>
          <p:cNvPr id="6" name="Picture 4" descr="Liberty &amp; Co. Silver Clock">
            <a:extLst>
              <a:ext uri="{FF2B5EF4-FFF2-40B4-BE49-F238E27FC236}">
                <a16:creationId xmlns:a16="http://schemas.microsoft.com/office/drawing/2014/main" id="{9FF548AB-26C0-47AA-A8FD-598D4F63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19" y="2389468"/>
            <a:ext cx="2759527" cy="352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lated image">
            <a:extLst>
              <a:ext uri="{FF2B5EF4-FFF2-40B4-BE49-F238E27FC236}">
                <a16:creationId xmlns:a16="http://schemas.microsoft.com/office/drawing/2014/main" id="{7B84384F-0CE2-4378-B35A-E1DFC954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46" y="366667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thumb/c/cd/Arthur_Lasenby_Liberty00.jpg/220px-Arthur_Lasenby_Liberty00.jpg">
            <a:extLst>
              <a:ext uri="{FF2B5EF4-FFF2-40B4-BE49-F238E27FC236}">
                <a16:creationId xmlns:a16="http://schemas.microsoft.com/office/drawing/2014/main" id="{8F086F94-D7FA-4478-9D8F-C7C2AEB5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848" y="422232"/>
            <a:ext cx="942771" cy="126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39671"/>
      </p:ext>
    </p:extLst>
  </p:cSld>
  <p:clrMapOvr>
    <a:masterClrMapping/>
  </p:clrMapOvr>
  <p:transition spd="med" advClick="0" advTm="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3B18-0D85-43D8-9C74-C8427878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52" y="289947"/>
            <a:ext cx="10515600" cy="1671752"/>
          </a:xfrm>
        </p:spPr>
        <p:txBody>
          <a:bodyPr>
            <a:normAutofit/>
          </a:bodyPr>
          <a:lstStyle/>
          <a:p>
            <a:r>
              <a:rPr lang="en-GB" sz="2800" dirty="0"/>
              <a:t>Edward William Godwin (1833 – 1886)</a:t>
            </a:r>
            <a:br>
              <a:rPr lang="en-GB" sz="2800" dirty="0"/>
            </a:br>
            <a:r>
              <a:rPr lang="en-GB" sz="2800" dirty="0"/>
              <a:t>The Aesthetic Movement</a:t>
            </a:r>
            <a:br>
              <a:rPr lang="en-GB" sz="3100" dirty="0"/>
            </a:br>
            <a:r>
              <a:rPr lang="en-GB" sz="1800" dirty="0"/>
              <a:t>‘Anglo Japanese’ ‘Aesthetic Movement’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C67E1-C972-4DF1-BDF9-5720B92F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86" y="1961698"/>
            <a:ext cx="11257952" cy="41706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1200" dirty="0"/>
              <a:t>James </a:t>
            </a:r>
            <a:r>
              <a:rPr lang="en-GB" sz="1200" dirty="0" err="1"/>
              <a:t>Mcneill</a:t>
            </a:r>
            <a:r>
              <a:rPr lang="en-GB" sz="1200" dirty="0"/>
              <a:t> Whistler (1834-1903)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   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Hiroshige “The Fifty-three Stations of the </a:t>
            </a:r>
            <a:r>
              <a:rPr lang="en-GB" sz="1200" dirty="0" err="1"/>
              <a:t>Tōkaidō</a:t>
            </a:r>
            <a:r>
              <a:rPr lang="en-GB" sz="1200" dirty="0"/>
              <a:t>, Kanagawa”                                      Godwin for </a:t>
            </a:r>
            <a:r>
              <a:rPr lang="en-GB" sz="1200" dirty="0" err="1"/>
              <a:t>Willaim</a:t>
            </a:r>
            <a:r>
              <a:rPr lang="en-GB" sz="1200" dirty="0"/>
              <a:t> Watt 1867 V and A Museum                                                                                                                                  ‘Patience’ Gilbert and </a:t>
            </a:r>
            <a:r>
              <a:rPr lang="en-GB" sz="1200" dirty="0" err="1"/>
              <a:t>Sullivam</a:t>
            </a:r>
            <a:r>
              <a:rPr lang="en-GB" sz="1200" dirty="0"/>
              <a:t> 1881</a:t>
            </a:r>
          </a:p>
        </p:txBody>
      </p:sp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id="{9EB59702-3F12-4B36-A301-334233DB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14" y="1961697"/>
            <a:ext cx="4950153" cy="33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dward William Godwin">
            <a:extLst>
              <a:ext uri="{FF2B5EF4-FFF2-40B4-BE49-F238E27FC236}">
                <a16:creationId xmlns:a16="http://schemas.microsoft.com/office/drawing/2014/main" id="{BBB71042-B39F-4110-BEFD-6710F4FB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43" y="427839"/>
            <a:ext cx="1132983" cy="12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the aesthetic movement in england">
            <a:extLst>
              <a:ext uri="{FF2B5EF4-FFF2-40B4-BE49-F238E27FC236}">
                <a16:creationId xmlns:a16="http://schemas.microsoft.com/office/drawing/2014/main" id="{999A7BD2-6FA6-4226-A6D2-2A350D93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17" y="424103"/>
            <a:ext cx="1638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the aesthetic movement in england">
            <a:extLst>
              <a:ext uri="{FF2B5EF4-FFF2-40B4-BE49-F238E27FC236}">
                <a16:creationId xmlns:a16="http://schemas.microsoft.com/office/drawing/2014/main" id="{7649E7FD-65D5-4A60-9725-31C3F4632D9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3" y="2300407"/>
            <a:ext cx="3213991" cy="190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2" descr="Image result for japanese woodcut">
            <a:extLst>
              <a:ext uri="{FF2B5EF4-FFF2-40B4-BE49-F238E27FC236}">
                <a16:creationId xmlns:a16="http://schemas.microsoft.com/office/drawing/2014/main" id="{B68289A6-2E46-4FC6-9DE0-6D6FC78D4B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912" y="3276600"/>
            <a:ext cx="1599488" cy="15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0" name="Picture 12" descr="Hiroshige - The Fifty-three Stations of the Tokaido, 1st station Shinagawa">
            <a:extLst>
              <a:ext uri="{FF2B5EF4-FFF2-40B4-BE49-F238E27FC236}">
                <a16:creationId xmlns:a16="http://schemas.microsoft.com/office/drawing/2014/main" id="{26A32BC7-146A-447C-BCDC-83A2C1B3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5" y="4298100"/>
            <a:ext cx="1887775" cy="126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upload.wikimedia.org/wikipedia/commons/thumb/6/66/1881_Patience.jpg/250px-1881_Patience.jpg">
            <a:extLst>
              <a:ext uri="{FF2B5EF4-FFF2-40B4-BE49-F238E27FC236}">
                <a16:creationId xmlns:a16="http://schemas.microsoft.com/office/drawing/2014/main" id="{815055EB-43C7-487A-9493-C74C755A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305" y="2989257"/>
            <a:ext cx="1652592" cy="24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86405"/>
      </p:ext>
    </p:extLst>
  </p:cSld>
  <p:clrMapOvr>
    <a:masterClrMapping/>
  </p:clrMapOvr>
  <p:transition spd="med" advClick="0" advTm="500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</TotalTime>
  <Words>830</Words>
  <Application>Microsoft Office PowerPoint</Application>
  <PresentationFormat>Widescreen</PresentationFormat>
  <Paragraphs>127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MingLiU_HKSCS-ExtB</vt:lpstr>
      <vt:lpstr>Abadi MT Condensed Extra Bold</vt:lpstr>
      <vt:lpstr>Arial</vt:lpstr>
      <vt:lpstr>Calibri</vt:lpstr>
      <vt:lpstr>Calibri Light</vt:lpstr>
      <vt:lpstr>Castellar</vt:lpstr>
      <vt:lpstr>Gill Sans Ultra Bold</vt:lpstr>
      <vt:lpstr>Matura MT Script Capitals</vt:lpstr>
      <vt:lpstr>Office Theme</vt:lpstr>
      <vt:lpstr>A Few of my Favourite Things</vt:lpstr>
      <vt:lpstr>FURNITURE AND ARCHITECTURE</vt:lpstr>
      <vt:lpstr>PowerPoint Presentation</vt:lpstr>
      <vt:lpstr>J P White of Bedford</vt:lpstr>
      <vt:lpstr>PowerPoint Presentation</vt:lpstr>
      <vt:lpstr>                                   Mackay Hugh Baillie Scott (1865 - 1945) </vt:lpstr>
      <vt:lpstr>The Arts and Crafts Movement  </vt:lpstr>
      <vt:lpstr>                                                                         Liberty and Co                             </vt:lpstr>
      <vt:lpstr>Edward William Godwin (1833 – 1886) The Aesthetic Movement ‘Anglo Japanese’ ‘Aesthetic Movement’</vt:lpstr>
      <vt:lpstr> E W Godwin (II) </vt:lpstr>
      <vt:lpstr>CERAMICS AND SILVER</vt:lpstr>
      <vt:lpstr>PowerPoint Presentation</vt:lpstr>
      <vt:lpstr>PowerPoint Presentation</vt:lpstr>
      <vt:lpstr>PowerPoint Presentation</vt:lpstr>
      <vt:lpstr>BEDFORD AND FAMILY</vt:lpstr>
      <vt:lpstr>PowerPoint Presentation</vt:lpstr>
      <vt:lpstr>PowerPoint Presentation</vt:lpstr>
      <vt:lpstr>PowerPoint Presentation</vt:lpstr>
      <vt:lpstr>PowerPoint Presentation</vt:lpstr>
      <vt:lpstr>  Stanley Anderson 1884-1966 Anderson was principally known for the series of highly detailed wood engravings of traditional British crafts that he produced between the Wars. His work typifies a post WWI view of life that was nostalgic and at odds with the Continental enthusiasm for the Modern Movement, represented by our 1930s love of ‘Stockbroker Tudor’    </vt:lpstr>
      <vt:lpstr>PowerPoint Presentation</vt:lpstr>
      <vt:lpstr>PowerPoint Presentation</vt:lpstr>
      <vt:lpstr>PowerPoint Presentation</vt:lpstr>
      <vt:lpstr>PowerPoint Presentation</vt:lpstr>
      <vt:lpstr>My grandfather’s diary 1917, Bruce Bairnsfather (‘Old Bill’ bronze car mascot) My maternal great uncle’s ‘death penny’ (died Salonika 1918)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Martin Furlong</cp:lastModifiedBy>
  <cp:revision>104</cp:revision>
  <dcterms:created xsi:type="dcterms:W3CDTF">2016-04-28T08:04:25Z</dcterms:created>
  <dcterms:modified xsi:type="dcterms:W3CDTF">2017-09-30T21:05:41Z</dcterms:modified>
</cp:coreProperties>
</file>