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2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703" r:id="rId3"/>
  </p:sldMasterIdLst>
  <p:notesMasterIdLst>
    <p:notesMasterId r:id="rId18"/>
  </p:notesMasterIdLst>
  <p:sldIdLst>
    <p:sldId id="257" r:id="rId4"/>
    <p:sldId id="285" r:id="rId5"/>
    <p:sldId id="287" r:id="rId6"/>
    <p:sldId id="288" r:id="rId7"/>
    <p:sldId id="289" r:id="rId8"/>
    <p:sldId id="280" r:id="rId9"/>
    <p:sldId id="276" r:id="rId10"/>
    <p:sldId id="272" r:id="rId11"/>
    <p:sldId id="275" r:id="rId12"/>
    <p:sldId id="281" r:id="rId13"/>
    <p:sldId id="282" r:id="rId14"/>
    <p:sldId id="283" r:id="rId15"/>
    <p:sldId id="284" r:id="rId16"/>
    <p:sldId id="28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1" clrIdx="0">
    <p:extLst>
      <p:ext uri="{19B8F6BF-5375-455C-9EA6-DF929625EA0E}">
        <p15:presenceInfo xmlns:p15="http://schemas.microsoft.com/office/powerpoint/2012/main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3294" autoAdjust="0"/>
    <p:restoredTop sz="27636" autoAdjust="0"/>
  </p:normalViewPr>
  <p:slideViewPr>
    <p:cSldViewPr snapToGrid="0">
      <p:cViewPr varScale="1">
        <p:scale>
          <a:sx n="20" d="100"/>
          <a:sy n="20" d="100"/>
        </p:scale>
        <p:origin x="271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72F365-2E68-4C8C-A69B-7CE522AB0A94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BDD33A-C7A1-4A18-8527-4C26F07DD59B}">
      <dgm:prSet phldrT="[Text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Healing happens in relationships</a:t>
          </a:r>
          <a:endParaRPr lang="en-US" sz="2000" b="1" dirty="0">
            <a:solidFill>
              <a:schemeClr val="tx1"/>
            </a:solidFill>
          </a:endParaRPr>
        </a:p>
      </dgm:t>
    </dgm:pt>
    <dgm:pt modelId="{7C7C6D73-F193-44D8-8B8C-751B7E953B8E}" type="parTrans" cxnId="{7739A913-D3EF-4AEA-AC95-820D921E6850}">
      <dgm:prSet/>
      <dgm:spPr/>
      <dgm:t>
        <a:bodyPr/>
        <a:lstStyle/>
        <a:p>
          <a:endParaRPr lang="en-US"/>
        </a:p>
      </dgm:t>
    </dgm:pt>
    <dgm:pt modelId="{62E4E262-C7A0-4DB5-A8AD-7CE3D05041F9}" type="sibTrans" cxnId="{7739A913-D3EF-4AEA-AC95-820D921E6850}">
      <dgm:prSet/>
      <dgm:spPr/>
      <dgm:t>
        <a:bodyPr/>
        <a:lstStyle/>
        <a:p>
          <a:endParaRPr lang="en-US"/>
        </a:p>
      </dgm:t>
    </dgm:pt>
    <dgm:pt modelId="{51008F23-296F-48F3-859E-142CF3DE30BF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Safety</a:t>
          </a:r>
          <a:endParaRPr lang="en-US" sz="1800" b="1" dirty="0">
            <a:solidFill>
              <a:schemeClr val="tx1"/>
            </a:solidFill>
          </a:endParaRPr>
        </a:p>
      </dgm:t>
    </dgm:pt>
    <dgm:pt modelId="{9A4F6148-551A-43C8-B0D6-DF211FAE3E5E}" type="parTrans" cxnId="{3E45AA50-791A-4034-A884-01C39676B7D9}">
      <dgm:prSet/>
      <dgm:spPr/>
      <dgm:t>
        <a:bodyPr/>
        <a:lstStyle/>
        <a:p>
          <a:endParaRPr lang="en-US"/>
        </a:p>
      </dgm:t>
    </dgm:pt>
    <dgm:pt modelId="{AC7AB942-A227-4828-94E3-3AB865D8B3C6}" type="sibTrans" cxnId="{3E45AA50-791A-4034-A884-01C39676B7D9}">
      <dgm:prSet/>
      <dgm:spPr/>
      <dgm:t>
        <a:bodyPr/>
        <a:lstStyle/>
        <a:p>
          <a:endParaRPr lang="en-US"/>
        </a:p>
      </dgm:t>
    </dgm:pt>
    <dgm:pt modelId="{95FE6110-DC9A-49D2-A76C-FB59F7437F54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700" b="1" dirty="0" smtClean="0">
              <a:solidFill>
                <a:schemeClr val="tx1"/>
              </a:solidFill>
            </a:rPr>
            <a:t>Compassion</a:t>
          </a:r>
          <a:endParaRPr lang="en-US" sz="1700" b="1" dirty="0">
            <a:solidFill>
              <a:schemeClr val="tx1"/>
            </a:solidFill>
          </a:endParaRPr>
        </a:p>
      </dgm:t>
    </dgm:pt>
    <dgm:pt modelId="{30047E7F-A4CB-4B10-882D-E53C7B110BA2}" type="parTrans" cxnId="{549ED561-93D7-4231-BFE2-9A02A238D2AA}">
      <dgm:prSet/>
      <dgm:spPr/>
      <dgm:t>
        <a:bodyPr/>
        <a:lstStyle/>
        <a:p>
          <a:endParaRPr lang="en-US"/>
        </a:p>
      </dgm:t>
    </dgm:pt>
    <dgm:pt modelId="{9340050A-0754-478D-97D1-78FE766ADE1B}" type="sibTrans" cxnId="{549ED561-93D7-4231-BFE2-9A02A238D2AA}">
      <dgm:prSet/>
      <dgm:spPr/>
      <dgm:t>
        <a:bodyPr/>
        <a:lstStyle/>
        <a:p>
          <a:endParaRPr lang="en-US"/>
        </a:p>
      </dgm:t>
    </dgm:pt>
    <dgm:pt modelId="{FD47A5B1-35A1-4620-864C-0DED48C445C6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Respect</a:t>
          </a:r>
          <a:endParaRPr lang="en-US" sz="1800" b="1" dirty="0">
            <a:solidFill>
              <a:schemeClr val="tx1"/>
            </a:solidFill>
          </a:endParaRPr>
        </a:p>
      </dgm:t>
    </dgm:pt>
    <dgm:pt modelId="{5AA685C2-313A-4F1A-956F-E4C3FF8B5C0E}" type="parTrans" cxnId="{FCDC67E5-1DFF-4D3D-B820-09816138EA05}">
      <dgm:prSet/>
      <dgm:spPr/>
      <dgm:t>
        <a:bodyPr/>
        <a:lstStyle/>
        <a:p>
          <a:endParaRPr lang="en-US"/>
        </a:p>
      </dgm:t>
    </dgm:pt>
    <dgm:pt modelId="{88BA1DB3-3985-4D14-9412-F6CD7880A51D}" type="sibTrans" cxnId="{FCDC67E5-1DFF-4D3D-B820-09816138EA05}">
      <dgm:prSet/>
      <dgm:spPr/>
      <dgm:t>
        <a:bodyPr/>
        <a:lstStyle/>
        <a:p>
          <a:endParaRPr lang="en-US"/>
        </a:p>
      </dgm:t>
    </dgm:pt>
    <dgm:pt modelId="{B556E58D-E5B7-4D14-A2AB-A84F68C38890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Trust</a:t>
          </a:r>
        </a:p>
      </dgm:t>
    </dgm:pt>
    <dgm:pt modelId="{F755420F-34D5-4176-A158-8F622A5770EB}" type="parTrans" cxnId="{28A2B54A-AC05-4764-A6BE-3C9CF226FB13}">
      <dgm:prSet/>
      <dgm:spPr/>
      <dgm:t>
        <a:bodyPr/>
        <a:lstStyle/>
        <a:p>
          <a:endParaRPr lang="en-US"/>
        </a:p>
      </dgm:t>
    </dgm:pt>
    <dgm:pt modelId="{F2E848EF-4906-4789-9604-56A856245961}" type="sibTrans" cxnId="{28A2B54A-AC05-4764-A6BE-3C9CF226FB13}">
      <dgm:prSet/>
      <dgm:spPr/>
      <dgm:t>
        <a:bodyPr/>
        <a:lstStyle/>
        <a:p>
          <a:endParaRPr lang="en-US"/>
        </a:p>
      </dgm:t>
    </dgm:pt>
    <dgm:pt modelId="{C94F1E28-A1B8-4956-9864-685A5AC9CEAF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Collaboration</a:t>
          </a:r>
          <a:endParaRPr lang="en-US" sz="1600" b="1" dirty="0">
            <a:solidFill>
              <a:schemeClr val="tx1"/>
            </a:solidFill>
          </a:endParaRPr>
        </a:p>
      </dgm:t>
    </dgm:pt>
    <dgm:pt modelId="{34CD3C80-F9A1-497E-B0E5-D1E875E0BEC2}" type="parTrans" cxnId="{D9A27D27-BBFE-4BE6-9A44-75BF8F7CF799}">
      <dgm:prSet/>
      <dgm:spPr/>
      <dgm:t>
        <a:bodyPr/>
        <a:lstStyle/>
        <a:p>
          <a:endParaRPr lang="en-US"/>
        </a:p>
      </dgm:t>
    </dgm:pt>
    <dgm:pt modelId="{7BC49EBC-EF17-4701-AC74-DB436C32FBBB}" type="sibTrans" cxnId="{D9A27D27-BBFE-4BE6-9A44-75BF8F7CF799}">
      <dgm:prSet/>
      <dgm:spPr/>
      <dgm:t>
        <a:bodyPr/>
        <a:lstStyle/>
        <a:p>
          <a:endParaRPr lang="en-US"/>
        </a:p>
      </dgm:t>
    </dgm:pt>
    <dgm:pt modelId="{881676B2-1ABD-41A3-84FB-16FCCE72F281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+mj-lt"/>
            </a:rPr>
            <a:t>Control</a:t>
          </a:r>
          <a:endParaRPr lang="en-US" sz="1800" b="1" dirty="0">
            <a:solidFill>
              <a:schemeClr val="tx1"/>
            </a:solidFill>
            <a:latin typeface="+mj-lt"/>
          </a:endParaRPr>
        </a:p>
      </dgm:t>
    </dgm:pt>
    <dgm:pt modelId="{862F559F-1849-4B2E-BABC-E3E57AB42711}" type="parTrans" cxnId="{4AFFEBA3-A92B-4FE1-A22B-3EFF524B24AD}">
      <dgm:prSet/>
      <dgm:spPr/>
      <dgm:t>
        <a:bodyPr/>
        <a:lstStyle/>
        <a:p>
          <a:endParaRPr lang="en-US"/>
        </a:p>
      </dgm:t>
    </dgm:pt>
    <dgm:pt modelId="{4E9ABBB2-D3B9-42AB-9DB3-E18D7C15F57A}" type="sibTrans" cxnId="{4AFFEBA3-A92B-4FE1-A22B-3EFF524B24AD}">
      <dgm:prSet/>
      <dgm:spPr/>
      <dgm:t>
        <a:bodyPr/>
        <a:lstStyle/>
        <a:p>
          <a:endParaRPr lang="en-US"/>
        </a:p>
      </dgm:t>
    </dgm:pt>
    <dgm:pt modelId="{C6C20748-1DF2-4444-A5AF-24F12A783856}" type="pres">
      <dgm:prSet presAssocID="{7172F365-2E68-4C8C-A69B-7CE522AB0A9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13DF6DE-270D-434D-955B-41DB48D87F8E}" type="pres">
      <dgm:prSet presAssocID="{C5BDD33A-C7A1-4A18-8527-4C26F07DD59B}" presName="Parent" presStyleLbl="node0" presStyleIdx="0" presStyleCnt="1" custScaleX="106469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4101A2E2-57F0-4D59-A0F6-0566A6E472A0}" type="pres">
      <dgm:prSet presAssocID="{51008F23-296F-48F3-859E-142CF3DE30BF}" presName="Accent1" presStyleCnt="0"/>
      <dgm:spPr/>
    </dgm:pt>
    <dgm:pt modelId="{06A6B5BE-DDE2-4BA1-B484-9383AA36F97B}" type="pres">
      <dgm:prSet presAssocID="{51008F23-296F-48F3-859E-142CF3DE30BF}" presName="Accent" presStyleLbl="bgShp" presStyleIdx="0" presStyleCnt="6"/>
      <dgm:spPr/>
    </dgm:pt>
    <dgm:pt modelId="{8A667F00-11D0-4F70-8263-746D3F982107}" type="pres">
      <dgm:prSet presAssocID="{51008F23-296F-48F3-859E-142CF3DE30BF}" presName="Child1" presStyleLbl="node1" presStyleIdx="0" presStyleCnt="6" custScaleX="106469" custLinFactNeighborY="-161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E7EF72-F3A3-408B-8A20-65088ADCECFF}" type="pres">
      <dgm:prSet presAssocID="{95FE6110-DC9A-49D2-A76C-FB59F7437F54}" presName="Accent2" presStyleCnt="0"/>
      <dgm:spPr/>
    </dgm:pt>
    <dgm:pt modelId="{CE986FE7-F021-4248-B762-A57EC3EAD08F}" type="pres">
      <dgm:prSet presAssocID="{95FE6110-DC9A-49D2-A76C-FB59F7437F54}" presName="Accent" presStyleLbl="bgShp" presStyleIdx="1" presStyleCnt="6" custScaleX="106469" custLinFactNeighborX="-69256" custLinFactNeighborY="-48226"/>
      <dgm:spPr>
        <a:solidFill>
          <a:schemeClr val="accent1">
            <a:lumMod val="40000"/>
            <a:lumOff val="60000"/>
          </a:schemeClr>
        </a:solidFill>
      </dgm:spPr>
    </dgm:pt>
    <dgm:pt modelId="{B351BEA2-C8E1-434C-A26A-A06F4681C1C1}" type="pres">
      <dgm:prSet presAssocID="{95FE6110-DC9A-49D2-A76C-FB59F7437F54}" presName="Child2" presStyleLbl="node1" presStyleIdx="1" presStyleCnt="6" custScaleX="106469" custLinFactNeighborX="79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E591A4-B220-49A6-8C78-22783B7A3080}" type="pres">
      <dgm:prSet presAssocID="{FD47A5B1-35A1-4620-864C-0DED48C445C6}" presName="Accent3" presStyleCnt="0"/>
      <dgm:spPr/>
    </dgm:pt>
    <dgm:pt modelId="{5E4B3F8C-DF24-475E-A951-2A551C1BF4BF}" type="pres">
      <dgm:prSet presAssocID="{FD47A5B1-35A1-4620-864C-0DED48C445C6}" presName="Accent" presStyleLbl="bgShp" presStyleIdx="2" presStyleCnt="6" custScaleX="106469" custLinFactNeighborY="-84396"/>
      <dgm:spPr>
        <a:solidFill>
          <a:schemeClr val="accent1">
            <a:lumMod val="40000"/>
            <a:lumOff val="60000"/>
          </a:schemeClr>
        </a:solidFill>
      </dgm:spPr>
    </dgm:pt>
    <dgm:pt modelId="{429F2007-9FA5-40E3-98B4-F24AA2EFF8F2}" type="pres">
      <dgm:prSet presAssocID="{FD47A5B1-35A1-4620-864C-0DED48C445C6}" presName="Child3" presStyleLbl="node1" presStyleIdx="2" presStyleCnt="6" custScaleX="106469" custLinFactNeighborX="79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F44A0D-B6CA-403E-B25D-561F04028CD7}" type="pres">
      <dgm:prSet presAssocID="{B556E58D-E5B7-4D14-A2AB-A84F68C38890}" presName="Accent4" presStyleCnt="0"/>
      <dgm:spPr/>
    </dgm:pt>
    <dgm:pt modelId="{A5F2AAF2-AA10-434B-9C57-FC04DF7C5561}" type="pres">
      <dgm:prSet presAssocID="{B556E58D-E5B7-4D14-A2AB-A84F68C38890}" presName="Accent" presStyleLbl="bgShp" presStyleIdx="3" presStyleCnt="6" custScaleX="106469" custLinFactX="19466" custLinFactNeighborX="100000" custLinFactNeighborY="-56264"/>
      <dgm:spPr>
        <a:solidFill>
          <a:schemeClr val="accent1">
            <a:lumMod val="40000"/>
            <a:lumOff val="60000"/>
          </a:schemeClr>
        </a:solidFill>
      </dgm:spPr>
    </dgm:pt>
    <dgm:pt modelId="{AC1B769B-7F2E-4ADA-A854-49E2D65F5063}" type="pres">
      <dgm:prSet presAssocID="{B556E58D-E5B7-4D14-A2AB-A84F68C38890}" presName="Child4" presStyleLbl="node1" presStyleIdx="3" presStyleCnt="6" custScaleX="1064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798BB6-98F8-4421-8E8A-3F31F877EF4C}" type="pres">
      <dgm:prSet presAssocID="{C94F1E28-A1B8-4956-9864-685A5AC9CEAF}" presName="Accent5" presStyleCnt="0"/>
      <dgm:spPr/>
    </dgm:pt>
    <dgm:pt modelId="{AB366DAA-D738-43C6-9F97-83BFB8F56A0B}" type="pres">
      <dgm:prSet presAssocID="{C94F1E28-A1B8-4956-9864-685A5AC9CEAF}" presName="Accent" presStyleLbl="bgShp" presStyleIdx="4" presStyleCnt="6" custScaleX="106469" custLinFactX="-9078" custLinFactNeighborX="-100000" custLinFactNeighborY="-80377"/>
      <dgm:spPr>
        <a:solidFill>
          <a:schemeClr val="accent1">
            <a:lumMod val="40000"/>
            <a:lumOff val="60000"/>
          </a:schemeClr>
        </a:solidFill>
      </dgm:spPr>
    </dgm:pt>
    <dgm:pt modelId="{A1F618EE-EFD4-485B-BD3A-F58A3E6C6C22}" type="pres">
      <dgm:prSet presAssocID="{C94F1E28-A1B8-4956-9864-685A5AC9CEAF}" presName="Child5" presStyleLbl="node1" presStyleIdx="4" presStyleCnt="6" custScaleX="106469" custLinFactNeighborX="-79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A2109F-1B16-43DB-AD11-3BCB4116B574}" type="pres">
      <dgm:prSet presAssocID="{881676B2-1ABD-41A3-84FB-16FCCE72F281}" presName="Accent6" presStyleCnt="0"/>
      <dgm:spPr/>
    </dgm:pt>
    <dgm:pt modelId="{9028EB5C-D17C-4F6B-BAAD-FA67ABB1DFBB}" type="pres">
      <dgm:prSet presAssocID="{881676B2-1ABD-41A3-84FB-16FCCE72F281}" presName="Accent" presStyleLbl="bgShp" presStyleIdx="5" presStyleCnt="6" custScaleX="106469" custLinFactY="-18556" custLinFactNeighborX="3463" custLinFactNeighborY="-100000"/>
      <dgm:spPr>
        <a:solidFill>
          <a:schemeClr val="accent1">
            <a:lumMod val="40000"/>
            <a:lumOff val="60000"/>
          </a:schemeClr>
        </a:solidFill>
      </dgm:spPr>
    </dgm:pt>
    <dgm:pt modelId="{B60C4F9B-EC9D-4367-B5C1-EB0C2756A93E}" type="pres">
      <dgm:prSet presAssocID="{881676B2-1ABD-41A3-84FB-16FCCE72F281}" presName="Child6" presStyleLbl="node1" presStyleIdx="5" presStyleCnt="6" custScaleX="106469" custLinFactNeighborX="-79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2D90C5-C4B2-4609-813C-02DD1AC9306B}" type="presOf" srcId="{51008F23-296F-48F3-859E-142CF3DE30BF}" destId="{8A667F00-11D0-4F70-8263-746D3F982107}" srcOrd="0" destOrd="0" presId="urn:microsoft.com/office/officeart/2011/layout/HexagonRadial"/>
    <dgm:cxn modelId="{FCDC67E5-1DFF-4D3D-B820-09816138EA05}" srcId="{C5BDD33A-C7A1-4A18-8527-4C26F07DD59B}" destId="{FD47A5B1-35A1-4620-864C-0DED48C445C6}" srcOrd="2" destOrd="0" parTransId="{5AA685C2-313A-4F1A-956F-E4C3FF8B5C0E}" sibTransId="{88BA1DB3-3985-4D14-9412-F6CD7880A51D}"/>
    <dgm:cxn modelId="{A717CE9C-FC08-49F9-8E93-595F1FCC447B}" type="presOf" srcId="{C5BDD33A-C7A1-4A18-8527-4C26F07DD59B}" destId="{A13DF6DE-270D-434D-955B-41DB48D87F8E}" srcOrd="0" destOrd="0" presId="urn:microsoft.com/office/officeart/2011/layout/HexagonRadial"/>
    <dgm:cxn modelId="{9F78EDCC-35D2-4899-9129-896D2FB01FA4}" type="presOf" srcId="{881676B2-1ABD-41A3-84FB-16FCCE72F281}" destId="{B60C4F9B-EC9D-4367-B5C1-EB0C2756A93E}" srcOrd="0" destOrd="0" presId="urn:microsoft.com/office/officeart/2011/layout/HexagonRadial"/>
    <dgm:cxn modelId="{DD345D55-B309-42FF-ABC7-07E68F1CC319}" type="presOf" srcId="{B556E58D-E5B7-4D14-A2AB-A84F68C38890}" destId="{AC1B769B-7F2E-4ADA-A854-49E2D65F5063}" srcOrd="0" destOrd="0" presId="urn:microsoft.com/office/officeart/2011/layout/HexagonRadial"/>
    <dgm:cxn modelId="{B91CBF04-D091-416B-BD37-51E07F93E388}" type="presOf" srcId="{95FE6110-DC9A-49D2-A76C-FB59F7437F54}" destId="{B351BEA2-C8E1-434C-A26A-A06F4681C1C1}" srcOrd="0" destOrd="0" presId="urn:microsoft.com/office/officeart/2011/layout/HexagonRadial"/>
    <dgm:cxn modelId="{549ED561-93D7-4231-BFE2-9A02A238D2AA}" srcId="{C5BDD33A-C7A1-4A18-8527-4C26F07DD59B}" destId="{95FE6110-DC9A-49D2-A76C-FB59F7437F54}" srcOrd="1" destOrd="0" parTransId="{30047E7F-A4CB-4B10-882D-E53C7B110BA2}" sibTransId="{9340050A-0754-478D-97D1-78FE766ADE1B}"/>
    <dgm:cxn modelId="{80DD783E-4EA0-4F29-B999-4F7C71FA3BFD}" type="presOf" srcId="{FD47A5B1-35A1-4620-864C-0DED48C445C6}" destId="{429F2007-9FA5-40E3-98B4-F24AA2EFF8F2}" srcOrd="0" destOrd="0" presId="urn:microsoft.com/office/officeart/2011/layout/HexagonRadial"/>
    <dgm:cxn modelId="{F707CE9B-F113-4486-90EB-893F291A9506}" type="presOf" srcId="{7172F365-2E68-4C8C-A69B-7CE522AB0A94}" destId="{C6C20748-1DF2-4444-A5AF-24F12A783856}" srcOrd="0" destOrd="0" presId="urn:microsoft.com/office/officeart/2011/layout/HexagonRadial"/>
    <dgm:cxn modelId="{7739A913-D3EF-4AEA-AC95-820D921E6850}" srcId="{7172F365-2E68-4C8C-A69B-7CE522AB0A94}" destId="{C5BDD33A-C7A1-4A18-8527-4C26F07DD59B}" srcOrd="0" destOrd="0" parTransId="{7C7C6D73-F193-44D8-8B8C-751B7E953B8E}" sibTransId="{62E4E262-C7A0-4DB5-A8AD-7CE3D05041F9}"/>
    <dgm:cxn modelId="{FE239E05-FC8C-4ADD-867D-ECA21EE4887B}" type="presOf" srcId="{C94F1E28-A1B8-4956-9864-685A5AC9CEAF}" destId="{A1F618EE-EFD4-485B-BD3A-F58A3E6C6C22}" srcOrd="0" destOrd="0" presId="urn:microsoft.com/office/officeart/2011/layout/HexagonRadial"/>
    <dgm:cxn modelId="{D9A27D27-BBFE-4BE6-9A44-75BF8F7CF799}" srcId="{C5BDD33A-C7A1-4A18-8527-4C26F07DD59B}" destId="{C94F1E28-A1B8-4956-9864-685A5AC9CEAF}" srcOrd="4" destOrd="0" parTransId="{34CD3C80-F9A1-497E-B0E5-D1E875E0BEC2}" sibTransId="{7BC49EBC-EF17-4701-AC74-DB436C32FBBB}"/>
    <dgm:cxn modelId="{4AFFEBA3-A92B-4FE1-A22B-3EFF524B24AD}" srcId="{C5BDD33A-C7A1-4A18-8527-4C26F07DD59B}" destId="{881676B2-1ABD-41A3-84FB-16FCCE72F281}" srcOrd="5" destOrd="0" parTransId="{862F559F-1849-4B2E-BABC-E3E57AB42711}" sibTransId="{4E9ABBB2-D3B9-42AB-9DB3-E18D7C15F57A}"/>
    <dgm:cxn modelId="{3E45AA50-791A-4034-A884-01C39676B7D9}" srcId="{C5BDD33A-C7A1-4A18-8527-4C26F07DD59B}" destId="{51008F23-296F-48F3-859E-142CF3DE30BF}" srcOrd="0" destOrd="0" parTransId="{9A4F6148-551A-43C8-B0D6-DF211FAE3E5E}" sibTransId="{AC7AB942-A227-4828-94E3-3AB865D8B3C6}"/>
    <dgm:cxn modelId="{28A2B54A-AC05-4764-A6BE-3C9CF226FB13}" srcId="{C5BDD33A-C7A1-4A18-8527-4C26F07DD59B}" destId="{B556E58D-E5B7-4D14-A2AB-A84F68C38890}" srcOrd="3" destOrd="0" parTransId="{F755420F-34D5-4176-A158-8F622A5770EB}" sibTransId="{F2E848EF-4906-4789-9604-56A856245961}"/>
    <dgm:cxn modelId="{60F0CE77-6FE3-441C-B579-A3C839C43DEC}" type="presParOf" srcId="{C6C20748-1DF2-4444-A5AF-24F12A783856}" destId="{A13DF6DE-270D-434D-955B-41DB48D87F8E}" srcOrd="0" destOrd="0" presId="urn:microsoft.com/office/officeart/2011/layout/HexagonRadial"/>
    <dgm:cxn modelId="{E323E61B-FD8D-48D1-A8FA-B77F3206A194}" type="presParOf" srcId="{C6C20748-1DF2-4444-A5AF-24F12A783856}" destId="{4101A2E2-57F0-4D59-A0F6-0566A6E472A0}" srcOrd="1" destOrd="0" presId="urn:microsoft.com/office/officeart/2011/layout/HexagonRadial"/>
    <dgm:cxn modelId="{4B087864-AB52-4416-86AC-CCDD58BF7760}" type="presParOf" srcId="{4101A2E2-57F0-4D59-A0F6-0566A6E472A0}" destId="{06A6B5BE-DDE2-4BA1-B484-9383AA36F97B}" srcOrd="0" destOrd="0" presId="urn:microsoft.com/office/officeart/2011/layout/HexagonRadial"/>
    <dgm:cxn modelId="{D4CC3477-4C15-4FD1-8C17-D0B255ADC987}" type="presParOf" srcId="{C6C20748-1DF2-4444-A5AF-24F12A783856}" destId="{8A667F00-11D0-4F70-8263-746D3F982107}" srcOrd="2" destOrd="0" presId="urn:microsoft.com/office/officeart/2011/layout/HexagonRadial"/>
    <dgm:cxn modelId="{3158D0AE-C99A-470D-97D8-B09E0D2729D2}" type="presParOf" srcId="{C6C20748-1DF2-4444-A5AF-24F12A783856}" destId="{CBE7EF72-F3A3-408B-8A20-65088ADCECFF}" srcOrd="3" destOrd="0" presId="urn:microsoft.com/office/officeart/2011/layout/HexagonRadial"/>
    <dgm:cxn modelId="{1E53D9A5-2984-4347-A235-3D970F941182}" type="presParOf" srcId="{CBE7EF72-F3A3-408B-8A20-65088ADCECFF}" destId="{CE986FE7-F021-4248-B762-A57EC3EAD08F}" srcOrd="0" destOrd="0" presId="urn:microsoft.com/office/officeart/2011/layout/HexagonRadial"/>
    <dgm:cxn modelId="{633A33FB-49D2-4D18-ADA8-639E40E39ED9}" type="presParOf" srcId="{C6C20748-1DF2-4444-A5AF-24F12A783856}" destId="{B351BEA2-C8E1-434C-A26A-A06F4681C1C1}" srcOrd="4" destOrd="0" presId="urn:microsoft.com/office/officeart/2011/layout/HexagonRadial"/>
    <dgm:cxn modelId="{6F5CACF3-3883-4AAB-9384-8614F803F0AD}" type="presParOf" srcId="{C6C20748-1DF2-4444-A5AF-24F12A783856}" destId="{61E591A4-B220-49A6-8C78-22783B7A3080}" srcOrd="5" destOrd="0" presId="urn:microsoft.com/office/officeart/2011/layout/HexagonRadial"/>
    <dgm:cxn modelId="{91BCBBA6-0074-47C3-A4BB-56F76792DA49}" type="presParOf" srcId="{61E591A4-B220-49A6-8C78-22783B7A3080}" destId="{5E4B3F8C-DF24-475E-A951-2A551C1BF4BF}" srcOrd="0" destOrd="0" presId="urn:microsoft.com/office/officeart/2011/layout/HexagonRadial"/>
    <dgm:cxn modelId="{08270866-C927-4849-A320-563F91F29D0A}" type="presParOf" srcId="{C6C20748-1DF2-4444-A5AF-24F12A783856}" destId="{429F2007-9FA5-40E3-98B4-F24AA2EFF8F2}" srcOrd="6" destOrd="0" presId="urn:microsoft.com/office/officeart/2011/layout/HexagonRadial"/>
    <dgm:cxn modelId="{74A25EDC-12C8-4535-A521-DCB83599046B}" type="presParOf" srcId="{C6C20748-1DF2-4444-A5AF-24F12A783856}" destId="{6EF44A0D-B6CA-403E-B25D-561F04028CD7}" srcOrd="7" destOrd="0" presId="urn:microsoft.com/office/officeart/2011/layout/HexagonRadial"/>
    <dgm:cxn modelId="{42BBD7B2-C24C-484A-AFA1-740897A25520}" type="presParOf" srcId="{6EF44A0D-B6CA-403E-B25D-561F04028CD7}" destId="{A5F2AAF2-AA10-434B-9C57-FC04DF7C5561}" srcOrd="0" destOrd="0" presId="urn:microsoft.com/office/officeart/2011/layout/HexagonRadial"/>
    <dgm:cxn modelId="{9E966BDE-9FD6-49E8-8654-5495DBDFBB94}" type="presParOf" srcId="{C6C20748-1DF2-4444-A5AF-24F12A783856}" destId="{AC1B769B-7F2E-4ADA-A854-49E2D65F5063}" srcOrd="8" destOrd="0" presId="urn:microsoft.com/office/officeart/2011/layout/HexagonRadial"/>
    <dgm:cxn modelId="{7F0632D3-87DC-4A38-9BAE-C7B122E279EA}" type="presParOf" srcId="{C6C20748-1DF2-4444-A5AF-24F12A783856}" destId="{05798BB6-98F8-4421-8E8A-3F31F877EF4C}" srcOrd="9" destOrd="0" presId="urn:microsoft.com/office/officeart/2011/layout/HexagonRadial"/>
    <dgm:cxn modelId="{A6446F2C-F73D-4000-9239-9A070017F4DA}" type="presParOf" srcId="{05798BB6-98F8-4421-8E8A-3F31F877EF4C}" destId="{AB366DAA-D738-43C6-9F97-83BFB8F56A0B}" srcOrd="0" destOrd="0" presId="urn:microsoft.com/office/officeart/2011/layout/HexagonRadial"/>
    <dgm:cxn modelId="{E7241444-8292-4215-B44F-A95016CEF4D8}" type="presParOf" srcId="{C6C20748-1DF2-4444-A5AF-24F12A783856}" destId="{A1F618EE-EFD4-485B-BD3A-F58A3E6C6C22}" srcOrd="10" destOrd="0" presId="urn:microsoft.com/office/officeart/2011/layout/HexagonRadial"/>
    <dgm:cxn modelId="{F14103CC-CA85-4926-891E-02FF23FCC1C5}" type="presParOf" srcId="{C6C20748-1DF2-4444-A5AF-24F12A783856}" destId="{C0A2109F-1B16-43DB-AD11-3BCB4116B574}" srcOrd="11" destOrd="0" presId="urn:microsoft.com/office/officeart/2011/layout/HexagonRadial"/>
    <dgm:cxn modelId="{5F4B6E30-A85B-46DB-A369-A21BD9C92580}" type="presParOf" srcId="{C0A2109F-1B16-43DB-AD11-3BCB4116B574}" destId="{9028EB5C-D17C-4F6B-BAAD-FA67ABB1DFBB}" srcOrd="0" destOrd="0" presId="urn:microsoft.com/office/officeart/2011/layout/HexagonRadial"/>
    <dgm:cxn modelId="{0278EE19-7362-4A06-8FC7-FA1624C7EC56}" type="presParOf" srcId="{C6C20748-1DF2-4444-A5AF-24F12A783856}" destId="{B60C4F9B-EC9D-4367-B5C1-EB0C2756A93E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D19E31-0417-4F34-8937-8C88AE2408A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819B61-1503-4CD2-8CB1-13812F1F615C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US" sz="2400" b="1" dirty="0" smtClean="0">
              <a:solidFill>
                <a:sysClr val="windowText" lastClr="00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Step-by-step guide to restorative conflict resolution</a:t>
          </a:r>
        </a:p>
      </dgm:t>
    </dgm:pt>
    <dgm:pt modelId="{0BBABB68-0A79-46D2-9A37-C2A924F2955B}" type="parTrans" cxnId="{7F209E06-A5C8-4EE0-B284-AA68B04820CA}">
      <dgm:prSet/>
      <dgm:spPr/>
      <dgm:t>
        <a:bodyPr/>
        <a:lstStyle/>
        <a:p>
          <a:endParaRPr lang="en-US" b="1"/>
        </a:p>
      </dgm:t>
    </dgm:pt>
    <dgm:pt modelId="{1CF1796B-9BAD-457B-9DD7-9479E684CEE3}" type="sibTrans" cxnId="{7F209E06-A5C8-4EE0-B284-AA68B04820CA}">
      <dgm:prSet/>
      <dgm:spPr/>
      <dgm:t>
        <a:bodyPr/>
        <a:lstStyle/>
        <a:p>
          <a:endParaRPr lang="en-US" b="1"/>
        </a:p>
      </dgm:t>
    </dgm:pt>
    <dgm:pt modelId="{652FA597-7CFC-43BF-87BD-57C4AF008C40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US" sz="2400" b="1" dirty="0" smtClean="0">
              <a:solidFill>
                <a:sysClr val="windowText" lastClr="00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Descriptions of nurture room layouts</a:t>
          </a:r>
        </a:p>
      </dgm:t>
    </dgm:pt>
    <dgm:pt modelId="{44D5B474-FB1A-418D-BBC3-FB78CAB6D11A}" type="parTrans" cxnId="{C68130D8-6A68-4603-B28A-9CB362E2848B}">
      <dgm:prSet/>
      <dgm:spPr/>
      <dgm:t>
        <a:bodyPr/>
        <a:lstStyle/>
        <a:p>
          <a:endParaRPr lang="en-US" b="1"/>
        </a:p>
      </dgm:t>
    </dgm:pt>
    <dgm:pt modelId="{BDB8F657-394B-4F54-BDAB-D027C3348F84}" type="sibTrans" cxnId="{C68130D8-6A68-4603-B28A-9CB362E2848B}">
      <dgm:prSet/>
      <dgm:spPr/>
      <dgm:t>
        <a:bodyPr/>
        <a:lstStyle/>
        <a:p>
          <a:endParaRPr lang="en-US" b="1"/>
        </a:p>
      </dgm:t>
    </dgm:pt>
    <dgm:pt modelId="{7D82A688-A0D3-4277-8892-B85ACB66C020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US" sz="2400" b="1" dirty="0" smtClean="0">
              <a:solidFill>
                <a:sysClr val="windowText" lastClr="00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List of possible options for grounding activities</a:t>
          </a:r>
        </a:p>
      </dgm:t>
    </dgm:pt>
    <dgm:pt modelId="{824F62DD-7B1A-45DF-948F-59FF80A83E80}" type="parTrans" cxnId="{B298A070-4E2B-41D7-B742-37E70287D4F0}">
      <dgm:prSet/>
      <dgm:spPr/>
      <dgm:t>
        <a:bodyPr/>
        <a:lstStyle/>
        <a:p>
          <a:endParaRPr lang="en-US" b="1"/>
        </a:p>
      </dgm:t>
    </dgm:pt>
    <dgm:pt modelId="{94753F41-3DFF-4E11-99BE-597AC9A0AB2E}" type="sibTrans" cxnId="{B298A070-4E2B-41D7-B742-37E70287D4F0}">
      <dgm:prSet/>
      <dgm:spPr/>
      <dgm:t>
        <a:bodyPr/>
        <a:lstStyle/>
        <a:p>
          <a:endParaRPr lang="en-US" b="1"/>
        </a:p>
      </dgm:t>
    </dgm:pt>
    <dgm:pt modelId="{79D3D457-BA07-407A-8BFD-ACE252EBB5FA}" type="pres">
      <dgm:prSet presAssocID="{5BD19E31-0417-4F34-8937-8C88AE2408A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263828-189C-402E-B2D6-3FC3A2E68ED6}" type="pres">
      <dgm:prSet presAssocID="{D2819B61-1503-4CD2-8CB1-13812F1F615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28D3FD-6BAF-4ECA-A9F5-C7B80ED1E900}" type="pres">
      <dgm:prSet presAssocID="{1CF1796B-9BAD-457B-9DD7-9479E684CEE3}" presName="sibTrans" presStyleCnt="0"/>
      <dgm:spPr/>
    </dgm:pt>
    <dgm:pt modelId="{A70AE195-DA4C-4367-BF70-0FE446E6F9D3}" type="pres">
      <dgm:prSet presAssocID="{652FA597-7CFC-43BF-87BD-57C4AF008C4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463DCD-9146-4E4A-B27A-6DFF29BDDB47}" type="pres">
      <dgm:prSet presAssocID="{BDB8F657-394B-4F54-BDAB-D027C3348F84}" presName="sibTrans" presStyleCnt="0"/>
      <dgm:spPr/>
    </dgm:pt>
    <dgm:pt modelId="{C404664C-9BC5-4EEE-A40D-F1BD6B22FF9B}" type="pres">
      <dgm:prSet presAssocID="{7D82A688-A0D3-4277-8892-B85ACB66C02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29C193-4627-497F-A5AD-BC8677349D28}" type="presOf" srcId="{7D82A688-A0D3-4277-8892-B85ACB66C020}" destId="{C404664C-9BC5-4EEE-A40D-F1BD6B22FF9B}" srcOrd="0" destOrd="0" presId="urn:microsoft.com/office/officeart/2005/8/layout/default"/>
    <dgm:cxn modelId="{B298A070-4E2B-41D7-B742-37E70287D4F0}" srcId="{5BD19E31-0417-4F34-8937-8C88AE2408AB}" destId="{7D82A688-A0D3-4277-8892-B85ACB66C020}" srcOrd="2" destOrd="0" parTransId="{824F62DD-7B1A-45DF-948F-59FF80A83E80}" sibTransId="{94753F41-3DFF-4E11-99BE-597AC9A0AB2E}"/>
    <dgm:cxn modelId="{7F209E06-A5C8-4EE0-B284-AA68B04820CA}" srcId="{5BD19E31-0417-4F34-8937-8C88AE2408AB}" destId="{D2819B61-1503-4CD2-8CB1-13812F1F615C}" srcOrd="0" destOrd="0" parTransId="{0BBABB68-0A79-46D2-9A37-C2A924F2955B}" sibTransId="{1CF1796B-9BAD-457B-9DD7-9479E684CEE3}"/>
    <dgm:cxn modelId="{C68130D8-6A68-4603-B28A-9CB362E2848B}" srcId="{5BD19E31-0417-4F34-8937-8C88AE2408AB}" destId="{652FA597-7CFC-43BF-87BD-57C4AF008C40}" srcOrd="1" destOrd="0" parTransId="{44D5B474-FB1A-418D-BBC3-FB78CAB6D11A}" sibTransId="{BDB8F657-394B-4F54-BDAB-D027C3348F84}"/>
    <dgm:cxn modelId="{7B9C97E8-25EB-4EED-996D-13191E0EC75D}" type="presOf" srcId="{D2819B61-1503-4CD2-8CB1-13812F1F615C}" destId="{24263828-189C-402E-B2D6-3FC3A2E68ED6}" srcOrd="0" destOrd="0" presId="urn:microsoft.com/office/officeart/2005/8/layout/default"/>
    <dgm:cxn modelId="{01FC167F-4A03-4A7D-8443-2A073F3B558F}" type="presOf" srcId="{5BD19E31-0417-4F34-8937-8C88AE2408AB}" destId="{79D3D457-BA07-407A-8BFD-ACE252EBB5FA}" srcOrd="0" destOrd="0" presId="urn:microsoft.com/office/officeart/2005/8/layout/default"/>
    <dgm:cxn modelId="{319BC9B4-BF36-4F90-85AD-3539D5D623A9}" type="presOf" srcId="{652FA597-7CFC-43BF-87BD-57C4AF008C40}" destId="{A70AE195-DA4C-4367-BF70-0FE446E6F9D3}" srcOrd="0" destOrd="0" presId="urn:microsoft.com/office/officeart/2005/8/layout/default"/>
    <dgm:cxn modelId="{F253A60B-FFEB-4006-878F-EB3ABD8C3350}" type="presParOf" srcId="{79D3D457-BA07-407A-8BFD-ACE252EBB5FA}" destId="{24263828-189C-402E-B2D6-3FC3A2E68ED6}" srcOrd="0" destOrd="0" presId="urn:microsoft.com/office/officeart/2005/8/layout/default"/>
    <dgm:cxn modelId="{2E1A4080-2144-4319-87F1-AB3C699AF7BC}" type="presParOf" srcId="{79D3D457-BA07-407A-8BFD-ACE252EBB5FA}" destId="{D528D3FD-6BAF-4ECA-A9F5-C7B80ED1E900}" srcOrd="1" destOrd="0" presId="urn:microsoft.com/office/officeart/2005/8/layout/default"/>
    <dgm:cxn modelId="{1D570B23-7F57-4C2C-A31D-8EBFFAEB6EE0}" type="presParOf" srcId="{79D3D457-BA07-407A-8BFD-ACE252EBB5FA}" destId="{A70AE195-DA4C-4367-BF70-0FE446E6F9D3}" srcOrd="2" destOrd="0" presId="urn:microsoft.com/office/officeart/2005/8/layout/default"/>
    <dgm:cxn modelId="{B6DF3689-A141-46C9-82BC-A928A106C950}" type="presParOf" srcId="{79D3D457-BA07-407A-8BFD-ACE252EBB5FA}" destId="{12463DCD-9146-4E4A-B27A-6DFF29BDDB47}" srcOrd="3" destOrd="0" presId="urn:microsoft.com/office/officeart/2005/8/layout/default"/>
    <dgm:cxn modelId="{4CF795F5-32AA-4D48-9AFD-5417F845C7D4}" type="presParOf" srcId="{79D3D457-BA07-407A-8BFD-ACE252EBB5FA}" destId="{C404664C-9BC5-4EEE-A40D-F1BD6B22FF9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DF6DE-270D-434D-955B-41DB48D87F8E}">
      <dsp:nvSpPr>
        <dsp:cNvPr id="0" name=""/>
        <dsp:cNvSpPr/>
      </dsp:nvSpPr>
      <dsp:spPr>
        <a:xfrm>
          <a:off x="1957852" y="1825242"/>
          <a:ext cx="2470040" cy="200686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Healing happens in relationships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2354809" y="2147762"/>
        <a:ext cx="1676126" cy="1361821"/>
      </dsp:txXfrm>
    </dsp:sp>
    <dsp:sp modelId="{CE986FE7-F021-4248-B762-A57EC3EAD08F}">
      <dsp:nvSpPr>
        <dsp:cNvPr id="0" name=""/>
        <dsp:cNvSpPr/>
      </dsp:nvSpPr>
      <dsp:spPr>
        <a:xfrm>
          <a:off x="2851113" y="501374"/>
          <a:ext cx="931939" cy="75419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667F00-11D0-4F70-8263-746D3F982107}">
      <dsp:nvSpPr>
        <dsp:cNvPr id="0" name=""/>
        <dsp:cNvSpPr/>
      </dsp:nvSpPr>
      <dsp:spPr>
        <a:xfrm>
          <a:off x="2185099" y="0"/>
          <a:ext cx="2024180" cy="164475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Safety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2510416" y="264338"/>
        <a:ext cx="1373546" cy="1116079"/>
      </dsp:txXfrm>
    </dsp:sp>
    <dsp:sp modelId="{5E4B3F8C-DF24-475E-A951-2A551C1BF4BF}">
      <dsp:nvSpPr>
        <dsp:cNvPr id="0" name=""/>
        <dsp:cNvSpPr/>
      </dsp:nvSpPr>
      <dsp:spPr>
        <a:xfrm>
          <a:off x="4478882" y="1638532"/>
          <a:ext cx="931939" cy="75419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51BEA2-C8E1-434C-A26A-A06F4681C1C1}">
      <dsp:nvSpPr>
        <dsp:cNvPr id="0" name=""/>
        <dsp:cNvSpPr/>
      </dsp:nvSpPr>
      <dsp:spPr>
        <a:xfrm>
          <a:off x="4080239" y="1011634"/>
          <a:ext cx="2024180" cy="164475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tx1"/>
              </a:solidFill>
            </a:rPr>
            <a:t>Compassion</a:t>
          </a:r>
          <a:endParaRPr lang="en-US" sz="1700" b="1" kern="1200" dirty="0">
            <a:solidFill>
              <a:schemeClr val="tx1"/>
            </a:solidFill>
          </a:endParaRPr>
        </a:p>
      </dsp:txBody>
      <dsp:txXfrm>
        <a:off x="4405556" y="1275972"/>
        <a:ext cx="1373546" cy="1116079"/>
      </dsp:txXfrm>
    </dsp:sp>
    <dsp:sp modelId="{A5F2AAF2-AA10-434B-9C57-FC04DF7C5561}">
      <dsp:nvSpPr>
        <dsp:cNvPr id="0" name=""/>
        <dsp:cNvSpPr/>
      </dsp:nvSpPr>
      <dsp:spPr>
        <a:xfrm>
          <a:off x="4814944" y="3442274"/>
          <a:ext cx="931939" cy="75419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9F2007-9FA5-40E3-98B4-F24AA2EFF8F2}">
      <dsp:nvSpPr>
        <dsp:cNvPr id="0" name=""/>
        <dsp:cNvSpPr/>
      </dsp:nvSpPr>
      <dsp:spPr>
        <a:xfrm>
          <a:off x="4080239" y="3000390"/>
          <a:ext cx="2024180" cy="164475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Respect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4405556" y="3264728"/>
        <a:ext cx="1373546" cy="1116079"/>
      </dsp:txXfrm>
    </dsp:sp>
    <dsp:sp modelId="{AB366DAA-D738-43C6-9F97-83BFB8F56A0B}">
      <dsp:nvSpPr>
        <dsp:cNvPr id="0" name=""/>
        <dsp:cNvSpPr/>
      </dsp:nvSpPr>
      <dsp:spPr>
        <a:xfrm>
          <a:off x="1054121" y="3425625"/>
          <a:ext cx="931939" cy="75419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1B769B-7F2E-4ADA-A854-49E2D65F5063}">
      <dsp:nvSpPr>
        <dsp:cNvPr id="0" name=""/>
        <dsp:cNvSpPr/>
      </dsp:nvSpPr>
      <dsp:spPr>
        <a:xfrm>
          <a:off x="2185099" y="4013156"/>
          <a:ext cx="2024180" cy="164475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Trust</a:t>
          </a:r>
        </a:p>
      </dsp:txBody>
      <dsp:txXfrm>
        <a:off x="2510416" y="4277494"/>
        <a:ext cx="1373546" cy="1116079"/>
      </dsp:txXfrm>
    </dsp:sp>
    <dsp:sp modelId="{9028EB5C-D17C-4F6B-BAAD-FA67ABB1DFBB}">
      <dsp:nvSpPr>
        <dsp:cNvPr id="0" name=""/>
        <dsp:cNvSpPr/>
      </dsp:nvSpPr>
      <dsp:spPr>
        <a:xfrm>
          <a:off x="1000919" y="1728293"/>
          <a:ext cx="931939" cy="75419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618EE-EFD4-485B-BD3A-F58A3E6C6C22}">
      <dsp:nvSpPr>
        <dsp:cNvPr id="0" name=""/>
        <dsp:cNvSpPr/>
      </dsp:nvSpPr>
      <dsp:spPr>
        <a:xfrm>
          <a:off x="281865" y="3001522"/>
          <a:ext cx="2024180" cy="164475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Collaboration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607182" y="3265860"/>
        <a:ext cx="1373546" cy="1116079"/>
      </dsp:txXfrm>
    </dsp:sp>
    <dsp:sp modelId="{B60C4F9B-EC9D-4367-B5C1-EB0C2756A93E}">
      <dsp:nvSpPr>
        <dsp:cNvPr id="0" name=""/>
        <dsp:cNvSpPr/>
      </dsp:nvSpPr>
      <dsp:spPr>
        <a:xfrm>
          <a:off x="281865" y="1009371"/>
          <a:ext cx="2024180" cy="164475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</a:rPr>
            <a:t>Control</a:t>
          </a:r>
          <a:endParaRPr lang="en-US" sz="1800" b="1" kern="1200" dirty="0">
            <a:solidFill>
              <a:schemeClr val="tx1"/>
            </a:solidFill>
            <a:latin typeface="+mj-lt"/>
          </a:endParaRPr>
        </a:p>
      </dsp:txBody>
      <dsp:txXfrm>
        <a:off x="607182" y="1273709"/>
        <a:ext cx="1373546" cy="11160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63828-189C-402E-B2D6-3FC3A2E68ED6}">
      <dsp:nvSpPr>
        <dsp:cNvPr id="0" name=""/>
        <dsp:cNvSpPr/>
      </dsp:nvSpPr>
      <dsp:spPr>
        <a:xfrm>
          <a:off x="1797644" y="589"/>
          <a:ext cx="2860171" cy="171610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ysClr val="windowText" lastClr="00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Step-by-step guide to restorative conflict resolution</a:t>
          </a:r>
        </a:p>
      </dsp:txBody>
      <dsp:txXfrm>
        <a:off x="1797644" y="589"/>
        <a:ext cx="2860171" cy="1716102"/>
      </dsp:txXfrm>
    </dsp:sp>
    <dsp:sp modelId="{A70AE195-DA4C-4367-BF70-0FE446E6F9D3}">
      <dsp:nvSpPr>
        <dsp:cNvPr id="0" name=""/>
        <dsp:cNvSpPr/>
      </dsp:nvSpPr>
      <dsp:spPr>
        <a:xfrm>
          <a:off x="4943833" y="589"/>
          <a:ext cx="2860171" cy="171610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ysClr val="windowText" lastClr="00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Descriptions of nurture room layouts</a:t>
          </a:r>
        </a:p>
      </dsp:txBody>
      <dsp:txXfrm>
        <a:off x="4943833" y="589"/>
        <a:ext cx="2860171" cy="1716102"/>
      </dsp:txXfrm>
    </dsp:sp>
    <dsp:sp modelId="{C404664C-9BC5-4EEE-A40D-F1BD6B22FF9B}">
      <dsp:nvSpPr>
        <dsp:cNvPr id="0" name=""/>
        <dsp:cNvSpPr/>
      </dsp:nvSpPr>
      <dsp:spPr>
        <a:xfrm>
          <a:off x="8090021" y="589"/>
          <a:ext cx="2860171" cy="171610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ysClr val="windowText" lastClr="00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List of possible options for grounding activities</a:t>
          </a:r>
        </a:p>
      </dsp:txBody>
      <dsp:txXfrm>
        <a:off x="8090021" y="589"/>
        <a:ext cx="2860171" cy="1716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51623-ED83-4766-8811-DC77A54C8AC7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16786-DE31-40A3-9514-2C4EDD932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927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D4ACC-D7FB-41A1-8E5E-AC81014314F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082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Pillgwenlly:</a:t>
            </a:r>
            <a:r>
              <a:rPr lang="en-GB" baseline="0" dirty="0" smtClean="0"/>
              <a:t> 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stead of standing outside as “the naughty kid”, children are sent to another class, invited in without ridicule, retire to e.g. a book corner to calm down and, when that classrooms’ teacher is free, they discuss the matter with them.</a:t>
            </a:r>
            <a:endParaRPr lang="en-GB" baseline="0" dirty="0" smtClean="0"/>
          </a:p>
          <a:p>
            <a:endParaRPr lang="en-GB" baseline="0" dirty="0" smtClean="0"/>
          </a:p>
          <a:p>
            <a:r>
              <a:rPr lang="en-GB" baseline="0" dirty="0" smtClean="0"/>
              <a:t>Oasis: Dark room with fluorescent lights; light small room with tent and emotions charts; screaming room; and poofs outside of classrooms.</a:t>
            </a:r>
          </a:p>
          <a:p>
            <a:endParaRPr lang="en-GB" baseline="0" dirty="0" smtClean="0"/>
          </a:p>
          <a:p>
            <a:r>
              <a:rPr lang="en-GB" baseline="0" dirty="0" smtClean="0"/>
              <a:t>Pencoed: Taekwondo ; girls’ self-esteem workshops.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16786-DE31-40A3-9514-2C4EDD93234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414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research provided an excellent overview of what it means to be a trauma-informed school. But for us, it also sparked a lot of questions about how to do a lot of this in practice.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16786-DE31-40A3-9514-2C4EDD93234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614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D4ACC-D7FB-41A1-8E5E-AC81014314F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8921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D4ACC-D7FB-41A1-8E5E-AC81014314F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902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951D6-F7D8-43EC-8728-CEC87187310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622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We're also an official partner of rotary clubs nationwide</a:t>
            </a:r>
            <a:r>
              <a:rPr lang="en-GB" baseline="0" dirty="0" smtClean="0"/>
              <a:t>.</a:t>
            </a:r>
          </a:p>
          <a:p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16786-DE31-40A3-9514-2C4EDD93234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054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I’m going to explain how the stress response system works using an example popularised by Doctor Nadine Burke-Harris, the Surgeon-General for California.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Imagine you’re walking in the forest, you look to your right and you see this - a bear.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What’s going to happen to you in this moment? Heart pounding. Chill running up your spine. Muscles tensing. Sharp intake of breath (do it).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That’s your stress response system kicking in. It’s your survival mode where your body prepares you to fight, run or freeze in response to a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threat.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That’s what’s happening on the outside, but what does the inside look like?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 thing that happens when you see the bear is a part of your brain called the amygdala sounds the alarm. That’s a bear; we know from past knowledge that bears are dangerous; be afraid.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Your brain then activates two axes. One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axis sends signals to the adrenal glands saying “make adrenaline”. Heart pumping faster, blood rushing to our muscles, airways opening. Ready for action.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Another axis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activates some of the longer-term stress hormones, most notably cortisol. Your mood is destabilised, your blood pressure raised, your sleep disrupted – because if you’re going to be in a forest of bears for a while, it helps to be a light sleeper.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the same time, your fear center dials the rational part of your brain way, way down. You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need your instinct to react as quickly as possible.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Also, your immune system gets fired up in case that bear does manage to swipe you a couple of times, so it’s primed to send inflammation to those areas rapidly.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good system. But here’s the problem – what happens if you go home that night and the bear is still there?</a:t>
            </a:r>
            <a:endParaRPr lang="en-GB" sz="1200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baseline="0" dirty="0" smtClean="0"/>
              <a:t>ENDS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D4ACC-D7FB-41A1-8E5E-AC81014314F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760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en-US" sz="2400" kern="1200" dirty="0" smtClean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D4ACC-D7FB-41A1-8E5E-AC81014314F4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791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4538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6175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4963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375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095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815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535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255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038C70-1251-4B32-AE11-22928A9D7FC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4784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Before talking about what trauma-informed schooling is, I need to make something clear. This is not just about being compassionate – it's about being effective.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D4ACC-D7FB-41A1-8E5E-AC81014314F4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241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8CE0F5-5C2C-4DBD-9F20-EC6EDBB6340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07988" y="698500"/>
            <a:ext cx="6194425" cy="34845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eaLnBrk="1" fontAlgn="auto" hangingPunct="1">
              <a:spcAft>
                <a:spcPts val="0"/>
              </a:spcAft>
              <a:buNone/>
              <a:defRPr/>
            </a:pPr>
            <a:endParaRPr lang="en-US" altLang="en-US" sz="1200" b="0" dirty="0" smtClean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741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71775" y="519113"/>
            <a:ext cx="4606925" cy="2590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5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endParaRPr lang="en-US" altLang="en-US" b="0" baseline="0" dirty="0" smtClean="0">
              <a:solidFill>
                <a:srgbClr val="000000"/>
              </a:solidFill>
            </a:endParaRPr>
          </a:p>
        </p:txBody>
      </p:sp>
      <p:sp>
        <p:nvSpPr>
          <p:cNvPr id="165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B9AE978-3DB4-4785-8B89-736320E86BE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489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DD4ACC-D7FB-41A1-8E5E-AC81014314F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4300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CB406-A9D4-41F9-9906-DF939AC543C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B3BF-9665-45FB-BDBF-3E435B97C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737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CB406-A9D4-41F9-9906-DF939AC543C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B3BF-9665-45FB-BDBF-3E435B97C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94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CB406-A9D4-41F9-9906-DF939AC543C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B3BF-9665-45FB-BDBF-3E435B97C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32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 logo no strapline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876" y="6028344"/>
            <a:ext cx="1335405" cy="694055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370" y="6375372"/>
            <a:ext cx="124443" cy="123798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1450749" y="6295620"/>
            <a:ext cx="571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2019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12192000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0" y="6822000"/>
            <a:ext cx="12192000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 rot="5400000">
            <a:off x="-3411000" y="3411000"/>
            <a:ext cx="6858000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8754000" y="3402000"/>
            <a:ext cx="6840000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550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 logo no strapline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876" y="6028344"/>
            <a:ext cx="1335405" cy="694055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370" y="6375372"/>
            <a:ext cx="124443" cy="123798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1450749" y="6295620"/>
            <a:ext cx="571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2019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12192000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822000"/>
            <a:ext cx="12192000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 userDrawn="1"/>
        </p:nvSpPr>
        <p:spPr>
          <a:xfrm rot="5400000">
            <a:off x="-3411000" y="3411000"/>
            <a:ext cx="6858000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8754000" y="3402000"/>
            <a:ext cx="6840000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1660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2370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0069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0859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1688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238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1571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CB406-A9D4-41F9-9906-DF939AC543C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B3BF-9665-45FB-BDBF-3E435B97C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8700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86590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7264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32422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12518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6401"/>
            <a:ext cx="53848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6401"/>
            <a:ext cx="53848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2CA111-2425-4DA8-A479-9A6E9FC8D598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51476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10EFC2-7883-4818-B874-7CD2E15AE596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71985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29408F-EFED-411D-AE12-B970F04A90A8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25732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C70751-F559-4CCF-B0AB-3C4C5351E9F6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65827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0A36C-9B50-427E-8610-84F26B5EFE73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25737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2D6756-9E41-4121-9FD2-4C42FF9EFF9C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78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CB406-A9D4-41F9-9906-DF939AC543C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B3BF-9665-45FB-BDBF-3E435B97C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0000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98638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590800"/>
            <a:ext cx="5386917" cy="35353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828800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90800"/>
            <a:ext cx="5389033" cy="35353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7FBA8B-E2ED-45DC-A6EB-367909E64BE4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26338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2E206C-7B38-4C4C-9041-069854D0C34A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47270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B27F3D-EC6B-4B8F-BBA0-02E31A648DF0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62493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8402A-8375-4B12-8D57-E3C2E6465D27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36894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773773-4149-4061-8B48-2C49751063B3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46285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010EFF-1B38-46A3-856E-92AFFC180AFF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74234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744E8D-5521-44CD-BC98-52A0DDE5B345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69493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2CA6EE-A954-461D-8ED6-063547C5153F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3619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BD0D0B-E784-4B8D-81A3-8F2F1157166D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534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28329E-B33A-4C2D-8BC4-03D127988BE3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3556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CB406-A9D4-41F9-9906-DF939AC543C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B3BF-9665-45FB-BDBF-3E435B97C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7139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EB7A4A-F59C-42D1-90F7-4664D28629A9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48442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C2D1C0-2B0D-4B32-A9C9-E5890C012C9C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39408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65016D-D9D4-4F6A-A50C-6410F2546032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73407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A78D9C-CD49-43E4-9D2C-14D143731C63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86426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FB9132-959D-40A4-8B69-6C61AD6CC642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362235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A10D64-A591-4D77-97D1-3D2FAC21ED11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64636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5B19B8-1741-4167-A599-F8E1095F870D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8693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51E588-3944-48EE-8647-A3B9E89A69F4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892813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10FA5E-B61A-4103-B19E-7A6B5AFE36D6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142466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90465B-C50D-48D6-972F-59DA25A9F031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41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CB406-A9D4-41F9-9906-DF939AC543C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B3BF-9665-45FB-BDBF-3E435B97C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4129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317" y="533400"/>
            <a:ext cx="4011084" cy="990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533401"/>
            <a:ext cx="6096000" cy="55927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5317" y="1524001"/>
            <a:ext cx="4011084" cy="4602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A3E5D7-3DA6-4AEE-B46D-64E9F7B359D0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494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70E204-D2E9-4144-BB1F-075787771AB6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62619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A6921D-7657-4D3E-9E16-FB8BA03A8DC8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4F8792-E646-44FB-8598-11F8AC49A2F7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81433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823914-5C93-4706-A5D7-5F39EC33AB9E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923627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 logo no strapline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876" y="6028344"/>
            <a:ext cx="1335405" cy="694055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370" y="6375372"/>
            <a:ext cx="124443" cy="123798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1450749" y="6295620"/>
            <a:ext cx="571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2019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12192000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822000"/>
            <a:ext cx="12192000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 userDrawn="1"/>
        </p:nvSpPr>
        <p:spPr>
          <a:xfrm rot="5400000">
            <a:off x="-3411000" y="3411000"/>
            <a:ext cx="6858000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8754000" y="3402000"/>
            <a:ext cx="6840000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5447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497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01954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44776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37850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668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CB406-A9D4-41F9-9906-DF939AC543C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B3BF-9665-45FB-BDBF-3E435B97C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91734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988745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38023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65465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31295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39912-8332-4E49-9D57-13DCABE2DEF0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2B34A-9934-4646-A84C-FD107C9C5D4A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160892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6401"/>
            <a:ext cx="53848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6401"/>
            <a:ext cx="53848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2CA111-2425-4DA8-A479-9A6E9FC8D598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083832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10EFC2-7883-4818-B874-7CD2E15AE596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8559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29408F-EFED-411D-AE12-B970F04A90A8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277677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C70751-F559-4CCF-B0AB-3C4C5351E9F6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372691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0A36C-9B50-427E-8610-84F26B5EFE73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020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CB406-A9D4-41F9-9906-DF939AC543C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B3BF-9665-45FB-BDBF-3E435B97C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58168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2D6756-9E41-4121-9FD2-4C42FF9EFF9C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920086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98638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590800"/>
            <a:ext cx="5386917" cy="35353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828800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90800"/>
            <a:ext cx="5389033" cy="35353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7FBA8B-E2ED-45DC-A6EB-367909E64BE4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728042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2E206C-7B38-4C4C-9041-069854D0C34A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385661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B27F3D-EC6B-4B8F-BBA0-02E31A648DF0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162717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8402A-8375-4B12-8D57-E3C2E6465D27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816735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773773-4149-4061-8B48-2C49751063B3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081515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010EFF-1B38-46A3-856E-92AFFC180AFF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787047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744E8D-5521-44CD-BC98-52A0DDE5B345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706673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2CA6EE-A954-461D-8ED6-063547C5153F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30870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BD0D0B-E784-4B8D-81A3-8F2F1157166D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6446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CB406-A9D4-41F9-9906-DF939AC543C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B3BF-9665-45FB-BDBF-3E435B97C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36288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28329E-B33A-4C2D-8BC4-03D127988BE3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630882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EB7A4A-F59C-42D1-90F7-4664D28629A9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804327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C2D1C0-2B0D-4B32-A9C9-E5890C012C9C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185600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65016D-D9D4-4F6A-A50C-6410F2546032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34735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A78D9C-CD49-43E4-9D2C-14D143731C63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439255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FB9132-959D-40A4-8B69-6C61AD6CC642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503153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A10D64-A591-4D77-97D1-3D2FAC21ED11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468506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5B19B8-1741-4167-A599-F8E1095F870D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588947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51E588-3944-48EE-8647-A3B9E89A69F4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31643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10FA5E-B61A-4103-B19E-7A6B5AFE36D6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591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CB406-A9D4-41F9-9906-DF939AC543C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B3BF-9665-45FB-BDBF-3E435B97C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48554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90465B-C50D-48D6-972F-59DA25A9F031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176279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317" y="533400"/>
            <a:ext cx="4011084" cy="990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533401"/>
            <a:ext cx="6096000" cy="55927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5317" y="1524001"/>
            <a:ext cx="4011084" cy="4602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A3E5D7-3DA6-4AEE-B46D-64E9F7B359D0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788955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70E204-D2E9-4144-BB1F-075787771AB6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164451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A6921D-7657-4D3E-9E16-FB8BA03A8DC8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07/10/2020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4F8792-E646-44FB-8598-11F8AC49A2F7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211196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84800" y="76200"/>
            <a:ext cx="6705600" cy="381000"/>
          </a:xfr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823914-5C93-4706-A5D7-5F39EC33AB9E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226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26" Type="http://schemas.openxmlformats.org/officeDocument/2006/relationships/slideLayout" Target="../slideLayouts/slideLayout38.xml"/><Relationship Id="rId39" Type="http://schemas.openxmlformats.org/officeDocument/2006/relationships/slideLayout" Target="../slideLayouts/slideLayout51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46.xml"/><Relationship Id="rId42" Type="http://schemas.openxmlformats.org/officeDocument/2006/relationships/theme" Target="../theme/theme2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slideLayout" Target="../slideLayouts/slideLayout37.xml"/><Relationship Id="rId33" Type="http://schemas.openxmlformats.org/officeDocument/2006/relationships/slideLayout" Target="../slideLayouts/slideLayout45.xml"/><Relationship Id="rId38" Type="http://schemas.openxmlformats.org/officeDocument/2006/relationships/slideLayout" Target="../slideLayouts/slideLayout50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29" Type="http://schemas.openxmlformats.org/officeDocument/2006/relationships/slideLayout" Target="../slideLayouts/slideLayout41.xml"/><Relationship Id="rId41" Type="http://schemas.openxmlformats.org/officeDocument/2006/relationships/slideLayout" Target="../slideLayouts/slideLayout53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32" Type="http://schemas.openxmlformats.org/officeDocument/2006/relationships/slideLayout" Target="../slideLayouts/slideLayout44.xml"/><Relationship Id="rId37" Type="http://schemas.openxmlformats.org/officeDocument/2006/relationships/slideLayout" Target="../slideLayouts/slideLayout49.xml"/><Relationship Id="rId40" Type="http://schemas.openxmlformats.org/officeDocument/2006/relationships/slideLayout" Target="../slideLayouts/slideLayout52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28" Type="http://schemas.openxmlformats.org/officeDocument/2006/relationships/slideLayout" Target="../slideLayouts/slideLayout40.xml"/><Relationship Id="rId36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31" Type="http://schemas.openxmlformats.org/officeDocument/2006/relationships/slideLayout" Target="../slideLayouts/slideLayout43.xml"/><Relationship Id="rId44" Type="http://schemas.openxmlformats.org/officeDocument/2006/relationships/image" Target="../media/image2.jpe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Relationship Id="rId27" Type="http://schemas.openxmlformats.org/officeDocument/2006/relationships/slideLayout" Target="../slideLayouts/slideLayout39.xml"/><Relationship Id="rId30" Type="http://schemas.openxmlformats.org/officeDocument/2006/relationships/slideLayout" Target="../slideLayouts/slideLayout42.xml"/><Relationship Id="rId35" Type="http://schemas.openxmlformats.org/officeDocument/2006/relationships/slideLayout" Target="../slideLayouts/slideLayout47.xml"/><Relationship Id="rId43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18" Type="http://schemas.openxmlformats.org/officeDocument/2006/relationships/slideLayout" Target="../slideLayouts/slideLayout71.xml"/><Relationship Id="rId26" Type="http://schemas.openxmlformats.org/officeDocument/2006/relationships/slideLayout" Target="../slideLayouts/slideLayout79.xml"/><Relationship Id="rId39" Type="http://schemas.openxmlformats.org/officeDocument/2006/relationships/slideLayout" Target="../slideLayouts/slideLayout92.xml"/><Relationship Id="rId3" Type="http://schemas.openxmlformats.org/officeDocument/2006/relationships/slideLayout" Target="../slideLayouts/slideLayout56.xml"/><Relationship Id="rId21" Type="http://schemas.openxmlformats.org/officeDocument/2006/relationships/slideLayout" Target="../slideLayouts/slideLayout74.xml"/><Relationship Id="rId34" Type="http://schemas.openxmlformats.org/officeDocument/2006/relationships/slideLayout" Target="../slideLayouts/slideLayout87.xml"/><Relationship Id="rId42" Type="http://schemas.openxmlformats.org/officeDocument/2006/relationships/theme" Target="../theme/theme3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17" Type="http://schemas.openxmlformats.org/officeDocument/2006/relationships/slideLayout" Target="../slideLayouts/slideLayout70.xml"/><Relationship Id="rId25" Type="http://schemas.openxmlformats.org/officeDocument/2006/relationships/slideLayout" Target="../slideLayouts/slideLayout78.xml"/><Relationship Id="rId33" Type="http://schemas.openxmlformats.org/officeDocument/2006/relationships/slideLayout" Target="../slideLayouts/slideLayout86.xml"/><Relationship Id="rId38" Type="http://schemas.openxmlformats.org/officeDocument/2006/relationships/slideLayout" Target="../slideLayouts/slideLayout91.xml"/><Relationship Id="rId2" Type="http://schemas.openxmlformats.org/officeDocument/2006/relationships/slideLayout" Target="../slideLayouts/slideLayout55.xml"/><Relationship Id="rId16" Type="http://schemas.openxmlformats.org/officeDocument/2006/relationships/slideLayout" Target="../slideLayouts/slideLayout69.xml"/><Relationship Id="rId20" Type="http://schemas.openxmlformats.org/officeDocument/2006/relationships/slideLayout" Target="../slideLayouts/slideLayout73.xml"/><Relationship Id="rId29" Type="http://schemas.openxmlformats.org/officeDocument/2006/relationships/slideLayout" Target="../slideLayouts/slideLayout82.xml"/><Relationship Id="rId41" Type="http://schemas.openxmlformats.org/officeDocument/2006/relationships/slideLayout" Target="../slideLayouts/slideLayout94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24" Type="http://schemas.openxmlformats.org/officeDocument/2006/relationships/slideLayout" Target="../slideLayouts/slideLayout77.xml"/><Relationship Id="rId32" Type="http://schemas.openxmlformats.org/officeDocument/2006/relationships/slideLayout" Target="../slideLayouts/slideLayout85.xml"/><Relationship Id="rId37" Type="http://schemas.openxmlformats.org/officeDocument/2006/relationships/slideLayout" Target="../slideLayouts/slideLayout90.xml"/><Relationship Id="rId40" Type="http://schemas.openxmlformats.org/officeDocument/2006/relationships/slideLayout" Target="../slideLayouts/slideLayout93.xml"/><Relationship Id="rId5" Type="http://schemas.openxmlformats.org/officeDocument/2006/relationships/slideLayout" Target="../slideLayouts/slideLayout58.xml"/><Relationship Id="rId15" Type="http://schemas.openxmlformats.org/officeDocument/2006/relationships/slideLayout" Target="../slideLayouts/slideLayout68.xml"/><Relationship Id="rId23" Type="http://schemas.openxmlformats.org/officeDocument/2006/relationships/slideLayout" Target="../slideLayouts/slideLayout76.xml"/><Relationship Id="rId28" Type="http://schemas.openxmlformats.org/officeDocument/2006/relationships/slideLayout" Target="../slideLayouts/slideLayout81.xml"/><Relationship Id="rId36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63.xml"/><Relationship Id="rId19" Type="http://schemas.openxmlformats.org/officeDocument/2006/relationships/slideLayout" Target="../slideLayouts/slideLayout72.xml"/><Relationship Id="rId31" Type="http://schemas.openxmlformats.org/officeDocument/2006/relationships/slideLayout" Target="../slideLayouts/slideLayout84.xml"/><Relationship Id="rId44" Type="http://schemas.openxmlformats.org/officeDocument/2006/relationships/image" Target="../media/image2.jpeg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Relationship Id="rId22" Type="http://schemas.openxmlformats.org/officeDocument/2006/relationships/slideLayout" Target="../slideLayouts/slideLayout75.xml"/><Relationship Id="rId27" Type="http://schemas.openxmlformats.org/officeDocument/2006/relationships/slideLayout" Target="../slideLayouts/slideLayout80.xml"/><Relationship Id="rId30" Type="http://schemas.openxmlformats.org/officeDocument/2006/relationships/slideLayout" Target="../slideLayouts/slideLayout83.xml"/><Relationship Id="rId35" Type="http://schemas.openxmlformats.org/officeDocument/2006/relationships/slideLayout" Target="../slideLayouts/slideLayout88.xml"/><Relationship Id="rId4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CB406-A9D4-41F9-9906-DF939AC543C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CB3BF-9665-45FB-BDBF-3E435B97C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293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 logo no strapline"/>
          <p:cNvPicPr/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392" y="6028344"/>
            <a:ext cx="1335405" cy="694055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370" y="6375372"/>
            <a:ext cx="124443" cy="123798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1450749" y="6295620"/>
            <a:ext cx="571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2019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1219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6786000"/>
            <a:ext cx="1219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 userDrawn="1"/>
        </p:nvSpPr>
        <p:spPr>
          <a:xfrm rot="5400000">
            <a:off x="-3384000" y="3384000"/>
            <a:ext cx="684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 userDrawn="1"/>
        </p:nvSpPr>
        <p:spPr>
          <a:xfrm rot="5400000">
            <a:off x="8748889" y="3384000"/>
            <a:ext cx="684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 userDrawn="1"/>
        </p:nvSpPr>
        <p:spPr>
          <a:xfrm>
            <a:off x="772200" y="1880608"/>
            <a:ext cx="10800000" cy="414582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772200" y="616582"/>
            <a:ext cx="10643728" cy="90000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 userDrawn="1"/>
        </p:nvSpPr>
        <p:spPr>
          <a:xfrm>
            <a:off x="924600" y="2033008"/>
            <a:ext cx="10800000" cy="414582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924600" y="768982"/>
            <a:ext cx="10643728" cy="90000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09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89" r:id="rId28"/>
    <p:sldLayoutId id="2147483690" r:id="rId29"/>
    <p:sldLayoutId id="2147483691" r:id="rId30"/>
    <p:sldLayoutId id="2147483692" r:id="rId31"/>
    <p:sldLayoutId id="2147483693" r:id="rId32"/>
    <p:sldLayoutId id="2147483694" r:id="rId33"/>
    <p:sldLayoutId id="2147483695" r:id="rId34"/>
    <p:sldLayoutId id="2147483696" r:id="rId35"/>
    <p:sldLayoutId id="2147483697" r:id="rId36"/>
    <p:sldLayoutId id="2147483698" r:id="rId37"/>
    <p:sldLayoutId id="2147483699" r:id="rId38"/>
    <p:sldLayoutId id="2147483700" r:id="rId39"/>
    <p:sldLayoutId id="2147483701" r:id="rId40"/>
    <p:sldLayoutId id="2147483702" r:id="rId4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 logo no strapline"/>
          <p:cNvPicPr/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392" y="6028344"/>
            <a:ext cx="1335405" cy="694055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370" y="6375372"/>
            <a:ext cx="124443" cy="123798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1450749" y="6295620"/>
            <a:ext cx="571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2019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1219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6786000"/>
            <a:ext cx="12192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 userDrawn="1"/>
        </p:nvSpPr>
        <p:spPr>
          <a:xfrm rot="5400000">
            <a:off x="-3384000" y="3384000"/>
            <a:ext cx="684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 userDrawn="1"/>
        </p:nvSpPr>
        <p:spPr>
          <a:xfrm rot="5400000">
            <a:off x="8748889" y="3384000"/>
            <a:ext cx="6840000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 userDrawn="1"/>
        </p:nvSpPr>
        <p:spPr>
          <a:xfrm>
            <a:off x="772200" y="1880608"/>
            <a:ext cx="10800000" cy="414582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772200" y="616582"/>
            <a:ext cx="10643728" cy="90000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 userDrawn="1"/>
        </p:nvSpPr>
        <p:spPr>
          <a:xfrm>
            <a:off x="924600" y="2033008"/>
            <a:ext cx="10800000" cy="414582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924600" y="768982"/>
            <a:ext cx="10643728" cy="90000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12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  <p:sldLayoutId id="2147483723" r:id="rId20"/>
    <p:sldLayoutId id="2147483724" r:id="rId21"/>
    <p:sldLayoutId id="2147483725" r:id="rId22"/>
    <p:sldLayoutId id="2147483726" r:id="rId23"/>
    <p:sldLayoutId id="2147483727" r:id="rId24"/>
    <p:sldLayoutId id="2147483728" r:id="rId25"/>
    <p:sldLayoutId id="2147483729" r:id="rId26"/>
    <p:sldLayoutId id="2147483730" r:id="rId27"/>
    <p:sldLayoutId id="2147483731" r:id="rId28"/>
    <p:sldLayoutId id="2147483732" r:id="rId29"/>
    <p:sldLayoutId id="2147483733" r:id="rId30"/>
    <p:sldLayoutId id="2147483734" r:id="rId31"/>
    <p:sldLayoutId id="2147483735" r:id="rId32"/>
    <p:sldLayoutId id="2147483736" r:id="rId33"/>
    <p:sldLayoutId id="2147483737" r:id="rId34"/>
    <p:sldLayoutId id="2147483738" r:id="rId35"/>
    <p:sldLayoutId id="2147483739" r:id="rId36"/>
    <p:sldLayoutId id="2147483740" r:id="rId37"/>
    <p:sldLayoutId id="2147483741" r:id="rId38"/>
    <p:sldLayoutId id="2147483742" r:id="rId39"/>
    <p:sldLayoutId id="2147483743" r:id="rId40"/>
    <p:sldLayoutId id="2147483744" r:id="rId4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Relationship Id="rId4" Type="http://schemas.openxmlformats.org/officeDocument/2006/relationships/hyperlink" Target="mailto:aphillips@wavetrus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8071" y="1913577"/>
            <a:ext cx="12208779" cy="19428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1899062"/>
            <a:ext cx="12192000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3849474"/>
            <a:ext cx="12192000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72200" y="2151925"/>
            <a:ext cx="10643728" cy="929029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4800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Better Behaviour, Better Experience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15928" y="4668509"/>
            <a:ext cx="10800000" cy="6001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None/>
            </a:pPr>
            <a:r>
              <a:rPr lang="en-US" altLang="en-US" sz="3200" b="1" dirty="0" smtClean="0"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Aidan Phillips, WAVE Trust</a:t>
            </a:r>
            <a:endParaRPr lang="en-US" altLang="en-US" sz="3200" b="1" dirty="0"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80271" y="2982430"/>
            <a:ext cx="10643728" cy="637573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3200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Trauma-informed schools</a:t>
            </a:r>
            <a:endParaRPr lang="en-US" sz="3200" b="1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40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37600" y="5602514"/>
            <a:ext cx="3222171" cy="1074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76288" y="647265"/>
            <a:ext cx="10515600" cy="8695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Case studies</a:t>
            </a:r>
            <a:endParaRPr lang="en-US" b="1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76288" y="2030081"/>
            <a:ext cx="3243283" cy="34759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011102" y="2387506"/>
            <a:ext cx="27736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Pillgwenlly Primary School, Newport</a:t>
            </a:r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r>
              <a:rPr lang="en-US" sz="2400" dirty="0" smtClean="0"/>
              <a:t>Timeouts</a:t>
            </a:r>
            <a:endParaRPr lang="en-US" sz="2200" dirty="0" smtClean="0"/>
          </a:p>
        </p:txBody>
      </p:sp>
      <p:sp>
        <p:nvSpPr>
          <p:cNvPr id="24" name="Rounded Rectangle 23"/>
          <p:cNvSpPr/>
          <p:nvPr/>
        </p:nvSpPr>
        <p:spPr>
          <a:xfrm>
            <a:off x="4414145" y="2068543"/>
            <a:ext cx="3243283" cy="3475910"/>
          </a:xfrm>
          <a:prstGeom prst="roundRect">
            <a:avLst/>
          </a:prstGeom>
          <a:solidFill>
            <a:srgbClr val="CADF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4648959" y="2425968"/>
            <a:ext cx="27736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Oasis Academy Primary School, Manchester</a:t>
            </a:r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r>
              <a:rPr lang="en-US" sz="2400" dirty="0" smtClean="0"/>
              <a:t>Therapeutic spaces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8051030" y="2068543"/>
            <a:ext cx="3243283" cy="3475910"/>
          </a:xfrm>
          <a:prstGeom prst="roundRect">
            <a:avLst/>
          </a:prstGeom>
          <a:solidFill>
            <a:srgbClr val="ACCC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8285844" y="2425968"/>
            <a:ext cx="27736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Pencoed Comprehensive, Bridgend</a:t>
            </a:r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r>
              <a:rPr lang="en-US" sz="2400" dirty="0" smtClean="0"/>
              <a:t>Activities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97589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737600" y="5602514"/>
            <a:ext cx="3222171" cy="1074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76288" y="647265"/>
            <a:ext cx="10515600" cy="8695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Questions</a:t>
            </a:r>
            <a:endParaRPr lang="en-US" b="1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76288" y="1812370"/>
            <a:ext cx="3243283" cy="42306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011102" y="2169795"/>
            <a:ext cx="277365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Pillgwenlly Primary School, Newport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200" dirty="0" smtClean="0"/>
              <a:t>How would you take the same approach Pillgwenlly use with timeouts for other disciplinary procedures?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414145" y="1850832"/>
            <a:ext cx="3243283" cy="4230652"/>
          </a:xfrm>
          <a:prstGeom prst="roundRect">
            <a:avLst/>
          </a:prstGeom>
          <a:solidFill>
            <a:srgbClr val="CADF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648959" y="2208257"/>
            <a:ext cx="277365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Oasis Academy Primary School, Manchester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en-US" sz="2200" dirty="0" smtClean="0"/>
              <a:t>How could you design therapeutic spaces to fit your school’s needs and available spaces?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051030" y="1850832"/>
            <a:ext cx="3243283" cy="4230652"/>
          </a:xfrm>
          <a:prstGeom prst="roundRect">
            <a:avLst/>
          </a:prstGeom>
          <a:solidFill>
            <a:srgbClr val="ACCC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8285844" y="2208257"/>
            <a:ext cx="277365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Pencoed Comprehensive, Bridgend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en-US" sz="2200" dirty="0" smtClean="0"/>
              <a:t>What other school activities could help students build resilience?</a:t>
            </a:r>
          </a:p>
        </p:txBody>
      </p:sp>
    </p:spTree>
    <p:extLst>
      <p:ext uri="{BB962C8B-B14F-4D97-AF65-F5344CB8AC3E}">
        <p14:creationId xmlns:p14="http://schemas.microsoft.com/office/powerpoint/2010/main" val="143295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772200" y="616582"/>
            <a:ext cx="10643728" cy="90000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sz="4100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Practical how-to guide</a:t>
            </a:r>
            <a:endParaRPr lang="en-US" sz="4100" b="1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20800" y="2148113"/>
            <a:ext cx="994228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Take each principle we recognised through our last project and show how to do it in practice. For instance: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Send a copy to every school and local authority in the UK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107219736"/>
              </p:ext>
            </p:extLst>
          </p:nvPr>
        </p:nvGraphicFramePr>
        <p:xfrm>
          <a:off x="-81976" y="3207658"/>
          <a:ext cx="12747838" cy="1717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324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772200" y="616582"/>
            <a:ext cx="10643728" cy="90000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sz="4100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Practical how-to guide</a:t>
            </a:r>
            <a:endParaRPr lang="en-US" sz="4100" b="1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20800" y="1814283"/>
            <a:ext cx="99422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If we raise £10,000, we’ll produce a guide covering </a:t>
            </a:r>
            <a:r>
              <a:rPr lang="en-US" sz="2400" dirty="0" smtClean="0"/>
              <a:t>tools, techniques and tips on how to:</a:t>
            </a: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effectLst/>
              </a:rPr>
              <a:t>Teach students how to self-regulate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effectLst/>
              </a:rPr>
              <a:t>Enable students to see school as a supportive place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effectLst/>
              </a:rPr>
              <a:t>Create a calm, productive environment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effectLst/>
              </a:rPr>
              <a:t>Adopt an empathetic, effective approach towards discipline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effectLst/>
              </a:rPr>
              <a:t>Enable students to feel empowered and confident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effectLst/>
              </a:rPr>
              <a:t>Enable staff to support one another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We also have a further aim of £15,000 which will enable us to cover even more topics</a:t>
            </a:r>
          </a:p>
        </p:txBody>
      </p:sp>
    </p:spTree>
    <p:extLst>
      <p:ext uri="{BB962C8B-B14F-4D97-AF65-F5344CB8AC3E}">
        <p14:creationId xmlns:p14="http://schemas.microsoft.com/office/powerpoint/2010/main" val="269085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9984" y="2275840"/>
            <a:ext cx="5640977" cy="6857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4800" b="1" dirty="0" smtClean="0">
                <a:latin typeface="Gill Sans MT" panose="020B0502020104020203" pitchFamily="34" charset="0"/>
              </a:rPr>
              <a:t>Any questions?</a:t>
            </a:r>
            <a:endParaRPr lang="en-GB" sz="6600" b="1" dirty="0">
              <a:latin typeface="Gill Sans MT" panose="020B05020201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86" t="13071" r="5060" b="7655"/>
          <a:stretch/>
        </p:blipFill>
        <p:spPr>
          <a:xfrm>
            <a:off x="6178732" y="1139370"/>
            <a:ext cx="5016138" cy="3644537"/>
          </a:xfrm>
          <a:prstGeom prst="rect">
            <a:avLst/>
          </a:prstGeom>
        </p:spPr>
      </p:pic>
      <p:sp>
        <p:nvSpPr>
          <p:cNvPr id="8" name="Content Placeholder 3"/>
          <p:cNvSpPr txBox="1">
            <a:spLocks/>
          </p:cNvSpPr>
          <p:nvPr/>
        </p:nvSpPr>
        <p:spPr>
          <a:xfrm>
            <a:off x="2224494" y="5277393"/>
            <a:ext cx="7692934" cy="68579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4800" dirty="0" smtClean="0">
                <a:latin typeface="Gill Sans MT" panose="020B0502020104020203" pitchFamily="34" charset="0"/>
              </a:rPr>
              <a:t>Email: </a:t>
            </a:r>
            <a:r>
              <a:rPr lang="en-GB" sz="4800" dirty="0" smtClean="0">
                <a:latin typeface="Gill Sans MT" panose="020B0502020104020203" pitchFamily="34" charset="0"/>
                <a:hlinkClick r:id="rId4"/>
              </a:rPr>
              <a:t>aphillips@wavetrust.org</a:t>
            </a:r>
            <a:endParaRPr lang="en-GB" sz="4800" dirty="0" smtClean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33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737600" y="5602514"/>
            <a:ext cx="3222171" cy="1074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76288" y="647265"/>
            <a:ext cx="10515600" cy="8695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WAVE Trust</a:t>
            </a:r>
            <a:endParaRPr lang="en-US" b="1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921428" y="1913972"/>
            <a:ext cx="3243283" cy="42306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156242" y="2271397"/>
            <a:ext cx="277365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24 years of research and learning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2200" dirty="0" smtClean="0"/>
              <a:t>How to prevent trauma from happening</a:t>
            </a:r>
          </a:p>
          <a:p>
            <a:pPr algn="ctr">
              <a:spcBef>
                <a:spcPts val="1200"/>
              </a:spcBef>
            </a:pPr>
            <a:r>
              <a:rPr lang="en-US" sz="2200" dirty="0" smtClean="0"/>
              <a:t>How to mitigate/ heal its impact once it has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559285" y="1952434"/>
            <a:ext cx="3243283" cy="4230652"/>
          </a:xfrm>
          <a:prstGeom prst="roundRect">
            <a:avLst/>
          </a:prstGeom>
          <a:solidFill>
            <a:srgbClr val="CADF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794099" y="2309859"/>
            <a:ext cx="277365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Consultants and advisors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2200" dirty="0" smtClean="0"/>
              <a:t>UK Cabinet Office</a:t>
            </a:r>
          </a:p>
          <a:p>
            <a:pPr algn="ctr">
              <a:spcBef>
                <a:spcPts val="1200"/>
              </a:spcBef>
            </a:pPr>
            <a:r>
              <a:rPr lang="en-US" sz="2200" dirty="0" smtClean="0"/>
              <a:t>Home Office</a:t>
            </a:r>
          </a:p>
          <a:p>
            <a:pPr algn="ctr">
              <a:spcBef>
                <a:spcPts val="1200"/>
              </a:spcBef>
            </a:pPr>
            <a:r>
              <a:rPr lang="en-US" sz="2200" dirty="0" smtClean="0"/>
              <a:t>Dept. of Education and Health</a:t>
            </a:r>
          </a:p>
          <a:p>
            <a:pPr algn="ctr">
              <a:spcBef>
                <a:spcPts val="1200"/>
              </a:spcBef>
            </a:pPr>
            <a:r>
              <a:rPr lang="en-US" sz="2200" dirty="0" smtClean="0"/>
              <a:t>Scottish, Welsh and Northern Irish Govt.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196170" y="1952434"/>
            <a:ext cx="3243283" cy="4230652"/>
          </a:xfrm>
          <a:prstGeom prst="roundRect">
            <a:avLst/>
          </a:prstGeom>
          <a:solidFill>
            <a:srgbClr val="ACCC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8430984" y="2309859"/>
            <a:ext cx="277365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Campaigners and connectors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2200" dirty="0" smtClean="0"/>
              <a:t>70/30 Campaign grassroots activists</a:t>
            </a:r>
          </a:p>
          <a:p>
            <a:pPr algn="ctr">
              <a:spcBef>
                <a:spcPts val="1200"/>
              </a:spcBef>
            </a:pPr>
            <a:r>
              <a:rPr lang="en-US" sz="2200" dirty="0" smtClean="0"/>
              <a:t>Parliamentary groups</a:t>
            </a:r>
          </a:p>
          <a:p>
            <a:pPr algn="ctr">
              <a:spcBef>
                <a:spcPts val="1200"/>
              </a:spcBef>
            </a:pPr>
            <a:r>
              <a:rPr lang="en-US" sz="2200" dirty="0" smtClean="0"/>
              <a:t>World Health Organisation taskforce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0832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772200" y="616582"/>
            <a:ext cx="10643728" cy="90000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b="1" dirty="0" smtClean="0">
                <a:cs typeface="Arial" panose="020B0604020202020204" pitchFamily="34" charset="0"/>
              </a:rPr>
              <a:t>Trauma described</a:t>
            </a:r>
            <a:endParaRPr lang="en-US" b="1" dirty="0"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72200" y="188277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43"/>
          <a:stretch/>
        </p:blipFill>
        <p:spPr>
          <a:xfrm>
            <a:off x="0" y="-13856"/>
            <a:ext cx="12192000" cy="687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54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680960" y="3984171"/>
            <a:ext cx="4349931" cy="26909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4617672" y="3110031"/>
            <a:ext cx="3491845" cy="145559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/>
          <p:cNvSpPr/>
          <p:nvPr/>
        </p:nvSpPr>
        <p:spPr>
          <a:xfrm>
            <a:off x="4526309" y="1996112"/>
            <a:ext cx="2059336" cy="86821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260577" y="2092285"/>
            <a:ext cx="2590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Neglect</a:t>
            </a:r>
            <a:endParaRPr lang="en-GB" sz="2400" b="1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52416" y="3279059"/>
            <a:ext cx="25908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Experience of conflict</a:t>
            </a:r>
            <a:endParaRPr lang="en-GB" sz="3200" b="1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7375220" y="4432959"/>
            <a:ext cx="3452541" cy="145559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7772636" y="4601987"/>
            <a:ext cx="25908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Domestic violence</a:t>
            </a:r>
            <a:endParaRPr lang="en-GB" sz="3200" b="1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889670" y="1663293"/>
            <a:ext cx="3452541" cy="145559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343075" y="1813660"/>
            <a:ext cx="25908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Parental separation</a:t>
            </a:r>
            <a:endParaRPr lang="en-GB" sz="3200" b="1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2151775" y="4186710"/>
            <a:ext cx="2059336" cy="868217"/>
          </a:xfrm>
          <a:prstGeom prst="ellipse">
            <a:avLst/>
          </a:prstGeom>
          <a:solidFill>
            <a:srgbClr val="F3B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1886043" y="4301544"/>
            <a:ext cx="2590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Bullying</a:t>
            </a:r>
            <a:endParaRPr lang="en-GB" sz="2400" b="1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777157" y="4908024"/>
            <a:ext cx="3452541" cy="145559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4230562" y="5058391"/>
            <a:ext cx="25908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Forced marriage</a:t>
            </a:r>
            <a:endParaRPr lang="en-GB" sz="3200" b="1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8535735" y="3380805"/>
            <a:ext cx="2059336" cy="86821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8270003" y="3495639"/>
            <a:ext cx="2590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Rape</a:t>
            </a:r>
            <a:endParaRPr lang="en-GB" sz="2400" b="1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936153" y="2484890"/>
            <a:ext cx="3491845" cy="145559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1408219" y="2653918"/>
            <a:ext cx="25908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Alcoholic parent</a:t>
            </a:r>
            <a:endParaRPr lang="en-GB" sz="3200" b="1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771524" y="652642"/>
            <a:ext cx="10515600" cy="8695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b="1" dirty="0">
                <a:latin typeface="Gill Sans MT" panose="020B0502020104020203" pitchFamily="34" charset="0"/>
                <a:cs typeface="Arial" panose="020B0604020202020204" pitchFamily="34" charset="0"/>
              </a:rPr>
              <a:t>‘Bears’ that can traumatise</a:t>
            </a:r>
          </a:p>
        </p:txBody>
      </p:sp>
    </p:spTree>
    <p:extLst>
      <p:ext uri="{BB962C8B-B14F-4D97-AF65-F5344CB8AC3E}">
        <p14:creationId xmlns:p14="http://schemas.microsoft.com/office/powerpoint/2010/main" val="98170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995285" y="2087701"/>
            <a:ext cx="10151686" cy="97907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4060" y="2361063"/>
            <a:ext cx="6803572" cy="58447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Gill Sans MT" panose="020B0502020104020203" pitchFamily="34" charset="0"/>
              </a:rPr>
              <a:t>Event, series of events or set of circumstances</a:t>
            </a:r>
            <a:endParaRPr lang="en-US" sz="2400" dirty="0">
              <a:latin typeface="Gill Sans MT" panose="020B05020201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95285" y="4689597"/>
            <a:ext cx="10151686" cy="97907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995285" y="3388649"/>
            <a:ext cx="10151686" cy="97907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224060" y="4811841"/>
            <a:ext cx="6803572" cy="649367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Gill Sans MT" panose="020B0502020104020203" pitchFamily="34" charset="0"/>
              </a:rPr>
              <a:t>Lasting </a:t>
            </a:r>
            <a:r>
              <a:rPr lang="en-US" sz="2400" dirty="0">
                <a:latin typeface="Gill Sans MT" panose="020B0502020104020203" pitchFamily="34" charset="0"/>
              </a:rPr>
              <a:t>adverse effects on </a:t>
            </a:r>
            <a:r>
              <a:rPr lang="en-US" sz="2400" dirty="0" smtClean="0">
                <a:latin typeface="Gill Sans MT" panose="020B0502020104020203" pitchFamily="34" charset="0"/>
              </a:rPr>
              <a:t>functioning </a:t>
            </a:r>
            <a:r>
              <a:rPr lang="en-US" sz="2400" dirty="0">
                <a:latin typeface="Gill Sans MT" panose="020B0502020104020203" pitchFamily="34" charset="0"/>
              </a:rPr>
              <a:t>and physical, social, emotional, or spiritual well-being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224060" y="3559260"/>
            <a:ext cx="6803572" cy="628319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Gill Sans MT" panose="020B0502020104020203" pitchFamily="34" charset="0"/>
              </a:rPr>
              <a:t>Experienced as </a:t>
            </a:r>
            <a:r>
              <a:rPr lang="en-US" sz="2400" dirty="0">
                <a:latin typeface="Gill Sans MT" panose="020B0502020104020203" pitchFamily="34" charset="0"/>
              </a:rPr>
              <a:t>physically or emotionally </a:t>
            </a:r>
            <a:r>
              <a:rPr lang="en-US" sz="2400" dirty="0" smtClean="0">
                <a:latin typeface="Gill Sans MT" panose="020B0502020104020203" pitchFamily="34" charset="0"/>
              </a:rPr>
              <a:t>harmful, </a:t>
            </a:r>
            <a:r>
              <a:rPr lang="en-US" sz="2400" dirty="0">
                <a:latin typeface="Gill Sans MT" panose="020B0502020104020203" pitchFamily="34" charset="0"/>
              </a:rPr>
              <a:t>or threatening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180745" y="2355665"/>
            <a:ext cx="2857855" cy="482285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 smtClean="0">
                <a:latin typeface="Gill Sans MT" panose="020B0502020104020203" pitchFamily="34" charset="0"/>
              </a:rPr>
              <a:t>Source of trauma</a:t>
            </a:r>
            <a:endParaRPr lang="en-US" sz="2400" b="1" dirty="0">
              <a:latin typeface="Gill Sans MT" panose="020B0502020104020203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1180744" y="3660821"/>
            <a:ext cx="2857855" cy="482285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 smtClean="0">
                <a:latin typeface="Gill Sans MT" panose="020B0502020104020203" pitchFamily="34" charset="0"/>
              </a:rPr>
              <a:t>How it happens</a:t>
            </a:r>
            <a:endParaRPr lang="en-US" sz="2400" b="1" dirty="0">
              <a:latin typeface="Gill Sans MT" panose="020B0502020104020203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1180744" y="4919412"/>
            <a:ext cx="2857855" cy="482285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 smtClean="0">
                <a:latin typeface="Gill Sans MT" panose="020B0502020104020203" pitchFamily="34" charset="0"/>
              </a:rPr>
              <a:t>How it impacts</a:t>
            </a:r>
            <a:endParaRPr lang="en-US" sz="2400" b="1" dirty="0">
              <a:latin typeface="Gill Sans MT" panose="020B0502020104020203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771524" y="652642"/>
            <a:ext cx="10515600" cy="8695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b="1" dirty="0">
                <a:latin typeface="Gill Sans MT" panose="020B0502020104020203" pitchFamily="34" charset="0"/>
                <a:cs typeface="Arial" panose="020B0604020202020204" pitchFamily="34" charset="0"/>
              </a:rPr>
              <a:t>Definition of trauma</a:t>
            </a:r>
          </a:p>
        </p:txBody>
      </p:sp>
    </p:spTree>
    <p:extLst>
      <p:ext uri="{BB962C8B-B14F-4D97-AF65-F5344CB8AC3E}">
        <p14:creationId xmlns:p14="http://schemas.microsoft.com/office/powerpoint/2010/main" val="16970109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674" y="117565"/>
            <a:ext cx="8568620" cy="657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3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9257" y="5834743"/>
            <a:ext cx="3556000" cy="8708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5384801" y="612259"/>
          <a:ext cx="6386286" cy="5657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544284" y="2038495"/>
            <a:ext cx="4927601" cy="277810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Trauma-informed principles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70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771524" y="652642"/>
            <a:ext cx="10515600" cy="8695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What is a trauma-informed school?</a:t>
            </a:r>
            <a:endParaRPr lang="en-US" b="1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24145" y="2503714"/>
            <a:ext cx="4603874" cy="232519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6965435" y="2503714"/>
            <a:ext cx="4603874" cy="232519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176141" y="3066144"/>
            <a:ext cx="4182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latin typeface="Gill Sans MT" panose="020B0502020104020203" pitchFamily="34" charset="0"/>
                <a:cs typeface="Arial" panose="020B0604020202020204" pitchFamily="34" charset="0"/>
              </a:rPr>
              <a:t>“What </a:t>
            </a:r>
            <a:r>
              <a:rPr lang="en-GB" sz="3600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happened</a:t>
            </a:r>
          </a:p>
          <a:p>
            <a:pPr algn="ctr"/>
            <a:r>
              <a:rPr lang="en-GB" sz="3600" b="1" dirty="0" smtClean="0">
                <a:latin typeface="Gill Sans MT" panose="020B0502020104020203" pitchFamily="34" charset="0"/>
                <a:cs typeface="Arial" panose="020B0604020202020204" pitchFamily="34" charset="0"/>
              </a:rPr>
              <a:t>to </a:t>
            </a:r>
            <a:r>
              <a:rPr lang="en-GB" sz="3600" b="1" dirty="0">
                <a:latin typeface="Gill Sans MT" panose="020B0502020104020203" pitchFamily="34" charset="0"/>
                <a:cs typeface="Arial" panose="020B0604020202020204" pitchFamily="34" charset="0"/>
              </a:rPr>
              <a:t>you?”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4851" y="3066143"/>
            <a:ext cx="4182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latin typeface="Gill Sans MT" panose="020B0502020104020203" pitchFamily="34" charset="0"/>
                <a:cs typeface="Arial" panose="020B0604020202020204" pitchFamily="34" charset="0"/>
              </a:rPr>
              <a:t>“What’s wrong with you?”</a:t>
            </a:r>
          </a:p>
        </p:txBody>
      </p:sp>
      <p:sp>
        <p:nvSpPr>
          <p:cNvPr id="3" name="Right Arrow 2"/>
          <p:cNvSpPr/>
          <p:nvPr/>
        </p:nvSpPr>
        <p:spPr>
          <a:xfrm>
            <a:off x="5525588" y="3383280"/>
            <a:ext cx="1134004" cy="561703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605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76288" y="652027"/>
            <a:ext cx="10515600" cy="8695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Key messages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76288" y="4284156"/>
            <a:ext cx="3243283" cy="1602397"/>
          </a:xfrm>
          <a:prstGeom prst="roundRect">
            <a:avLst/>
          </a:prstGeom>
          <a:solidFill>
            <a:srgbClr val="CADF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11102" y="4485189"/>
            <a:ext cx="2773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Make discipline a learning experience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414145" y="4322618"/>
            <a:ext cx="3243283" cy="1602397"/>
          </a:xfrm>
          <a:prstGeom prst="roundRect">
            <a:avLst/>
          </a:prstGeom>
          <a:solidFill>
            <a:srgbClr val="ACCC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8959" y="4523651"/>
            <a:ext cx="2773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Provide students with a sense of control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051030" y="4322618"/>
            <a:ext cx="3243283" cy="1602397"/>
          </a:xfrm>
          <a:prstGeom prst="roundRect">
            <a:avLst/>
          </a:prstGeom>
          <a:solidFill>
            <a:srgbClr val="ACCC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85844" y="4523651"/>
            <a:ext cx="2773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Promote a supportive staff culture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76288" y="2100902"/>
            <a:ext cx="3243283" cy="16023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11102" y="2487378"/>
            <a:ext cx="2773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Unearth the root of the behaviour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414145" y="2139364"/>
            <a:ext cx="3243283" cy="16023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48959" y="2302712"/>
            <a:ext cx="2773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Prioritise relationship-building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8051030" y="2139364"/>
            <a:ext cx="3243283" cy="1602397"/>
          </a:xfrm>
          <a:prstGeom prst="roundRect">
            <a:avLst/>
          </a:prstGeom>
          <a:solidFill>
            <a:srgbClr val="CADF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85844" y="2344663"/>
            <a:ext cx="2773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Create a therapeutic environment</a:t>
            </a:r>
          </a:p>
        </p:txBody>
      </p:sp>
      <p:sp>
        <p:nvSpPr>
          <p:cNvPr id="24" name="Oval 23"/>
          <p:cNvSpPr/>
          <p:nvPr/>
        </p:nvSpPr>
        <p:spPr>
          <a:xfrm>
            <a:off x="478415" y="1791117"/>
            <a:ext cx="595745" cy="59574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9684" y="1858156"/>
            <a:ext cx="37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4206175" y="1791116"/>
            <a:ext cx="595745" cy="59574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17444" y="1858155"/>
            <a:ext cx="37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8" name="Oval 27"/>
          <p:cNvSpPr/>
          <p:nvPr/>
        </p:nvSpPr>
        <p:spPr>
          <a:xfrm>
            <a:off x="7865138" y="1791116"/>
            <a:ext cx="595745" cy="59574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976407" y="1858155"/>
            <a:ext cx="37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478415" y="3946586"/>
            <a:ext cx="595745" cy="59574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9684" y="4013625"/>
            <a:ext cx="37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2" name="Oval 31"/>
          <p:cNvSpPr/>
          <p:nvPr/>
        </p:nvSpPr>
        <p:spPr>
          <a:xfrm>
            <a:off x="4206175" y="3946585"/>
            <a:ext cx="595745" cy="59574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17444" y="4013624"/>
            <a:ext cx="37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4" name="Oval 33"/>
          <p:cNvSpPr/>
          <p:nvPr/>
        </p:nvSpPr>
        <p:spPr>
          <a:xfrm>
            <a:off x="7865138" y="3946585"/>
            <a:ext cx="595745" cy="59574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76407" y="4013624"/>
            <a:ext cx="37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67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935</Words>
  <Application>Microsoft Office PowerPoint</Application>
  <PresentationFormat>Widescreen</PresentationFormat>
  <Paragraphs>155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Gill Sans MT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PowerPoint Presentation</vt:lpstr>
      <vt:lpstr>Trauma described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Practical how-to guide</vt:lpstr>
      <vt:lpstr>Practical how-to guide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104</cp:revision>
  <dcterms:created xsi:type="dcterms:W3CDTF">2020-09-28T10:30:46Z</dcterms:created>
  <dcterms:modified xsi:type="dcterms:W3CDTF">2020-10-07T19:01:42Z</dcterms:modified>
</cp:coreProperties>
</file>