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57" r:id="rId3"/>
    <p:sldId id="258" r:id="rId4"/>
    <p:sldId id="268" r:id="rId5"/>
    <p:sldId id="264" r:id="rId6"/>
    <p:sldId id="260" r:id="rId7"/>
    <p:sldId id="261" r:id="rId8"/>
    <p:sldId id="262" r:id="rId9"/>
    <p:sldId id="269" r:id="rId10"/>
    <p:sldId id="265" r:id="rId11"/>
    <p:sldId id="263" r:id="rId12"/>
    <p:sldId id="271" r:id="rId13"/>
    <p:sldId id="27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37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0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832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7505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189858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888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412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4794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1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7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8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58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42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818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0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4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9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9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08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37D191-13D4-4D46-AA31-AA8157D3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796756-8CDE-44C7-BF60-022DF3B3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02A146-6461-45FE-B52F-8F9B510D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36C16-3674-4B9A-8A2E-C585BA545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129" y="1650031"/>
            <a:ext cx="9049150" cy="355179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5A115E8-EE09-4F41-9329-56DEEE8AB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209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53365-DC3B-45A6-AF01-15DBDEBF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Club connected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06B1-9FB8-4B11-A987-09647D67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981" y="1735665"/>
            <a:ext cx="3748606" cy="614781"/>
          </a:xfrm>
        </p:spPr>
        <p:txBody>
          <a:bodyPr/>
          <a:lstStyle/>
          <a:p>
            <a:r>
              <a:rPr lang="en-GB" b="1" dirty="0"/>
              <a:t>Rotary in District &amp; RIBI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8C558B-1A7B-4699-9533-943BA45CCEE7}"/>
              </a:ext>
            </a:extLst>
          </p:cNvPr>
          <p:cNvSpPr txBox="1">
            <a:spLocks/>
          </p:cNvSpPr>
          <p:nvPr/>
        </p:nvSpPr>
        <p:spPr>
          <a:xfrm>
            <a:off x="6779434" y="1735665"/>
            <a:ext cx="3748606" cy="794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b="1" dirty="0"/>
              <a:t>Rotary the World Over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5EBEDFC-E459-4304-9574-D10CEB500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61" y="4066125"/>
            <a:ext cx="3478674" cy="2454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DEC4A2E-D8FF-41ED-8E04-58EF498A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998" y="4066125"/>
            <a:ext cx="2846449" cy="2301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E5F8AC-B554-4BFE-AD34-0ACED76F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15" y="2350445"/>
            <a:ext cx="2149249" cy="2859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D6DFCAA-A39E-4E17-80F0-430D3FDC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4" y="2423586"/>
            <a:ext cx="2580004" cy="1935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4FDEED9-3E79-4A22-A285-16CB30318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918" y="2350445"/>
            <a:ext cx="2989293" cy="224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3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1B5B-DA73-474D-AA34-54ADAEBC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has not slowed us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E599-44DF-4D1B-8041-AB7C7488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2666145"/>
            <a:ext cx="5116691" cy="1624255"/>
          </a:xfrm>
        </p:spPr>
        <p:txBody>
          <a:bodyPr>
            <a:normAutofit/>
          </a:bodyPr>
          <a:lstStyle/>
          <a:p>
            <a:r>
              <a:rPr lang="en-GB" b="1" dirty="0"/>
              <a:t>Remote programme (Zoom) to keep the Club connected </a:t>
            </a:r>
          </a:p>
          <a:p>
            <a:pPr lvl="1"/>
            <a:r>
              <a:rPr lang="en-GB" dirty="0"/>
              <a:t>Bi-weekly guest speaker</a:t>
            </a:r>
          </a:p>
          <a:p>
            <a:pPr lvl="1"/>
            <a:r>
              <a:rPr lang="en-GB" dirty="0"/>
              <a:t>Bi-weekly social evening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34483-FF05-49FD-B2A4-24EC574B2920}"/>
              </a:ext>
            </a:extLst>
          </p:cNvPr>
          <p:cNvSpPr txBox="1"/>
          <p:nvPr/>
        </p:nvSpPr>
        <p:spPr>
          <a:xfrm>
            <a:off x="646110" y="1549997"/>
            <a:ext cx="10233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Despite COVID-19, our club continues to do its best, to adjust and pursue planned events &amp; activities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212F2C-7D42-4BFE-B49B-ADF80E01412B}"/>
              </a:ext>
            </a:extLst>
          </p:cNvPr>
          <p:cNvSpPr txBox="1">
            <a:spLocks/>
          </p:cNvSpPr>
          <p:nvPr/>
        </p:nvSpPr>
        <p:spPr>
          <a:xfrm>
            <a:off x="5136966" y="5062889"/>
            <a:ext cx="6619605" cy="1556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/>
              <a:t>Completing goals to achieve Citation this year</a:t>
            </a:r>
          </a:p>
          <a:p>
            <a:r>
              <a:rPr lang="en-GB" dirty="0"/>
              <a:t>Joining District Conference digitally</a:t>
            </a:r>
          </a:p>
          <a:p>
            <a:r>
              <a:rPr lang="en-GB" dirty="0"/>
              <a:t>District Foundation Evening</a:t>
            </a:r>
          </a:p>
          <a:p>
            <a:r>
              <a:rPr lang="en-GB" dirty="0"/>
              <a:t>Joint Zoom meetings with Twin Clubs</a:t>
            </a:r>
          </a:p>
          <a:p>
            <a:endParaRPr lang="en-GB" dirty="0"/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  <p:pic>
        <p:nvPicPr>
          <p:cNvPr id="10" name="Picture 9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D8D4E938-5CBA-4075-9F3C-32109BA59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451" y="2111768"/>
            <a:ext cx="3006773" cy="266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1B5B-DA73-474D-AA34-54ADAEBC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has not slowed us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E599-44DF-4D1B-8041-AB7C74889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00" y="1460689"/>
            <a:ext cx="6320835" cy="3191004"/>
          </a:xfrm>
        </p:spPr>
        <p:txBody>
          <a:bodyPr>
            <a:normAutofit fontScale="47500" lnSpcReduction="20000"/>
          </a:bodyPr>
          <a:lstStyle/>
          <a:p>
            <a:r>
              <a:rPr lang="en-GB" sz="3800" b="1" dirty="0"/>
              <a:t>Ongoing service projects</a:t>
            </a:r>
          </a:p>
          <a:p>
            <a:pPr lvl="1"/>
            <a:r>
              <a:rPr lang="en-GB" sz="3800" dirty="0"/>
              <a:t>Chiswick House &amp; Gardens LEGO Fundraise</a:t>
            </a:r>
          </a:p>
          <a:p>
            <a:pPr lvl="1"/>
            <a:r>
              <a:rPr lang="en-GB" sz="3800" dirty="0"/>
              <a:t>End Polio Bulb Campaign</a:t>
            </a:r>
          </a:p>
          <a:p>
            <a:pPr lvl="1"/>
            <a:r>
              <a:rPr lang="en-GB" sz="3800" dirty="0"/>
              <a:t>Epilepsy in Action </a:t>
            </a:r>
          </a:p>
          <a:p>
            <a:pPr lvl="1"/>
            <a:r>
              <a:rPr lang="en-GB" sz="3800" dirty="0"/>
              <a:t>West London Action for Children</a:t>
            </a:r>
          </a:p>
          <a:p>
            <a:pPr lvl="1"/>
            <a:r>
              <a:rPr lang="en-GB" sz="3800" dirty="0"/>
              <a:t>Kid Out – Christmas Toy Box</a:t>
            </a:r>
          </a:p>
          <a:p>
            <a:pPr lvl="1"/>
            <a:r>
              <a:rPr lang="en-GB" sz="3800" dirty="0"/>
              <a:t>British Polio</a:t>
            </a:r>
          </a:p>
          <a:p>
            <a:pPr lvl="1"/>
            <a:r>
              <a:rPr lang="en-GB" sz="3800" dirty="0"/>
              <a:t>Street Kids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58B3FF-C241-4635-AF88-15A5D1340081}"/>
              </a:ext>
            </a:extLst>
          </p:cNvPr>
          <p:cNvSpPr txBox="1">
            <a:spLocks/>
          </p:cNvSpPr>
          <p:nvPr/>
        </p:nvSpPr>
        <p:spPr>
          <a:xfrm>
            <a:off x="6351124" y="3892626"/>
            <a:ext cx="5341818" cy="26516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b="1" dirty="0"/>
              <a:t>Reviewing plans for </a:t>
            </a:r>
          </a:p>
          <a:p>
            <a:pPr lvl="1"/>
            <a:r>
              <a:rPr lang="en-GB" dirty="0"/>
              <a:t>Bingo Evening for Kids-Out Christmas Toy Box, and Street Kids</a:t>
            </a:r>
          </a:p>
          <a:p>
            <a:pPr lvl="1"/>
            <a:r>
              <a:rPr lang="en-GB" dirty="0"/>
              <a:t>Race Night over Zoom</a:t>
            </a:r>
          </a:p>
          <a:p>
            <a:r>
              <a:rPr lang="en-GB" dirty="0"/>
              <a:t>District Quiz</a:t>
            </a:r>
          </a:p>
          <a:p>
            <a:r>
              <a:rPr lang="en-GB" dirty="0"/>
              <a:t>Christmas Celebration</a:t>
            </a:r>
          </a:p>
          <a:p>
            <a:r>
              <a:rPr lang="en-GB" dirty="0"/>
              <a:t>Charity of the Month for October: Waitrose Chiswick</a:t>
            </a:r>
          </a:p>
          <a:p>
            <a:endParaRPr lang="en-GB" dirty="0"/>
          </a:p>
        </p:txBody>
      </p:sp>
      <p:pic>
        <p:nvPicPr>
          <p:cNvPr id="11" name="Picture 10" descr="A group of people standing next to a bicycle&#10;&#10;Description automatically generated">
            <a:extLst>
              <a:ext uri="{FF2B5EF4-FFF2-40B4-BE49-F238E27FC236}">
                <a16:creationId xmlns:a16="http://schemas.microsoft.com/office/drawing/2014/main" id="{478D464C-F4A1-42DD-957B-D03C0139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5" y="1346389"/>
            <a:ext cx="3779812" cy="2386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3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1B5B-DA73-474D-AA34-54ADAEBC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has not slowed us down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627A54-0EE2-4B03-8D61-9F66B39A3E98}"/>
              </a:ext>
            </a:extLst>
          </p:cNvPr>
          <p:cNvSpPr txBox="1">
            <a:spLocks/>
          </p:cNvSpPr>
          <p:nvPr/>
        </p:nvSpPr>
        <p:spPr>
          <a:xfrm>
            <a:off x="738231" y="1744910"/>
            <a:ext cx="9521505" cy="2969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/>
              <a:t>Joined Circle of the Centennial Rotary Action Group (New RAG Group)</a:t>
            </a:r>
          </a:p>
          <a:p>
            <a:r>
              <a:rPr lang="en-GB" dirty="0"/>
              <a:t>Club attended an International Peace Meeting with people from 26 Clubs from 6 continents</a:t>
            </a:r>
          </a:p>
          <a:p>
            <a:r>
              <a:rPr lang="en-GB" dirty="0"/>
              <a:t>Club has reclaimed two years’ gift aid on donations for large and small donations</a:t>
            </a:r>
          </a:p>
          <a:p>
            <a:pPr lvl="1"/>
            <a:r>
              <a:rPr lang="en-GB" dirty="0"/>
              <a:t>Club will be able to donate more money to charity </a:t>
            </a:r>
          </a:p>
          <a:p>
            <a:r>
              <a:rPr lang="en-GB" dirty="0"/>
              <a:t>Moved Club Website to Rotary Linked Website, accounts were digitalised, and Club set up contactless</a:t>
            </a:r>
          </a:p>
          <a:p>
            <a:r>
              <a:rPr lang="en-GB" dirty="0"/>
              <a:t>Approached by Bolder Academy to start an Interact Club</a:t>
            </a:r>
          </a:p>
          <a:p>
            <a:r>
              <a:rPr lang="en-GB" dirty="0"/>
              <a:t>Two new members joined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60A780-CCB7-4298-8582-8AE01BE7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4059884"/>
            <a:ext cx="4069528" cy="247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6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61BF-6728-45B2-9EBE-353A457A1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622" y="2018251"/>
            <a:ext cx="9482284" cy="3329581"/>
          </a:xfrm>
        </p:spPr>
        <p:txBody>
          <a:bodyPr/>
          <a:lstStyle/>
          <a:p>
            <a:pPr algn="ctr"/>
            <a:r>
              <a:rPr lang="en-GB" sz="4800" dirty="0"/>
              <a:t>Rotary Club Chiswick &amp; Brentford says:</a:t>
            </a:r>
            <a:br>
              <a:rPr lang="en-GB" sz="6000" dirty="0"/>
            </a:br>
            <a:br>
              <a:rPr lang="en-GB" sz="6600" dirty="0"/>
            </a:br>
            <a:r>
              <a:rPr lang="en-GB" dirty="0"/>
              <a:t>Thank you!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38236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D423-DFB1-4DCB-91AE-76374BD5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our Club - Quick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85CF3-99E9-452E-B985-892F4E9E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13" y="1853248"/>
            <a:ext cx="5668962" cy="4195481"/>
          </a:xfrm>
        </p:spPr>
        <p:txBody>
          <a:bodyPr>
            <a:normAutofit/>
          </a:bodyPr>
          <a:lstStyle/>
          <a:p>
            <a:r>
              <a:rPr lang="en-GB" b="1" dirty="0"/>
              <a:t>Founded: </a:t>
            </a:r>
          </a:p>
          <a:p>
            <a:pPr lvl="1"/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May 1925</a:t>
            </a:r>
          </a:p>
          <a:p>
            <a:r>
              <a:rPr lang="en-GB" b="1" dirty="0"/>
              <a:t>President: </a:t>
            </a:r>
          </a:p>
          <a:p>
            <a:pPr lvl="1"/>
            <a:r>
              <a:rPr lang="en-GB" dirty="0"/>
              <a:t>David Scott – chartered 4</a:t>
            </a:r>
            <a:r>
              <a:rPr lang="en-GB" baseline="30000" dirty="0"/>
              <a:t>th</a:t>
            </a:r>
            <a:r>
              <a:rPr lang="en-GB" dirty="0"/>
              <a:t> May 2020</a:t>
            </a:r>
          </a:p>
          <a:p>
            <a:r>
              <a:rPr lang="en-GB" b="1" dirty="0"/>
              <a:t>Meeting location: </a:t>
            </a:r>
          </a:p>
          <a:p>
            <a:pPr lvl="1"/>
            <a:r>
              <a:rPr lang="en-GB" dirty="0"/>
              <a:t>Polish Centre, Kings Street, Hammersmith (Ravenscourt Park Tube Station)</a:t>
            </a:r>
          </a:p>
          <a:p>
            <a:r>
              <a:rPr lang="en-GB" b="1" dirty="0"/>
              <a:t>Number of members: </a:t>
            </a:r>
          </a:p>
          <a:p>
            <a:pPr lvl="1"/>
            <a:r>
              <a:rPr lang="en-GB" dirty="0"/>
              <a:t>28 members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CB652F-E079-4C70-B39F-FD97ABCB91EA}"/>
              </a:ext>
            </a:extLst>
          </p:cNvPr>
          <p:cNvSpPr txBox="1">
            <a:spLocks/>
          </p:cNvSpPr>
          <p:nvPr/>
        </p:nvSpPr>
        <p:spPr>
          <a:xfrm>
            <a:off x="7104063" y="1858646"/>
            <a:ext cx="3830637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b="1" dirty="0"/>
              <a:t>Average age: </a:t>
            </a:r>
          </a:p>
          <a:p>
            <a:pPr lvl="1"/>
            <a:r>
              <a:rPr lang="en-GB" dirty="0"/>
              <a:t>50 years</a:t>
            </a:r>
          </a:p>
          <a:p>
            <a:r>
              <a:rPr lang="en-GB" b="1" dirty="0"/>
              <a:t>Men – Women ratio: </a:t>
            </a:r>
          </a:p>
          <a:p>
            <a:pPr lvl="1"/>
            <a:r>
              <a:rPr lang="en-GB" dirty="0"/>
              <a:t>50 - 50</a:t>
            </a:r>
          </a:p>
        </p:txBody>
      </p:sp>
    </p:spTree>
    <p:extLst>
      <p:ext uri="{BB962C8B-B14F-4D97-AF65-F5344CB8AC3E}">
        <p14:creationId xmlns:p14="http://schemas.microsoft.com/office/powerpoint/2010/main" val="2333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D6AD-B081-4841-A3E3-5CFB679B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our club achieve this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E6FAD-36CB-4807-9939-9654E4794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106988" cy="4195481"/>
          </a:xfrm>
        </p:spPr>
        <p:txBody>
          <a:bodyPr>
            <a:normAutofit/>
          </a:bodyPr>
          <a:lstStyle/>
          <a:p>
            <a:r>
              <a:rPr lang="en-GB" b="1" dirty="0"/>
              <a:t>New members: </a:t>
            </a:r>
          </a:p>
          <a:p>
            <a:pPr lvl="1"/>
            <a:r>
              <a:rPr lang="en-GB" dirty="0"/>
              <a:t>9 members</a:t>
            </a:r>
          </a:p>
          <a:p>
            <a:r>
              <a:rPr lang="en-GB" b="1" dirty="0"/>
              <a:t>Hours of service: </a:t>
            </a:r>
          </a:p>
          <a:p>
            <a:pPr lvl="1"/>
            <a:r>
              <a:rPr lang="en-GB" dirty="0"/>
              <a:t>800 hours</a:t>
            </a:r>
          </a:p>
          <a:p>
            <a:r>
              <a:rPr lang="en-GB" b="1" dirty="0"/>
              <a:t>Activities: </a:t>
            </a:r>
          </a:p>
          <a:p>
            <a:pPr lvl="1"/>
            <a:r>
              <a:rPr lang="en-GB" dirty="0"/>
              <a:t>10 activities</a:t>
            </a:r>
          </a:p>
          <a:p>
            <a:r>
              <a:rPr lang="en-GB" b="1" dirty="0"/>
              <a:t>Service activities: </a:t>
            </a:r>
          </a:p>
          <a:p>
            <a:pPr lvl="1"/>
            <a:r>
              <a:rPr lang="en-GB" dirty="0"/>
              <a:t>17 activities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86A851-5A2F-437F-B03F-478F6B9CC7DF}"/>
              </a:ext>
            </a:extLst>
          </p:cNvPr>
          <p:cNvSpPr txBox="1">
            <a:spLocks/>
          </p:cNvSpPr>
          <p:nvPr/>
        </p:nvSpPr>
        <p:spPr>
          <a:xfrm>
            <a:off x="6475413" y="2052918"/>
            <a:ext cx="5106988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b="1" dirty="0"/>
              <a:t>Amount raised: </a:t>
            </a:r>
          </a:p>
          <a:p>
            <a:pPr lvl="1"/>
            <a:r>
              <a:rPr lang="en-GB" dirty="0"/>
              <a:t>£20,000</a:t>
            </a:r>
          </a:p>
          <a:p>
            <a:r>
              <a:rPr lang="en-GB" b="1" dirty="0"/>
              <a:t>Actions done on Rotary Citation: </a:t>
            </a:r>
          </a:p>
          <a:p>
            <a:pPr lvl="1"/>
            <a:r>
              <a:rPr lang="en-GB" dirty="0"/>
              <a:t>23 out of 25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93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834F-ACBD-449F-B3DA-2D6FDDB1F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did we raise our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13B75-6E7A-4461-B565-8F4D7D59E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96" y="1890753"/>
            <a:ext cx="4653676" cy="2799000"/>
          </a:xfrm>
        </p:spPr>
        <p:txBody>
          <a:bodyPr>
            <a:normAutofit/>
          </a:bodyPr>
          <a:lstStyle/>
          <a:p>
            <a:r>
              <a:rPr lang="en-GB" dirty="0"/>
              <a:t>Waitrose Chiswick Branch         (2</a:t>
            </a:r>
            <a:r>
              <a:rPr lang="en-GB" baseline="30000" dirty="0"/>
              <a:t>nd</a:t>
            </a:r>
            <a:r>
              <a:rPr lang="en-GB" dirty="0"/>
              <a:t> in their Charity of the Month)</a:t>
            </a:r>
          </a:p>
          <a:p>
            <a:r>
              <a:rPr lang="en-GB" dirty="0" err="1"/>
              <a:t>Natwest</a:t>
            </a:r>
            <a:endParaRPr lang="en-GB" dirty="0"/>
          </a:p>
          <a:p>
            <a:r>
              <a:rPr lang="en-GB" dirty="0"/>
              <a:t>Kids Out</a:t>
            </a:r>
          </a:p>
          <a:p>
            <a:r>
              <a:rPr lang="en-GB" dirty="0"/>
              <a:t>District Foundation Grant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EBD569-1594-48F2-91A1-295F5E17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69" y="1413945"/>
            <a:ext cx="2502823" cy="3337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69FC0E-2B3D-4246-8A75-88D98FBE449F}"/>
              </a:ext>
            </a:extLst>
          </p:cNvPr>
          <p:cNvSpPr txBox="1">
            <a:spLocks/>
          </p:cNvSpPr>
          <p:nvPr/>
        </p:nvSpPr>
        <p:spPr>
          <a:xfrm>
            <a:off x="7867559" y="3764315"/>
            <a:ext cx="4124941" cy="2799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Match for Aid for Japan (£750)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Match for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Humla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School (COVID 19 Famine Appeal £1000)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Christmas Event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Quiz Evening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Japanese Dinner Event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05046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GB" dirty="0">
                <a:solidFill>
                  <a:prstClr val="white"/>
                </a:solidFill>
                <a:latin typeface="Century Gothic" panose="020B0502020202020204"/>
              </a:rPr>
              <a:t>Area Quiz Meeting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B9F9C7C-4622-4B0F-8499-9D938FAF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78" y="4319807"/>
            <a:ext cx="3636952" cy="2269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E826719-EABF-4BB6-8729-B981CCF2B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58" y="4319807"/>
            <a:ext cx="1560371" cy="2269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8B93CDC-86B5-4A27-99C2-36A2B8B4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28" y="1325660"/>
            <a:ext cx="3237878" cy="222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9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CB83-6677-4BD6-87A9-CF648125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2315073"/>
            <a:ext cx="9404723" cy="1400530"/>
          </a:xfrm>
        </p:spPr>
        <p:txBody>
          <a:bodyPr/>
          <a:lstStyle/>
          <a:p>
            <a:pPr algn="ctr"/>
            <a:r>
              <a:rPr lang="en-GB" dirty="0"/>
              <a:t>Let’s take a peek at our Club’s activities this year</a:t>
            </a:r>
          </a:p>
        </p:txBody>
      </p:sp>
    </p:spTree>
    <p:extLst>
      <p:ext uri="{BB962C8B-B14F-4D97-AF65-F5344CB8AC3E}">
        <p14:creationId xmlns:p14="http://schemas.microsoft.com/office/powerpoint/2010/main" val="31664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2A54-9B71-451C-AA21-9BEFF87F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41" y="453437"/>
            <a:ext cx="10037440" cy="1400530"/>
          </a:xfrm>
        </p:spPr>
        <p:txBody>
          <a:bodyPr/>
          <a:lstStyle/>
          <a:p>
            <a:r>
              <a:rPr lang="en-GB" sz="3600" dirty="0"/>
              <a:t>Community &amp; International Service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38D2D-2345-4C27-A9DA-194025172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27" y="1156892"/>
            <a:ext cx="4084304" cy="4195481"/>
          </a:xfrm>
        </p:spPr>
        <p:txBody>
          <a:bodyPr>
            <a:normAutofit/>
          </a:bodyPr>
          <a:lstStyle/>
          <a:p>
            <a:r>
              <a:rPr lang="en-GB" sz="1600" dirty="0"/>
              <a:t>Hogarth Youth Club</a:t>
            </a:r>
          </a:p>
          <a:p>
            <a:r>
              <a:rPr lang="en-GB" sz="1600" dirty="0"/>
              <a:t>Lyric Theatre</a:t>
            </a:r>
          </a:p>
          <a:p>
            <a:r>
              <a:rPr lang="en-GB" sz="1600" dirty="0"/>
              <a:t>Chiswick School – Music Award</a:t>
            </a:r>
          </a:p>
          <a:p>
            <a:r>
              <a:rPr lang="en-GB" sz="1600" dirty="0"/>
              <a:t>Hounslow Community </a:t>
            </a:r>
            <a:r>
              <a:rPr lang="en-GB" sz="1600" dirty="0" err="1"/>
              <a:t>Foodbox</a:t>
            </a:r>
            <a:endParaRPr lang="en-GB" sz="1600" dirty="0"/>
          </a:p>
          <a:p>
            <a:r>
              <a:rPr lang="en-GB" sz="1600" dirty="0"/>
              <a:t>Waitrose Chiswick</a:t>
            </a:r>
          </a:p>
          <a:p>
            <a:r>
              <a:rPr lang="en-GB" sz="1600" dirty="0"/>
              <a:t>Event to raise money for local NHS &amp; charities</a:t>
            </a:r>
          </a:p>
          <a:p>
            <a:r>
              <a:rPr lang="en-GB" sz="1600" dirty="0" err="1"/>
              <a:t>Muchu</a:t>
            </a:r>
            <a:r>
              <a:rPr lang="en-GB" sz="1600" dirty="0"/>
              <a:t> School</a:t>
            </a:r>
          </a:p>
          <a:p>
            <a:r>
              <a:rPr lang="en-GB" sz="1600" dirty="0"/>
              <a:t>Epilepsy in Action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512E19-2D0D-48C1-B4D0-E8A21FA114EB}"/>
              </a:ext>
            </a:extLst>
          </p:cNvPr>
          <p:cNvSpPr txBox="1">
            <a:spLocks/>
          </p:cNvSpPr>
          <p:nvPr/>
        </p:nvSpPr>
        <p:spPr>
          <a:xfrm>
            <a:off x="8192524" y="2964701"/>
            <a:ext cx="3668683" cy="364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1600" dirty="0"/>
              <a:t>Nepal – Rebuilt School &amp; assisted recently in COVID-19 – preventing famine &amp; sustainability in the school</a:t>
            </a:r>
          </a:p>
          <a:p>
            <a:r>
              <a:rPr lang="en-GB" sz="1600" dirty="0"/>
              <a:t>West London Action for Children </a:t>
            </a:r>
          </a:p>
          <a:p>
            <a:r>
              <a:rPr lang="en-GB" sz="1600" dirty="0"/>
              <a:t>Foundation in India</a:t>
            </a:r>
          </a:p>
          <a:p>
            <a:r>
              <a:rPr lang="en-GB" sz="1600" dirty="0" err="1"/>
              <a:t>Humla</a:t>
            </a:r>
            <a:endParaRPr lang="en-GB" sz="1600" dirty="0"/>
          </a:p>
          <a:p>
            <a:r>
              <a:rPr lang="en-GB" sz="1600" dirty="0"/>
              <a:t>Aid for Japan</a:t>
            </a:r>
          </a:p>
          <a:p>
            <a:r>
              <a:rPr lang="en-GB" sz="1600" dirty="0"/>
              <a:t>End Polio Now</a:t>
            </a:r>
          </a:p>
          <a:p>
            <a:r>
              <a:rPr lang="en-GB" sz="1600" dirty="0" err="1"/>
              <a:t>Kharkiv</a:t>
            </a:r>
            <a:r>
              <a:rPr lang="en-GB" sz="1600" dirty="0"/>
              <a:t> Peace Project</a:t>
            </a: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D1CD04-E76B-44EB-BFA6-AE2265AD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14" y="1926619"/>
            <a:ext cx="2941527" cy="220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91CCEF1-6E54-49DB-AE30-3C0E53327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272" y="1275457"/>
            <a:ext cx="2664304" cy="159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ED51CD8-F702-4593-925C-02EBC66B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3" y="4654073"/>
            <a:ext cx="2580451" cy="1919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DFF73-4CDF-40E6-9B5D-31BA6E8FF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527" y="3910840"/>
            <a:ext cx="3147915" cy="237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9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FF42-C33A-4098-BA95-3F243FBA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a social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DA038-C9C7-488D-BF90-9288C95AC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05" y="1410343"/>
            <a:ext cx="4429741" cy="4195481"/>
          </a:xfrm>
        </p:spPr>
        <p:txBody>
          <a:bodyPr/>
          <a:lstStyle/>
          <a:p>
            <a:r>
              <a:rPr lang="en-GB" dirty="0"/>
              <a:t>President’s birthday</a:t>
            </a:r>
          </a:p>
          <a:p>
            <a:r>
              <a:rPr lang="en-GB" dirty="0"/>
              <a:t>District Conference</a:t>
            </a:r>
          </a:p>
          <a:p>
            <a:r>
              <a:rPr lang="en-GB" dirty="0"/>
              <a:t>Quiz Night for Polio</a:t>
            </a:r>
          </a:p>
          <a:p>
            <a:r>
              <a:rPr lang="en-GB" dirty="0"/>
              <a:t>District Foundation Evening</a:t>
            </a:r>
          </a:p>
          <a:p>
            <a:r>
              <a:rPr lang="en-GB" dirty="0"/>
              <a:t>Christmas Dinner at the Bell &amp; Crown Chiswick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0B4F7A8-3182-4290-A93E-74E2664A8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30" y="1293187"/>
            <a:ext cx="2581041" cy="344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DE0892-DA43-448D-9EB6-939330C874E4}"/>
              </a:ext>
            </a:extLst>
          </p:cNvPr>
          <p:cNvSpPr txBox="1">
            <a:spLocks/>
          </p:cNvSpPr>
          <p:nvPr/>
        </p:nvSpPr>
        <p:spPr>
          <a:xfrm>
            <a:off x="7888055" y="3695266"/>
            <a:ext cx="3802776" cy="25700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dirty="0"/>
              <a:t>Japanese Dinner Event</a:t>
            </a:r>
          </a:p>
          <a:p>
            <a:r>
              <a:rPr lang="en-GB" dirty="0"/>
              <a:t>House of Lords Evening for Polio</a:t>
            </a:r>
          </a:p>
          <a:p>
            <a:r>
              <a:rPr lang="en-GB" dirty="0"/>
              <a:t>Youth makes Music</a:t>
            </a:r>
          </a:p>
          <a:p>
            <a:r>
              <a:rPr lang="en-GB" dirty="0"/>
              <a:t>Visit to Pakistan Embassy to eradicate Polio in presence of RI President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8BFCF9E-D80B-4EDF-89D6-C3D72474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43" y="4311193"/>
            <a:ext cx="2786313" cy="2094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108313-D571-4302-A6E9-54A86170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98" y="1410343"/>
            <a:ext cx="3129735" cy="221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9E28BF9-0D9F-4F66-A736-2A83C25DC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" y="3948798"/>
            <a:ext cx="3486202" cy="261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0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44E82D-B7A2-4103-8032-D380F6400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286" y="3021406"/>
            <a:ext cx="3968554" cy="289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DEFC98-5B30-4488-820F-1EB927F1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Club’s international friends</a:t>
            </a:r>
            <a:br>
              <a:rPr lang="en-GB" dirty="0"/>
            </a:br>
            <a:r>
              <a:rPr lang="en-GB" dirty="0" err="1"/>
              <a:t>Provins</a:t>
            </a:r>
            <a:r>
              <a:rPr lang="en-GB" dirty="0"/>
              <a:t> Rotary Club (France)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F627-F36B-4475-9BAB-F6BFB69D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036140"/>
            <a:ext cx="8946541" cy="4195481"/>
          </a:xfrm>
        </p:spPr>
        <p:txBody>
          <a:bodyPr/>
          <a:lstStyle/>
          <a:p>
            <a:r>
              <a:rPr lang="en-GB" dirty="0"/>
              <a:t>Club visit 4</a:t>
            </a:r>
            <a:r>
              <a:rPr lang="en-GB" baseline="30000" dirty="0"/>
              <a:t>th</a:t>
            </a:r>
            <a:r>
              <a:rPr lang="en-GB" dirty="0"/>
              <a:t> – 6</a:t>
            </a:r>
            <a:r>
              <a:rPr lang="en-GB" baseline="30000" dirty="0"/>
              <a:t>th</a:t>
            </a:r>
            <a:r>
              <a:rPr lang="en-GB" dirty="0"/>
              <a:t> October 2019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1C39C5-19F8-48F5-87A6-671DA820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90" y="4544654"/>
            <a:ext cx="2718023" cy="1749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998FEB6-A585-4CFD-9752-520F3ACF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60" y="2543610"/>
            <a:ext cx="2725843" cy="1801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D24B429-FE6C-4CB3-96A8-11E8FA88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90" y="2551721"/>
            <a:ext cx="2725843" cy="1749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59F1B0B-8D9A-40C9-92CF-5388CBD5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61" y="4544654"/>
            <a:ext cx="2725843" cy="179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3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EFC98-5B30-4488-820F-1EB927F1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Club’s international friends</a:t>
            </a:r>
            <a:br>
              <a:rPr lang="en-GB" dirty="0"/>
            </a:br>
            <a:r>
              <a:rPr lang="en-GB" dirty="0"/>
              <a:t>New Twin Club </a:t>
            </a:r>
            <a:r>
              <a:rPr lang="en-GB" dirty="0" err="1"/>
              <a:t>Kharkiv</a:t>
            </a:r>
            <a:r>
              <a:rPr lang="en-GB" dirty="0"/>
              <a:t> Rotary Club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A4D5C-F4B0-455D-A536-E6C3BBCC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876" y="3152620"/>
            <a:ext cx="3563516" cy="2488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D92CA-91AE-4BAC-8D5D-6E1111BEB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5" y="4574259"/>
            <a:ext cx="2688629" cy="200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B33CDCD5-62CF-4891-8DBD-E0427D610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540" y="4605829"/>
            <a:ext cx="3045729" cy="189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705483-3B05-4D2C-AD5D-BC6FD0BA0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40" y="2192013"/>
            <a:ext cx="3045729" cy="228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EF9563-0F6B-4DC1-89DD-A5B9E58B9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57" y="2435413"/>
            <a:ext cx="3218558" cy="204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4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553</Words>
  <Application>Microsoft Office PowerPoint</Application>
  <PresentationFormat>Widescreen</PresentationFormat>
  <Paragraphs>103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PowerPoint Presentation</vt:lpstr>
      <vt:lpstr>Meet our Club - Quick facts</vt:lpstr>
      <vt:lpstr>What did our club achieve this year?</vt:lpstr>
      <vt:lpstr>How did we raise our money?</vt:lpstr>
      <vt:lpstr>Let’s take a peek at our Club’s activities this year</vt:lpstr>
      <vt:lpstr>Community &amp; International Service Activities</vt:lpstr>
      <vt:lpstr>We are a social club</vt:lpstr>
      <vt:lpstr>The Club’s international friends Provins Rotary Club (France)</vt:lpstr>
      <vt:lpstr>The Club’s international friends New Twin Club Kharkiv Rotary Club</vt:lpstr>
      <vt:lpstr>Our Club connected with the world</vt:lpstr>
      <vt:lpstr>COVID-19 has not slowed us down</vt:lpstr>
      <vt:lpstr>COVID-19 has not slowed us down</vt:lpstr>
      <vt:lpstr>COVID-19 has not slowed us down</vt:lpstr>
      <vt:lpstr>Rotary Club Chiswick &amp; Brentford says: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Bareiss, Katharina, SOE</dc:creator>
  <cp:lastModifiedBy>Bareiss, Katharina, SOE</cp:lastModifiedBy>
  <cp:revision>24</cp:revision>
  <dcterms:created xsi:type="dcterms:W3CDTF">2020-09-25T18:21:48Z</dcterms:created>
  <dcterms:modified xsi:type="dcterms:W3CDTF">2020-10-01T21:07:58Z</dcterms:modified>
</cp:coreProperties>
</file>