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2" r:id="rId2"/>
    <p:sldId id="304" r:id="rId3"/>
    <p:sldId id="303" r:id="rId4"/>
    <p:sldId id="288" r:id="rId5"/>
    <p:sldId id="306" r:id="rId6"/>
    <p:sldId id="258" r:id="rId7"/>
    <p:sldId id="299" r:id="rId8"/>
    <p:sldId id="276" r:id="rId9"/>
    <p:sldId id="285" r:id="rId10"/>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662D0E-D3CB-4CFA-A280-642F878BD504}" v="9" dt="2020-05-18T20:17:01.473"/>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97" autoAdjust="0"/>
    <p:restoredTop sz="61361" autoAdjust="0"/>
  </p:normalViewPr>
  <p:slideViewPr>
    <p:cSldViewPr snapToGrid="0">
      <p:cViewPr varScale="1">
        <p:scale>
          <a:sx n="99" d="100"/>
          <a:sy n="99" d="100"/>
        </p:scale>
        <p:origin x="2154" y="90"/>
      </p:cViewPr>
      <p:guideLst>
        <p:guide orient="horz" pos="2160"/>
        <p:guide pos="3840"/>
      </p:guideLst>
    </p:cSldViewPr>
  </p:slideViewPr>
  <p:outlineViewPr>
    <p:cViewPr>
      <p:scale>
        <a:sx n="33" d="100"/>
        <a:sy n="33" d="100"/>
      </p:scale>
      <p:origin x="0" y="-1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149" d="100"/>
          <a:sy n="149" d="100"/>
        </p:scale>
        <p:origin x="543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Leyland" userId="ea1632af358a78fb" providerId="LiveId" clId="{54662D0E-D3CB-4CFA-A280-642F878BD504}"/>
    <pc:docChg chg="undo custSel modSld">
      <pc:chgData name="Peter Leyland" userId="ea1632af358a78fb" providerId="LiveId" clId="{54662D0E-D3CB-4CFA-A280-642F878BD504}" dt="2020-05-19T11:04:25.659" v="66" actId="1076"/>
      <pc:docMkLst>
        <pc:docMk/>
      </pc:docMkLst>
      <pc:sldChg chg="addSp delSp modSp mod">
        <pc:chgData name="Peter Leyland" userId="ea1632af358a78fb" providerId="LiveId" clId="{54662D0E-D3CB-4CFA-A280-642F878BD504}" dt="2020-05-18T20:14:35.125" v="18" actId="1076"/>
        <pc:sldMkLst>
          <pc:docMk/>
          <pc:sldMk cId="1857911364" sldId="258"/>
        </pc:sldMkLst>
        <pc:picChg chg="del">
          <ac:chgData name="Peter Leyland" userId="ea1632af358a78fb" providerId="LiveId" clId="{54662D0E-D3CB-4CFA-A280-642F878BD504}" dt="2020-05-18T20:14:18.857" v="14" actId="478"/>
          <ac:picMkLst>
            <pc:docMk/>
            <pc:sldMk cId="1857911364" sldId="258"/>
            <ac:picMk id="4" creationId="{C7E5435E-A948-4B8C-9F15-C1A0CBD773B5}"/>
          </ac:picMkLst>
        </pc:picChg>
        <pc:picChg chg="del">
          <ac:chgData name="Peter Leyland" userId="ea1632af358a78fb" providerId="LiveId" clId="{54662D0E-D3CB-4CFA-A280-642F878BD504}" dt="2020-05-18T20:14:20.128" v="15" actId="478"/>
          <ac:picMkLst>
            <pc:docMk/>
            <pc:sldMk cId="1857911364" sldId="258"/>
            <ac:picMk id="8" creationId="{6CE58A4D-2B86-3444-9B73-D26DDF120A3E}"/>
          </ac:picMkLst>
        </pc:picChg>
        <pc:picChg chg="add mod">
          <ac:chgData name="Peter Leyland" userId="ea1632af358a78fb" providerId="LiveId" clId="{54662D0E-D3CB-4CFA-A280-642F878BD504}" dt="2020-05-18T20:14:35.125" v="18" actId="1076"/>
          <ac:picMkLst>
            <pc:docMk/>
            <pc:sldMk cId="1857911364" sldId="258"/>
            <ac:picMk id="9" creationId="{620A9975-56A8-496D-AEF2-D55BB6D3346D}"/>
          </ac:picMkLst>
        </pc:picChg>
        <pc:picChg chg="add mod">
          <ac:chgData name="Peter Leyland" userId="ea1632af358a78fb" providerId="LiveId" clId="{54662D0E-D3CB-4CFA-A280-642F878BD504}" dt="2020-05-18T20:14:23.180" v="16"/>
          <ac:picMkLst>
            <pc:docMk/>
            <pc:sldMk cId="1857911364" sldId="258"/>
            <ac:picMk id="10" creationId="{D24AFF3C-9497-4688-902A-6F9489B19BB0}"/>
          </ac:picMkLst>
        </pc:picChg>
      </pc:sldChg>
      <pc:sldChg chg="addSp delSp modSp mod">
        <pc:chgData name="Peter Leyland" userId="ea1632af358a78fb" providerId="LiveId" clId="{54662D0E-D3CB-4CFA-A280-642F878BD504}" dt="2020-05-18T20:14:54.995" v="24"/>
        <pc:sldMkLst>
          <pc:docMk/>
          <pc:sldMk cId="290113540" sldId="276"/>
        </pc:sldMkLst>
        <pc:picChg chg="del">
          <ac:chgData name="Peter Leyland" userId="ea1632af358a78fb" providerId="LiveId" clId="{54662D0E-D3CB-4CFA-A280-642F878BD504}" dt="2020-05-18T20:14:52.346" v="22" actId="478"/>
          <ac:picMkLst>
            <pc:docMk/>
            <pc:sldMk cId="290113540" sldId="276"/>
            <ac:picMk id="4" creationId="{C7E5435E-A948-4B8C-9F15-C1A0CBD773B5}"/>
          </ac:picMkLst>
        </pc:picChg>
        <pc:picChg chg="del">
          <ac:chgData name="Peter Leyland" userId="ea1632af358a78fb" providerId="LiveId" clId="{54662D0E-D3CB-4CFA-A280-642F878BD504}" dt="2020-05-18T20:14:53.473" v="23" actId="478"/>
          <ac:picMkLst>
            <pc:docMk/>
            <pc:sldMk cId="290113540" sldId="276"/>
            <ac:picMk id="7" creationId="{00000000-0000-0000-0000-000000000000}"/>
          </ac:picMkLst>
        </pc:picChg>
        <pc:picChg chg="add mod">
          <ac:chgData name="Peter Leyland" userId="ea1632af358a78fb" providerId="LiveId" clId="{54662D0E-D3CB-4CFA-A280-642F878BD504}" dt="2020-05-18T20:14:54.995" v="24"/>
          <ac:picMkLst>
            <pc:docMk/>
            <pc:sldMk cId="290113540" sldId="276"/>
            <ac:picMk id="8" creationId="{CAEA69B6-806F-4C45-87B5-997864E9EA7A}"/>
          </ac:picMkLst>
        </pc:picChg>
        <pc:picChg chg="add mod">
          <ac:chgData name="Peter Leyland" userId="ea1632af358a78fb" providerId="LiveId" clId="{54662D0E-D3CB-4CFA-A280-642F878BD504}" dt="2020-05-18T20:14:54.995" v="24"/>
          <ac:picMkLst>
            <pc:docMk/>
            <pc:sldMk cId="290113540" sldId="276"/>
            <ac:picMk id="9" creationId="{6A5AE843-56C8-40E9-8213-6396DB399909}"/>
          </ac:picMkLst>
        </pc:picChg>
      </pc:sldChg>
      <pc:sldChg chg="addSp delSp modSp mod">
        <pc:chgData name="Peter Leyland" userId="ea1632af358a78fb" providerId="LiveId" clId="{54662D0E-D3CB-4CFA-A280-642F878BD504}" dt="2020-05-19T11:04:25.659" v="66" actId="1076"/>
        <pc:sldMkLst>
          <pc:docMk/>
          <pc:sldMk cId="979371522" sldId="282"/>
        </pc:sldMkLst>
        <pc:spChg chg="mod">
          <ac:chgData name="Peter Leyland" userId="ea1632af358a78fb" providerId="LiveId" clId="{54662D0E-D3CB-4CFA-A280-642F878BD504}" dt="2020-05-19T11:03:40.848" v="46" actId="1076"/>
          <ac:spMkLst>
            <pc:docMk/>
            <pc:sldMk cId="979371522" sldId="282"/>
            <ac:spMk id="2" creationId="{00000000-0000-0000-0000-000000000000}"/>
          </ac:spMkLst>
        </pc:spChg>
        <pc:picChg chg="del">
          <ac:chgData name="Peter Leyland" userId="ea1632af358a78fb" providerId="LiveId" clId="{54662D0E-D3CB-4CFA-A280-642F878BD504}" dt="2020-05-18T20:13:23.642" v="0" actId="478"/>
          <ac:picMkLst>
            <pc:docMk/>
            <pc:sldMk cId="979371522" sldId="282"/>
            <ac:picMk id="4" creationId="{C7E5435E-A948-4B8C-9F15-C1A0CBD773B5}"/>
          </ac:picMkLst>
        </pc:picChg>
        <pc:picChg chg="mod">
          <ac:chgData name="Peter Leyland" userId="ea1632af358a78fb" providerId="LiveId" clId="{54662D0E-D3CB-4CFA-A280-642F878BD504}" dt="2020-05-19T11:04:25.659" v="66" actId="1076"/>
          <ac:picMkLst>
            <pc:docMk/>
            <pc:sldMk cId="979371522" sldId="282"/>
            <ac:picMk id="6" creationId="{00000000-0000-0000-0000-000000000000}"/>
          </ac:picMkLst>
        </pc:picChg>
        <pc:picChg chg="add mod">
          <ac:chgData name="Peter Leyland" userId="ea1632af358a78fb" providerId="LiveId" clId="{54662D0E-D3CB-4CFA-A280-642F878BD504}" dt="2020-05-19T11:04:13.331" v="65" actId="1076"/>
          <ac:picMkLst>
            <pc:docMk/>
            <pc:sldMk cId="979371522" sldId="282"/>
            <ac:picMk id="7" creationId="{D1F193B8-FBAE-4CF1-8D65-34ABBC5CFF5F}"/>
          </ac:picMkLst>
        </pc:picChg>
        <pc:picChg chg="del">
          <ac:chgData name="Peter Leyland" userId="ea1632af358a78fb" providerId="LiveId" clId="{54662D0E-D3CB-4CFA-A280-642F878BD504}" dt="2020-05-18T20:13:25.795" v="1" actId="478"/>
          <ac:picMkLst>
            <pc:docMk/>
            <pc:sldMk cId="979371522" sldId="282"/>
            <ac:picMk id="8" creationId="{00000000-0000-0000-0000-000000000000}"/>
          </ac:picMkLst>
        </pc:picChg>
        <pc:picChg chg="add mod">
          <ac:chgData name="Peter Leyland" userId="ea1632af358a78fb" providerId="LiveId" clId="{54662D0E-D3CB-4CFA-A280-642F878BD504}" dt="2020-05-19T11:03:57.753" v="50" actId="14100"/>
          <ac:picMkLst>
            <pc:docMk/>
            <pc:sldMk cId="979371522" sldId="282"/>
            <ac:picMk id="9" creationId="{C882D0AD-82CF-4AE9-A43C-E8B8ED4EA927}"/>
          </ac:picMkLst>
        </pc:picChg>
      </pc:sldChg>
      <pc:sldChg chg="addSp delSp modSp mod">
        <pc:chgData name="Peter Leyland" userId="ea1632af358a78fb" providerId="LiveId" clId="{54662D0E-D3CB-4CFA-A280-642F878BD504}" dt="2020-05-18T20:15:07.628" v="29"/>
        <pc:sldMkLst>
          <pc:docMk/>
          <pc:sldMk cId="3694971528" sldId="285"/>
        </pc:sldMkLst>
        <pc:spChg chg="mod">
          <ac:chgData name="Peter Leyland" userId="ea1632af358a78fb" providerId="LiveId" clId="{54662D0E-D3CB-4CFA-A280-642F878BD504}" dt="2020-05-18T20:15:02.587" v="27" actId="20577"/>
          <ac:spMkLst>
            <pc:docMk/>
            <pc:sldMk cId="3694971528" sldId="285"/>
            <ac:spMk id="2" creationId="{00000000-0000-0000-0000-000000000000}"/>
          </ac:spMkLst>
        </pc:spChg>
        <pc:picChg chg="del">
          <ac:chgData name="Peter Leyland" userId="ea1632af358a78fb" providerId="LiveId" clId="{54662D0E-D3CB-4CFA-A280-642F878BD504}" dt="2020-05-18T20:15:05.339" v="28" actId="478"/>
          <ac:picMkLst>
            <pc:docMk/>
            <pc:sldMk cId="3694971528" sldId="285"/>
            <ac:picMk id="4" creationId="{C7E5435E-A948-4B8C-9F15-C1A0CBD773B5}"/>
          </ac:picMkLst>
        </pc:picChg>
        <pc:picChg chg="add mod">
          <ac:chgData name="Peter Leyland" userId="ea1632af358a78fb" providerId="LiveId" clId="{54662D0E-D3CB-4CFA-A280-642F878BD504}" dt="2020-05-18T20:15:07.628" v="29"/>
          <ac:picMkLst>
            <pc:docMk/>
            <pc:sldMk cId="3694971528" sldId="285"/>
            <ac:picMk id="7" creationId="{60AEAA86-A840-43E6-B6E4-518930EC85A7}"/>
          </ac:picMkLst>
        </pc:picChg>
        <pc:picChg chg="del">
          <ac:chgData name="Peter Leyland" userId="ea1632af358a78fb" providerId="LiveId" clId="{54662D0E-D3CB-4CFA-A280-642F878BD504}" dt="2020-05-18T20:14:59.195" v="25" actId="478"/>
          <ac:picMkLst>
            <pc:docMk/>
            <pc:sldMk cId="3694971528" sldId="285"/>
            <ac:picMk id="8" creationId="{00000000-0000-0000-0000-000000000000}"/>
          </ac:picMkLst>
        </pc:picChg>
        <pc:picChg chg="add mod">
          <ac:chgData name="Peter Leyland" userId="ea1632af358a78fb" providerId="LiveId" clId="{54662D0E-D3CB-4CFA-A280-642F878BD504}" dt="2020-05-18T20:15:07.628" v="29"/>
          <ac:picMkLst>
            <pc:docMk/>
            <pc:sldMk cId="3694971528" sldId="285"/>
            <ac:picMk id="9" creationId="{F87E1A05-08D4-4647-BE86-C2C6564AA7ED}"/>
          </ac:picMkLst>
        </pc:picChg>
      </pc:sldChg>
      <pc:sldChg chg="addSp delSp modSp mod">
        <pc:chgData name="Peter Leyland" userId="ea1632af358a78fb" providerId="LiveId" clId="{54662D0E-D3CB-4CFA-A280-642F878BD504}" dt="2020-05-18T20:14:12.570" v="13"/>
        <pc:sldMkLst>
          <pc:docMk/>
          <pc:sldMk cId="3904501966" sldId="288"/>
        </pc:sldMkLst>
        <pc:picChg chg="del">
          <ac:chgData name="Peter Leyland" userId="ea1632af358a78fb" providerId="LiveId" clId="{54662D0E-D3CB-4CFA-A280-642F878BD504}" dt="2020-05-18T20:14:09.450" v="11" actId="478"/>
          <ac:picMkLst>
            <pc:docMk/>
            <pc:sldMk cId="3904501966" sldId="288"/>
            <ac:picMk id="4" creationId="{C7E5435E-A948-4B8C-9F15-C1A0CBD773B5}"/>
          </ac:picMkLst>
        </pc:picChg>
        <pc:picChg chg="del">
          <ac:chgData name="Peter Leyland" userId="ea1632af358a78fb" providerId="LiveId" clId="{54662D0E-D3CB-4CFA-A280-642F878BD504}" dt="2020-05-18T20:14:10.935" v="12" actId="478"/>
          <ac:picMkLst>
            <pc:docMk/>
            <pc:sldMk cId="3904501966" sldId="288"/>
            <ac:picMk id="14" creationId="{00000000-0000-0000-0000-000000000000}"/>
          </ac:picMkLst>
        </pc:picChg>
        <pc:picChg chg="add mod">
          <ac:chgData name="Peter Leyland" userId="ea1632af358a78fb" providerId="LiveId" clId="{54662D0E-D3CB-4CFA-A280-642F878BD504}" dt="2020-05-18T20:14:12.570" v="13"/>
          <ac:picMkLst>
            <pc:docMk/>
            <pc:sldMk cId="3904501966" sldId="288"/>
            <ac:picMk id="15" creationId="{1ADEC329-C54F-45DA-9F9A-46F7B25AF6BE}"/>
          </ac:picMkLst>
        </pc:picChg>
        <pc:picChg chg="add mod">
          <ac:chgData name="Peter Leyland" userId="ea1632af358a78fb" providerId="LiveId" clId="{54662D0E-D3CB-4CFA-A280-642F878BD504}" dt="2020-05-18T20:14:12.570" v="13"/>
          <ac:picMkLst>
            <pc:docMk/>
            <pc:sldMk cId="3904501966" sldId="288"/>
            <ac:picMk id="16" creationId="{511B0145-111A-4DB8-971A-87B8278F148E}"/>
          </ac:picMkLst>
        </pc:picChg>
      </pc:sldChg>
      <pc:sldChg chg="addSp delSp modSp mod">
        <pc:chgData name="Peter Leyland" userId="ea1632af358a78fb" providerId="LiveId" clId="{54662D0E-D3CB-4CFA-A280-642F878BD504}" dt="2020-05-18T20:14:47.406" v="21"/>
        <pc:sldMkLst>
          <pc:docMk/>
          <pc:sldMk cId="2491309549" sldId="299"/>
        </pc:sldMkLst>
        <pc:picChg chg="del">
          <ac:chgData name="Peter Leyland" userId="ea1632af358a78fb" providerId="LiveId" clId="{54662D0E-D3CB-4CFA-A280-642F878BD504}" dt="2020-05-18T20:14:44.197" v="19" actId="478"/>
          <ac:picMkLst>
            <pc:docMk/>
            <pc:sldMk cId="2491309549" sldId="299"/>
            <ac:picMk id="4" creationId="{C7E5435E-A948-4B8C-9F15-C1A0CBD773B5}"/>
          </ac:picMkLst>
        </pc:picChg>
        <pc:picChg chg="del">
          <ac:chgData name="Peter Leyland" userId="ea1632af358a78fb" providerId="LiveId" clId="{54662D0E-D3CB-4CFA-A280-642F878BD504}" dt="2020-05-18T20:14:45.778" v="20" actId="478"/>
          <ac:picMkLst>
            <pc:docMk/>
            <pc:sldMk cId="2491309549" sldId="299"/>
            <ac:picMk id="7" creationId="{00000000-0000-0000-0000-000000000000}"/>
          </ac:picMkLst>
        </pc:picChg>
        <pc:picChg chg="add mod">
          <ac:chgData name="Peter Leyland" userId="ea1632af358a78fb" providerId="LiveId" clId="{54662D0E-D3CB-4CFA-A280-642F878BD504}" dt="2020-05-18T20:14:47.406" v="21"/>
          <ac:picMkLst>
            <pc:docMk/>
            <pc:sldMk cId="2491309549" sldId="299"/>
            <ac:picMk id="8" creationId="{6EC78EDA-0DFC-471B-9B4C-8AEA7B6C4529}"/>
          </ac:picMkLst>
        </pc:picChg>
        <pc:picChg chg="add mod">
          <ac:chgData name="Peter Leyland" userId="ea1632af358a78fb" providerId="LiveId" clId="{54662D0E-D3CB-4CFA-A280-642F878BD504}" dt="2020-05-18T20:14:47.406" v="21"/>
          <ac:picMkLst>
            <pc:docMk/>
            <pc:sldMk cId="2491309549" sldId="299"/>
            <ac:picMk id="9" creationId="{D3229C51-D4CD-411F-B5F5-E267DBE1C113}"/>
          </ac:picMkLst>
        </pc:picChg>
      </pc:sldChg>
      <pc:sldChg chg="addSp delSp modSp mod">
        <pc:chgData name="Peter Leyland" userId="ea1632af358a78fb" providerId="LiveId" clId="{54662D0E-D3CB-4CFA-A280-642F878BD504}" dt="2020-05-18T20:14:04.199" v="10"/>
        <pc:sldMkLst>
          <pc:docMk/>
          <pc:sldMk cId="3477723311" sldId="303"/>
        </pc:sldMkLst>
        <pc:picChg chg="del">
          <ac:chgData name="Peter Leyland" userId="ea1632af358a78fb" providerId="LiveId" clId="{54662D0E-D3CB-4CFA-A280-642F878BD504}" dt="2020-05-18T20:14:01.048" v="8" actId="478"/>
          <ac:picMkLst>
            <pc:docMk/>
            <pc:sldMk cId="3477723311" sldId="303"/>
            <ac:picMk id="4" creationId="{C7E5435E-A948-4B8C-9F15-C1A0CBD773B5}"/>
          </ac:picMkLst>
        </pc:picChg>
        <pc:picChg chg="del">
          <ac:chgData name="Peter Leyland" userId="ea1632af358a78fb" providerId="LiveId" clId="{54662D0E-D3CB-4CFA-A280-642F878BD504}" dt="2020-05-18T20:14:02.602" v="9" actId="478"/>
          <ac:picMkLst>
            <pc:docMk/>
            <pc:sldMk cId="3477723311" sldId="303"/>
            <ac:picMk id="7" creationId="{00000000-0000-0000-0000-000000000000}"/>
          </ac:picMkLst>
        </pc:picChg>
        <pc:picChg chg="add mod">
          <ac:chgData name="Peter Leyland" userId="ea1632af358a78fb" providerId="LiveId" clId="{54662D0E-D3CB-4CFA-A280-642F878BD504}" dt="2020-05-18T20:14:04.199" v="10"/>
          <ac:picMkLst>
            <pc:docMk/>
            <pc:sldMk cId="3477723311" sldId="303"/>
            <ac:picMk id="8" creationId="{E05B2231-5222-4DF2-8E04-8F53D18FF3E9}"/>
          </ac:picMkLst>
        </pc:picChg>
        <pc:picChg chg="add mod">
          <ac:chgData name="Peter Leyland" userId="ea1632af358a78fb" providerId="LiveId" clId="{54662D0E-D3CB-4CFA-A280-642F878BD504}" dt="2020-05-18T20:14:04.199" v="10"/>
          <ac:picMkLst>
            <pc:docMk/>
            <pc:sldMk cId="3477723311" sldId="303"/>
            <ac:picMk id="9" creationId="{24993C08-5806-4D97-934E-0E7EE7D89D7D}"/>
          </ac:picMkLst>
        </pc:picChg>
      </pc:sldChg>
      <pc:sldChg chg="addSp delSp modSp mod">
        <pc:chgData name="Peter Leyland" userId="ea1632af358a78fb" providerId="LiveId" clId="{54662D0E-D3CB-4CFA-A280-642F878BD504}" dt="2020-05-18T20:13:55.094" v="7"/>
        <pc:sldMkLst>
          <pc:docMk/>
          <pc:sldMk cId="1335364359" sldId="304"/>
        </pc:sldMkLst>
        <pc:picChg chg="del">
          <ac:chgData name="Peter Leyland" userId="ea1632af358a78fb" providerId="LiveId" clId="{54662D0E-D3CB-4CFA-A280-642F878BD504}" dt="2020-05-18T20:13:52.303" v="6" actId="478"/>
          <ac:picMkLst>
            <pc:docMk/>
            <pc:sldMk cId="1335364359" sldId="304"/>
            <ac:picMk id="4" creationId="{C7E5435E-A948-4B8C-9F15-C1A0CBD773B5}"/>
          </ac:picMkLst>
        </pc:picChg>
        <pc:picChg chg="add mod">
          <ac:chgData name="Peter Leyland" userId="ea1632af358a78fb" providerId="LiveId" clId="{54662D0E-D3CB-4CFA-A280-642F878BD504}" dt="2020-05-18T20:13:55.094" v="7"/>
          <ac:picMkLst>
            <pc:docMk/>
            <pc:sldMk cId="1335364359" sldId="304"/>
            <ac:picMk id="7" creationId="{415E9354-F5BF-456D-882A-075F4D8FEE35}"/>
          </ac:picMkLst>
        </pc:picChg>
        <pc:picChg chg="add mod">
          <ac:chgData name="Peter Leyland" userId="ea1632af358a78fb" providerId="LiveId" clId="{54662D0E-D3CB-4CFA-A280-642F878BD504}" dt="2020-05-18T20:13:55.094" v="7"/>
          <ac:picMkLst>
            <pc:docMk/>
            <pc:sldMk cId="1335364359" sldId="304"/>
            <ac:picMk id="8" creationId="{6E7FC5BC-3C3B-4677-AD1D-5BBDEF28CC8B}"/>
          </ac:picMkLst>
        </pc:picChg>
        <pc:picChg chg="del">
          <ac:chgData name="Peter Leyland" userId="ea1632af358a78fb" providerId="LiveId" clId="{54662D0E-D3CB-4CFA-A280-642F878BD504}" dt="2020-05-18T20:13:50.551" v="5" actId="478"/>
          <ac:picMkLst>
            <pc:docMk/>
            <pc:sldMk cId="1335364359" sldId="304"/>
            <ac:picMk id="10" creationId="{00000000-0000-0000-0000-000000000000}"/>
          </ac:picMkLst>
        </pc:picChg>
      </pc:sldChg>
      <pc:sldChg chg="addSp delSp modSp mod">
        <pc:chgData name="Peter Leyland" userId="ea1632af358a78fb" providerId="LiveId" clId="{54662D0E-D3CB-4CFA-A280-642F878BD504}" dt="2020-05-18T20:17:06.931" v="33" actId="1076"/>
        <pc:sldMkLst>
          <pc:docMk/>
          <pc:sldMk cId="2320528419" sldId="306"/>
        </pc:sldMkLst>
        <pc:picChg chg="del">
          <ac:chgData name="Peter Leyland" userId="ea1632af358a78fb" providerId="LiveId" clId="{54662D0E-D3CB-4CFA-A280-642F878BD504}" dt="2020-05-18T20:16:58.490" v="30" actId="478"/>
          <ac:picMkLst>
            <pc:docMk/>
            <pc:sldMk cId="2320528419" sldId="306"/>
            <ac:picMk id="4" creationId="{C7E5435E-A948-4B8C-9F15-C1A0CBD773B5}"/>
          </ac:picMkLst>
        </pc:picChg>
        <pc:picChg chg="add mod">
          <ac:chgData name="Peter Leyland" userId="ea1632af358a78fb" providerId="LiveId" clId="{54662D0E-D3CB-4CFA-A280-642F878BD504}" dt="2020-05-18T20:17:06.931" v="33" actId="1076"/>
          <ac:picMkLst>
            <pc:docMk/>
            <pc:sldMk cId="2320528419" sldId="306"/>
            <ac:picMk id="7" creationId="{D1F193B8-FBAE-4CF1-8D65-34ABBC5CFF5F}"/>
          </ac:picMkLst>
        </pc:picChg>
        <pc:picChg chg="add mod">
          <ac:chgData name="Peter Leyland" userId="ea1632af358a78fb" providerId="LiveId" clId="{54662D0E-D3CB-4CFA-A280-642F878BD504}" dt="2020-05-18T20:17:06.931" v="33" actId="1076"/>
          <ac:picMkLst>
            <pc:docMk/>
            <pc:sldMk cId="2320528419" sldId="306"/>
            <ac:picMk id="8" creationId="{C882D0AD-82CF-4AE9-A43C-E8B8ED4EA927}"/>
          </ac:picMkLst>
        </pc:picChg>
        <pc:picChg chg="del">
          <ac:chgData name="Peter Leyland" userId="ea1632af358a78fb" providerId="LiveId" clId="{54662D0E-D3CB-4CFA-A280-642F878BD504}" dt="2020-05-18T20:16:59.443" v="31" actId="478"/>
          <ac:picMkLst>
            <pc:docMk/>
            <pc:sldMk cId="2320528419" sldId="306"/>
            <ac:picMk id="10"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1879"/>
          </a:xfrm>
          <a:prstGeom prst="rect">
            <a:avLst/>
          </a:prstGeom>
        </p:spPr>
        <p:txBody>
          <a:bodyPr vert="horz" lIns="96478" tIns="48239" rIns="96478" bIns="48239" rtlCol="0"/>
          <a:lstStyle>
            <a:lvl1pPr algn="r">
              <a:defRPr sz="1300"/>
            </a:lvl1pPr>
          </a:lstStyle>
          <a:p>
            <a:fld id="{1179E425-2150-4916-92F7-75269D7A9476}" type="datetimeFigureOut">
              <a:rPr lang="en-GB" smtClean="0"/>
              <a:t>19/05/2020</a:t>
            </a:fld>
            <a:endParaRPr lang="en-GB"/>
          </a:p>
        </p:txBody>
      </p:sp>
      <p:sp>
        <p:nvSpPr>
          <p:cNvPr id="4" name="Footer Placeholder 3"/>
          <p:cNvSpPr>
            <a:spLocks noGrp="1"/>
          </p:cNvSpPr>
          <p:nvPr>
            <p:ph type="ftr" sz="quarter" idx="2"/>
          </p:nvPr>
        </p:nvSpPr>
        <p:spPr>
          <a:xfrm>
            <a:off x="0" y="9500961"/>
            <a:ext cx="2982119" cy="501878"/>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1"/>
            <a:ext cx="2982119" cy="501878"/>
          </a:xfrm>
          <a:prstGeom prst="rect">
            <a:avLst/>
          </a:prstGeom>
        </p:spPr>
        <p:txBody>
          <a:bodyPr vert="horz" lIns="96478" tIns="48239" rIns="96478" bIns="48239" rtlCol="0" anchor="b"/>
          <a:lstStyle>
            <a:lvl1pPr algn="r">
              <a:defRPr sz="1300"/>
            </a:lvl1pPr>
          </a:lstStyle>
          <a:p>
            <a:fld id="{B8F000EA-BF35-45DD-96F8-90E850A460F0}" type="slidenum">
              <a:rPr lang="en-GB" smtClean="0"/>
              <a:t>‹#›</a:t>
            </a:fld>
            <a:endParaRPr lang="en-GB"/>
          </a:p>
        </p:txBody>
      </p:sp>
    </p:spTree>
    <p:extLst>
      <p:ext uri="{BB962C8B-B14F-4D97-AF65-F5344CB8AC3E}">
        <p14:creationId xmlns:p14="http://schemas.microsoft.com/office/powerpoint/2010/main" val="3414736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501650"/>
          </a:xfrm>
          <a:prstGeom prst="rect">
            <a:avLst/>
          </a:prstGeom>
        </p:spPr>
        <p:txBody>
          <a:bodyPr vert="horz" lIns="91440" tIns="45720" rIns="91440" bIns="45720" rtlCol="0"/>
          <a:lstStyle>
            <a:lvl1pPr algn="r">
              <a:defRPr sz="1200"/>
            </a:lvl1pPr>
          </a:lstStyle>
          <a:p>
            <a:fld id="{5BA349B4-3628-1142-A98B-035412581E73}" type="datetimeFigureOut">
              <a:rPr lang="en-US" smtClean="0"/>
              <a:t>5/19/2020</a:t>
            </a:fld>
            <a:endParaRPr lang="en-US"/>
          </a:p>
        </p:txBody>
      </p:sp>
      <p:sp>
        <p:nvSpPr>
          <p:cNvPr id="4" name="Slide Image Placeholder 3"/>
          <p:cNvSpPr>
            <a:spLocks noGrp="1" noRot="1" noChangeAspect="1"/>
          </p:cNvSpPr>
          <p:nvPr>
            <p:ph type="sldImg" idx="2"/>
          </p:nvPr>
        </p:nvSpPr>
        <p:spPr>
          <a:xfrm>
            <a:off x="442913" y="1250950"/>
            <a:ext cx="5997575" cy="3375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813300"/>
            <a:ext cx="5505450" cy="39385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01188"/>
            <a:ext cx="2982913" cy="501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9501188"/>
            <a:ext cx="2982912" cy="501650"/>
          </a:xfrm>
          <a:prstGeom prst="rect">
            <a:avLst/>
          </a:prstGeom>
        </p:spPr>
        <p:txBody>
          <a:bodyPr vert="horz" lIns="91440" tIns="45720" rIns="91440" bIns="45720" rtlCol="0" anchor="b"/>
          <a:lstStyle>
            <a:lvl1pPr algn="r">
              <a:defRPr sz="1200"/>
            </a:lvl1pPr>
          </a:lstStyle>
          <a:p>
            <a:fld id="{D85B6994-4884-ED4B-9E25-5DBAD066C97B}" type="slidenum">
              <a:rPr lang="en-US" smtClean="0"/>
              <a:t>‹#›</a:t>
            </a:fld>
            <a:endParaRPr lang="en-US"/>
          </a:p>
        </p:txBody>
      </p:sp>
    </p:spTree>
    <p:extLst>
      <p:ext uri="{BB962C8B-B14F-4D97-AF65-F5344CB8AC3E}">
        <p14:creationId xmlns:p14="http://schemas.microsoft.com/office/powerpoint/2010/main" val="1132320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1250950"/>
            <a:ext cx="5997575" cy="3375025"/>
          </a:xfrm>
        </p:spPr>
      </p:sp>
      <p:sp>
        <p:nvSpPr>
          <p:cNvPr id="3" name="Notes Placeholder 2"/>
          <p:cNvSpPr>
            <a:spLocks noGrp="1"/>
          </p:cNvSpPr>
          <p:nvPr>
            <p:ph type="body" idx="1"/>
          </p:nvPr>
        </p:nvSpPr>
        <p:spPr/>
        <p:txBody>
          <a:bodyPr/>
          <a:lstStyle/>
          <a:p>
            <a:r>
              <a:rPr lang="en-US" dirty="0"/>
              <a:t>Welcome </a:t>
            </a:r>
          </a:p>
          <a:p>
            <a:r>
              <a:rPr lang="en-US" dirty="0"/>
              <a:t>I am Bill Ross and am taking over from the current District Foundation Chair, Carol Stewart, who is thankfully also here this afternoon.</a:t>
            </a:r>
          </a:p>
          <a:p>
            <a:r>
              <a:rPr lang="en-US" dirty="0"/>
              <a:t>District team also includes</a:t>
            </a:r>
          </a:p>
          <a:p>
            <a:r>
              <a:rPr lang="en-US" dirty="0"/>
              <a:t>Dr Andrew MacPherson - </a:t>
            </a:r>
            <a:r>
              <a:rPr lang="en-GB" dirty="0"/>
              <a:t>District End Polio Now Officer – taking over from Dr Janet Lowe in July.</a:t>
            </a:r>
          </a:p>
          <a:p>
            <a:r>
              <a:rPr lang="en-GB" dirty="0"/>
              <a:t>Arthur Griffiths – District Stewardship Officer</a:t>
            </a:r>
            <a:endParaRPr lang="en-US" dirty="0"/>
          </a:p>
          <a:p>
            <a:r>
              <a:rPr lang="en-US" dirty="0"/>
              <a:t>Jo </a:t>
            </a:r>
            <a:r>
              <a:rPr lang="en-US" dirty="0" err="1"/>
              <a:t>Janczak</a:t>
            </a:r>
            <a:r>
              <a:rPr lang="en-US" dirty="0"/>
              <a:t> – District Grants Officer taking over from Linda Bolger</a:t>
            </a:r>
          </a:p>
          <a:p>
            <a:r>
              <a:rPr lang="en-US" dirty="0"/>
              <a:t>John Calder - District VTT Officer</a:t>
            </a:r>
          </a:p>
          <a:p>
            <a:endParaRPr lang="en-US" dirty="0"/>
          </a:p>
          <a:p>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1</a:t>
            </a:fld>
            <a:endParaRPr lang="en-US"/>
          </a:p>
        </p:txBody>
      </p:sp>
    </p:spTree>
    <p:extLst>
      <p:ext uri="{BB962C8B-B14F-4D97-AF65-F5344CB8AC3E}">
        <p14:creationId xmlns:p14="http://schemas.microsoft.com/office/powerpoint/2010/main" val="3576568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1250950"/>
            <a:ext cx="5997575" cy="3375025"/>
          </a:xfrm>
        </p:spPr>
      </p:sp>
      <p:sp>
        <p:nvSpPr>
          <p:cNvPr id="3" name="Notes Placeholder 2"/>
          <p:cNvSpPr>
            <a:spLocks noGrp="1"/>
          </p:cNvSpPr>
          <p:nvPr>
            <p:ph type="body" idx="1"/>
          </p:nvPr>
        </p:nvSpPr>
        <p:spPr/>
        <p:txBody>
          <a:bodyPr/>
          <a:lstStyle/>
          <a:p>
            <a:r>
              <a:rPr lang="en-US" dirty="0"/>
              <a:t>I know that, as Rotarians, we want to do our bit to make the world a better place – small steps at a time – but lots of them – or in the case of End Polio Now – quite big steps.</a:t>
            </a:r>
          </a:p>
          <a:p>
            <a:endParaRPr lang="en-US" dirty="0"/>
          </a:p>
          <a:p>
            <a:r>
              <a:rPr lang="en-US" dirty="0"/>
              <a:t>There are loads of ways to help make the world a bit better – charities large and small vying for your money, do something hands on, set up your own project.</a:t>
            </a:r>
          </a:p>
          <a:p>
            <a:endParaRPr lang="en-US" dirty="0"/>
          </a:p>
          <a:p>
            <a:r>
              <a:rPr lang="en-US" dirty="0"/>
              <a:t>But Foundation is </a:t>
            </a:r>
            <a:r>
              <a:rPr lang="en-US" b="1" dirty="0"/>
              <a:t>the</a:t>
            </a:r>
            <a:r>
              <a:rPr lang="en-US" dirty="0"/>
              <a:t> Rotary Charity so, as Rotarians it is your charity.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independent US Charity Navigator recognises Rotary Foundation as one of the top </a:t>
            </a:r>
            <a:r>
              <a:rPr lang="en-GB" sz="1200" b="0" i="0" u="none" strike="noStrike" kern="1200" dirty="0">
                <a:solidFill>
                  <a:schemeClr val="tx1"/>
                </a:solidFill>
                <a:effectLst/>
                <a:latin typeface="+mn-lt"/>
                <a:ea typeface="+mn-ea"/>
                <a:cs typeface="+mn-cs"/>
              </a:rPr>
              <a:t>10 of the Best Charities Everyone's Heard Of – in the US – unfortunately not so much here and sometimes not even in Rotary circles.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charity is regularly recognised for its strong financial health and commitment to accountability and transparency with only approx. 3% going on Admin expenses and just under 6% on fundraising expenses because it’s Rotarians who are managing so much of the programmes delivered.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Effectively, you decide what to do with the money raised in our District.  That must be kind of unique.</a:t>
            </a:r>
          </a:p>
          <a:p>
            <a:endParaRPr lang="en-GB" sz="1200" kern="1200" dirty="0">
              <a:solidFill>
                <a:schemeClr val="tx1"/>
              </a:solidFill>
              <a:effectLst/>
              <a:latin typeface="+mn-lt"/>
              <a:ea typeface="+mn-ea"/>
              <a:cs typeface="+mn-cs"/>
            </a:endParaRP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2</a:t>
            </a:fld>
            <a:endParaRPr lang="en-US"/>
          </a:p>
        </p:txBody>
      </p:sp>
    </p:spTree>
    <p:extLst>
      <p:ext uri="{BB962C8B-B14F-4D97-AF65-F5344CB8AC3E}">
        <p14:creationId xmlns:p14="http://schemas.microsoft.com/office/powerpoint/2010/main" val="319395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r>
              <a:rPr lang="en-GB" sz="1200" dirty="0">
                <a:solidFill>
                  <a:srgbClr val="002060"/>
                </a:solidFill>
              </a:rPr>
              <a:t>Support incoming scholars from the developing world</a:t>
            </a:r>
          </a:p>
          <a:p>
            <a:pPr marL="457200" indent="-457200"/>
            <a:r>
              <a:rPr lang="en-GB" sz="1200" dirty="0">
                <a:solidFill>
                  <a:srgbClr val="0070C0"/>
                </a:solidFill>
              </a:rPr>
              <a:t>Post Graduate course</a:t>
            </a:r>
          </a:p>
          <a:p>
            <a:pPr marL="457200" indent="-457200"/>
            <a:r>
              <a:rPr lang="en-GB" sz="1200" dirty="0">
                <a:solidFill>
                  <a:srgbClr val="002060"/>
                </a:solidFill>
              </a:rPr>
              <a:t>Individuals looking to advance career in one of the areas of focus</a:t>
            </a:r>
          </a:p>
          <a:p>
            <a:endParaRPr lang="en-US" dirty="0"/>
          </a:p>
          <a:p>
            <a:pPr>
              <a:lnSpc>
                <a:spcPct val="80000"/>
              </a:lnSpc>
              <a:spcBef>
                <a:spcPts val="500"/>
              </a:spcBef>
              <a:buSzTx/>
              <a:buNone/>
              <a:defRPr sz="2400" b="1"/>
            </a:pPr>
            <a:r>
              <a:rPr lang="en-GB" sz="1200" b="0" kern="1200" dirty="0">
                <a:solidFill>
                  <a:srgbClr val="002060"/>
                </a:solidFill>
                <a:latin typeface="+mn-lt"/>
                <a:ea typeface="+mn-ea"/>
                <a:cs typeface="+mn-cs"/>
              </a:rPr>
              <a:t>Disaster Response - providing grants – max $25,000 - and help on the ground working closely with </a:t>
            </a:r>
            <a:r>
              <a:rPr lang="en-GB" sz="1200" b="0" kern="1200" dirty="0" err="1">
                <a:solidFill>
                  <a:srgbClr val="002060"/>
                </a:solidFill>
                <a:latin typeface="+mn-lt"/>
                <a:ea typeface="+mn-ea"/>
                <a:cs typeface="+mn-cs"/>
              </a:rPr>
              <a:t>shelterbox</a:t>
            </a:r>
            <a:r>
              <a:rPr lang="en-GB" sz="1200" b="0" kern="1200" dirty="0">
                <a:solidFill>
                  <a:srgbClr val="002060"/>
                </a:solidFill>
                <a:latin typeface="+mn-lt"/>
                <a:ea typeface="+mn-ea"/>
                <a:cs typeface="+mn-cs"/>
              </a:rPr>
              <a:t> and other partners.</a:t>
            </a:r>
          </a:p>
          <a:p>
            <a:r>
              <a:rPr lang="en-GB" sz="1200" b="0" i="0" u="none" strike="noStrike" kern="1200" dirty="0">
                <a:solidFill>
                  <a:schemeClr val="tx1"/>
                </a:solidFill>
                <a:effectLst/>
                <a:latin typeface="+mn-lt"/>
                <a:ea typeface="+mn-ea"/>
                <a:cs typeface="+mn-cs"/>
              </a:rPr>
              <a:t>Rotary supports three phases of relief:</a:t>
            </a:r>
          </a:p>
          <a:p>
            <a:r>
              <a:rPr lang="en-GB" sz="1200" b="1" i="0" u="none" strike="noStrike" kern="1200" dirty="0">
                <a:solidFill>
                  <a:schemeClr val="tx1"/>
                </a:solidFill>
                <a:effectLst/>
                <a:latin typeface="+mn-lt"/>
                <a:ea typeface="+mn-ea"/>
                <a:cs typeface="+mn-cs"/>
              </a:rPr>
              <a:t>Immediate response:</a:t>
            </a:r>
            <a:r>
              <a:rPr lang="en-GB" sz="1200" b="0" i="0" u="none" strike="noStrike" kern="1200" dirty="0">
                <a:solidFill>
                  <a:schemeClr val="tx1"/>
                </a:solidFill>
                <a:effectLst/>
                <a:latin typeface="+mn-lt"/>
                <a:ea typeface="+mn-ea"/>
                <a:cs typeface="+mn-cs"/>
              </a:rPr>
              <a:t> Our local clubs and partners immediately offer helping hands and supplies.</a:t>
            </a:r>
          </a:p>
          <a:p>
            <a:r>
              <a:rPr lang="en-GB" sz="1200" b="1" i="0" u="none" strike="noStrike" kern="1200" dirty="0">
                <a:solidFill>
                  <a:schemeClr val="tx1"/>
                </a:solidFill>
                <a:effectLst/>
                <a:latin typeface="+mn-lt"/>
                <a:ea typeface="+mn-ea"/>
                <a:cs typeface="+mn-cs"/>
              </a:rPr>
              <a:t>Short-term assistance:</a:t>
            </a:r>
            <a:r>
              <a:rPr lang="en-GB" sz="1200" b="0" i="0" u="none" strike="noStrike" kern="1200" dirty="0">
                <a:solidFill>
                  <a:schemeClr val="tx1"/>
                </a:solidFill>
                <a:effectLst/>
                <a:latin typeface="+mn-lt"/>
                <a:ea typeface="+mn-ea"/>
                <a:cs typeface="+mn-cs"/>
              </a:rPr>
              <a:t> Our clubs and districts help affected communities wherever we can through funds and materials to re-establish day-to-day operations.</a:t>
            </a:r>
          </a:p>
          <a:p>
            <a:r>
              <a:rPr lang="en-GB" sz="1200" b="1" i="0" u="none" strike="noStrike" kern="1200" dirty="0">
                <a:solidFill>
                  <a:schemeClr val="tx1"/>
                </a:solidFill>
                <a:effectLst/>
                <a:latin typeface="+mn-lt"/>
                <a:ea typeface="+mn-ea"/>
                <a:cs typeface="+mn-cs"/>
              </a:rPr>
              <a:t>Long-term rebuilding: </a:t>
            </a:r>
            <a:r>
              <a:rPr lang="en-GB" sz="1200" b="0" i="0" u="none" strike="noStrike" kern="1200" dirty="0">
                <a:solidFill>
                  <a:schemeClr val="tx1"/>
                </a:solidFill>
                <a:effectLst/>
                <a:latin typeface="+mn-lt"/>
                <a:ea typeface="+mn-ea"/>
                <a:cs typeface="+mn-cs"/>
              </a:rPr>
              <a:t>Our clubs plan and implement projects that rebuild affected communities.</a:t>
            </a:r>
          </a:p>
          <a:p>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3</a:t>
            </a:fld>
            <a:endParaRPr lang="en-US"/>
          </a:p>
        </p:txBody>
      </p:sp>
    </p:spTree>
    <p:extLst>
      <p:ext uri="{BB962C8B-B14F-4D97-AF65-F5344CB8AC3E}">
        <p14:creationId xmlns:p14="http://schemas.microsoft.com/office/powerpoint/2010/main" val="1173298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Global Grants can be applied for at any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4</a:t>
            </a:fld>
            <a:endParaRPr lang="en-US"/>
          </a:p>
        </p:txBody>
      </p:sp>
    </p:spTree>
    <p:extLst>
      <p:ext uri="{BB962C8B-B14F-4D97-AF65-F5344CB8AC3E}">
        <p14:creationId xmlns:p14="http://schemas.microsoft.com/office/powerpoint/2010/main" val="378232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2438" y="1250950"/>
            <a:ext cx="5997575" cy="3375025"/>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Half of whatever Clubs in the District give to the annual fund in year one, come backs to us three years later as District Designated fund.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Up to half of our District Designated Fund can then be used to support Club applications for District Grants, typically matching funding.</a:t>
            </a:r>
          </a:p>
          <a:p>
            <a:r>
              <a:rPr lang="en-GB" sz="1200" kern="1200" dirty="0">
                <a:solidFill>
                  <a:schemeClr val="tx1"/>
                </a:solidFill>
                <a:effectLst/>
                <a:latin typeface="+mn-lt"/>
                <a:ea typeface="+mn-ea"/>
                <a:cs typeface="+mn-cs"/>
              </a:rPr>
              <a:t>On average in the last 4 years we have given out $33,600 pa to support District Grant Projects.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remainder, including funds carried forward, is available to support Global Grant projects put forward by our Clubs and for District EPN contributions.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other half of our total contribution goes to the World Fund and this is where the match funding comes from as we develop the Global Grant projects. Whatever the clubs give is matched by 50% from the World Fund and what we give from our DDF is matched 100% from the World Fund – so how much we get back from the global fund depends on the extent of Global Grant projects we successfully initiate.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On average in the last 4 years we will have given out $38,000 pa to support Global Grant Projects.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Also, the District Designated fund contribution to EPN is matched 100% by the World Fund (up to $10million across Rotary) and then by Bill Gates 2 to 1 (up to $50 million pa) so our $18,000 plus contribution this year becomes $108,000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On average in the last 4 years we have given out $21,000+ pa to support End Polio Now.</a:t>
            </a:r>
          </a:p>
          <a:p>
            <a:endParaRPr lang="en-GB" sz="1200" kern="1200" dirty="0">
              <a:solidFill>
                <a:schemeClr val="tx1"/>
              </a:solidFill>
              <a:effectLst/>
              <a:latin typeface="+mn-lt"/>
              <a:ea typeface="+mn-ea"/>
              <a:cs typeface="+mn-cs"/>
            </a:endParaRP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5</a:t>
            </a:fld>
            <a:endParaRPr lang="en-US"/>
          </a:p>
        </p:txBody>
      </p:sp>
    </p:spTree>
    <p:extLst>
      <p:ext uri="{BB962C8B-B14F-4D97-AF65-F5344CB8AC3E}">
        <p14:creationId xmlns:p14="http://schemas.microsoft.com/office/powerpoint/2010/main" val="126180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clear is that our annual contributions to the World Fund are reducing therefore our District Designated Fund will be less each year unless our contributions rise.</a:t>
            </a:r>
          </a:p>
          <a:p>
            <a:endParaRPr lang="en-US" dirty="0"/>
          </a:p>
          <a:p>
            <a:r>
              <a:rPr lang="en-US" dirty="0"/>
              <a:t>Contributions for this year to date are $74496 but we know that many Clubs don’t make contributions until towards the end of the Rotary year.  Sometimes they are late, so the contributions end up being allocated into the following Rotary year.</a:t>
            </a:r>
          </a:p>
          <a:p>
            <a:endParaRPr lang="en-US" dirty="0"/>
          </a:p>
          <a:p>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6</a:t>
            </a:fld>
            <a:endParaRPr lang="en-US"/>
          </a:p>
        </p:txBody>
      </p:sp>
    </p:spTree>
    <p:extLst>
      <p:ext uri="{BB962C8B-B14F-4D97-AF65-F5344CB8AC3E}">
        <p14:creationId xmlns:p14="http://schemas.microsoft.com/office/powerpoint/2010/main" val="94042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to remind Clubs that outline applications for District Grants are sought by the 1 June 2019.</a:t>
            </a:r>
          </a:p>
          <a:p>
            <a:endParaRPr lang="en-US" dirty="0"/>
          </a:p>
          <a:p>
            <a:r>
              <a:rPr lang="en-US" dirty="0"/>
              <a:t>TRF approve the outline plans then the detailed applications so that funds are allocated from October.</a:t>
            </a:r>
          </a:p>
          <a:p>
            <a:endParaRPr lang="en-US" dirty="0"/>
          </a:p>
          <a:p>
            <a:r>
              <a:rPr lang="en-US" dirty="0"/>
              <a:t>Note also the closing date for DG </a:t>
            </a:r>
            <a:r>
              <a:rPr lang="en-US"/>
              <a:t>awards.</a:t>
            </a:r>
          </a:p>
          <a:p>
            <a:endParaRPr lang="en-US"/>
          </a:p>
          <a:p>
            <a:r>
              <a:rPr lang="en-US"/>
              <a:t>This year we had £31,831 allocated for District Grants and 10 compliant applications which were awarded £22,825.  </a:t>
            </a:r>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7</a:t>
            </a:fld>
            <a:endParaRPr lang="en-US"/>
          </a:p>
        </p:txBody>
      </p:sp>
    </p:spTree>
    <p:extLst>
      <p:ext uri="{BB962C8B-B14F-4D97-AF65-F5344CB8AC3E}">
        <p14:creationId xmlns:p14="http://schemas.microsoft.com/office/powerpoint/2010/main" val="2167959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8</a:t>
            </a:fld>
            <a:endParaRPr lang="en-US"/>
          </a:p>
        </p:txBody>
      </p:sp>
    </p:spTree>
    <p:extLst>
      <p:ext uri="{BB962C8B-B14F-4D97-AF65-F5344CB8AC3E}">
        <p14:creationId xmlns:p14="http://schemas.microsoft.com/office/powerpoint/2010/main" val="1641068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all grants your club will have attended the latest Grant Management Seminar and your President and President Elect at the time of grant approval must have signed a MOU </a:t>
            </a:r>
          </a:p>
          <a:p>
            <a:endParaRPr lang="en-US" dirty="0"/>
          </a:p>
        </p:txBody>
      </p:sp>
      <p:sp>
        <p:nvSpPr>
          <p:cNvPr id="4" name="Slide Number Placeholder 3"/>
          <p:cNvSpPr>
            <a:spLocks noGrp="1"/>
          </p:cNvSpPr>
          <p:nvPr>
            <p:ph type="sldNum" sz="quarter" idx="5"/>
          </p:nvPr>
        </p:nvSpPr>
        <p:spPr/>
        <p:txBody>
          <a:bodyPr/>
          <a:lstStyle/>
          <a:p>
            <a:fld id="{D85B6994-4884-ED4B-9E25-5DBAD066C97B}" type="slidenum">
              <a:rPr lang="en-US" smtClean="0"/>
              <a:t>9</a:t>
            </a:fld>
            <a:endParaRPr lang="en-US"/>
          </a:p>
        </p:txBody>
      </p:sp>
    </p:spTree>
    <p:extLst>
      <p:ext uri="{BB962C8B-B14F-4D97-AF65-F5344CB8AC3E}">
        <p14:creationId xmlns:p14="http://schemas.microsoft.com/office/powerpoint/2010/main" val="332342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EC949-F9FD-4AE6-B620-77BF74F69A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F59A64-8715-4E64-85BB-5244F04954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B70E0A-C8DB-4474-86A4-E8324704A801}"/>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5" name="Footer Placeholder 4">
            <a:extLst>
              <a:ext uri="{FF2B5EF4-FFF2-40B4-BE49-F238E27FC236}">
                <a16:creationId xmlns:a16="http://schemas.microsoft.com/office/drawing/2014/main" id="{09DA61EC-AB7F-477A-8578-E458CDA7F6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3E23F-57B3-4B8C-9381-CE62033AEECB}"/>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55802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5F52E-F5C3-4F4F-A740-10BFCB8FF4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CF7C3E-95F7-465E-ACAB-D7AC2E5222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816AFC-95FD-45BE-AD66-6790CB69D44D}"/>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5" name="Footer Placeholder 4">
            <a:extLst>
              <a:ext uri="{FF2B5EF4-FFF2-40B4-BE49-F238E27FC236}">
                <a16:creationId xmlns:a16="http://schemas.microsoft.com/office/drawing/2014/main" id="{C6563F0C-4A70-42BF-A51A-94D712C32C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46122F-8399-435E-A2AC-0C69562C98FA}"/>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327618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134707-4767-4631-A22F-21622846D8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307BCB-0709-4901-A171-52CE65A432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815BAB-1B0D-402A-BE89-6965BBF36766}"/>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5" name="Footer Placeholder 4">
            <a:extLst>
              <a:ext uri="{FF2B5EF4-FFF2-40B4-BE49-F238E27FC236}">
                <a16:creationId xmlns:a16="http://schemas.microsoft.com/office/drawing/2014/main" id="{A20847BC-5291-4A3D-B270-597C441124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27CD1F-4E69-4701-8066-443A3A14470D}"/>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411371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3CF00-91A4-4FEC-9585-44F1BACF64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770021-A0FB-42E1-9290-1E09BD960C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EC35D9-40CE-43E0-BDA2-B5CE087EA9B9}"/>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5" name="Footer Placeholder 4">
            <a:extLst>
              <a:ext uri="{FF2B5EF4-FFF2-40B4-BE49-F238E27FC236}">
                <a16:creationId xmlns:a16="http://schemas.microsoft.com/office/drawing/2014/main" id="{29646616-3EB8-4CED-9A20-8AA482690C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250E6-3AB0-4E2A-A21E-448A868E1687}"/>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3501851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E380B-3994-40CD-838C-7507A8367F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E88AE8-A47D-4CEC-A1F1-5E2B80C0B8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ACDC2A-EB17-4E46-A716-B5562B560930}"/>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5" name="Footer Placeholder 4">
            <a:extLst>
              <a:ext uri="{FF2B5EF4-FFF2-40B4-BE49-F238E27FC236}">
                <a16:creationId xmlns:a16="http://schemas.microsoft.com/office/drawing/2014/main" id="{20CD769E-99F4-478A-9FB6-F750452F44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DF17AD-5659-49FB-AD41-21FC3AACAC2D}"/>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91547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5EBB-AB01-4D9C-AA71-6BC27DE946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A04E9C-B36C-4DDD-940C-0C981CA55F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16F6307-954C-4B39-80D4-42AEA46F44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FA3AC3-E03A-4519-93F9-6C447B77E758}"/>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6" name="Footer Placeholder 5">
            <a:extLst>
              <a:ext uri="{FF2B5EF4-FFF2-40B4-BE49-F238E27FC236}">
                <a16:creationId xmlns:a16="http://schemas.microsoft.com/office/drawing/2014/main" id="{0D7B9F6D-119A-4F22-B798-0A274C02D0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311D7C-EC30-400D-B9EA-BC3165BE69A2}"/>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147271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4309F-4763-4BE5-9E66-46C35B26EE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1101A4-4004-4DD9-9BA5-65669C6993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E1F458-0DE2-4254-B5DD-8100254806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CD2BE2-C209-4452-9658-CC60A22FE7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DFF0C44-83D7-455C-8863-58734CE84E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277F0D-3F52-4701-BAEC-7DD600A6C310}"/>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8" name="Footer Placeholder 7">
            <a:extLst>
              <a:ext uri="{FF2B5EF4-FFF2-40B4-BE49-F238E27FC236}">
                <a16:creationId xmlns:a16="http://schemas.microsoft.com/office/drawing/2014/main" id="{CD22A52B-F0FD-4658-BCE4-63336B5919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3688D3F-9559-4C24-BD2E-A5F83C99E9E5}"/>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3025954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70BD4-F921-4438-9DA9-E3241B4F51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5F7841-9396-4B7E-AB6E-4EC2EBB494B5}"/>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4" name="Footer Placeholder 3">
            <a:extLst>
              <a:ext uri="{FF2B5EF4-FFF2-40B4-BE49-F238E27FC236}">
                <a16:creationId xmlns:a16="http://schemas.microsoft.com/office/drawing/2014/main" id="{5C31C7D2-5B08-427E-AE38-43CCAE59C8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9124E9-5CC8-40A8-89FC-C456BB3E7B31}"/>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119348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E2B99D-7AE5-48F5-ABA6-641CDA6C0C48}"/>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3" name="Footer Placeholder 2">
            <a:extLst>
              <a:ext uri="{FF2B5EF4-FFF2-40B4-BE49-F238E27FC236}">
                <a16:creationId xmlns:a16="http://schemas.microsoft.com/office/drawing/2014/main" id="{58AB3072-E4AF-4E25-AFA3-769FFE6A519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17C3DE-E576-43ED-A19F-3887AF5FB43B}"/>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316609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DD04-1791-4D08-8C87-1DF1830F5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596150-A044-4E26-BFA7-F4F535DD5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4412C3-8292-4200-BEC2-43E245985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20324D-935B-493E-9929-2279433F1086}"/>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6" name="Footer Placeholder 5">
            <a:extLst>
              <a:ext uri="{FF2B5EF4-FFF2-40B4-BE49-F238E27FC236}">
                <a16:creationId xmlns:a16="http://schemas.microsoft.com/office/drawing/2014/main" id="{8A92E96A-993F-4781-8BFA-ED66FC69E9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B8E462-F31E-4469-B0D4-FF904C22095A}"/>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65223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E28A8-8D9A-4617-A478-48E9E4D91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CCFE88A-68DF-4288-9EC1-639C98F99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41F064-993A-4E20-98EF-53A354A80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9D02D3-3C45-425F-A037-10DF493F487E}"/>
              </a:ext>
            </a:extLst>
          </p:cNvPr>
          <p:cNvSpPr>
            <a:spLocks noGrp="1"/>
          </p:cNvSpPr>
          <p:nvPr>
            <p:ph type="dt" sz="half" idx="10"/>
          </p:nvPr>
        </p:nvSpPr>
        <p:spPr/>
        <p:txBody>
          <a:bodyPr/>
          <a:lstStyle/>
          <a:p>
            <a:fld id="{52EB7BE4-FC60-4DBF-A12B-6735C56AEC36}" type="datetimeFigureOut">
              <a:rPr lang="en-GB" smtClean="0"/>
              <a:pPr/>
              <a:t>19/05/2020</a:t>
            </a:fld>
            <a:endParaRPr lang="en-GB"/>
          </a:p>
        </p:txBody>
      </p:sp>
      <p:sp>
        <p:nvSpPr>
          <p:cNvPr id="6" name="Footer Placeholder 5">
            <a:extLst>
              <a:ext uri="{FF2B5EF4-FFF2-40B4-BE49-F238E27FC236}">
                <a16:creationId xmlns:a16="http://schemas.microsoft.com/office/drawing/2014/main" id="{E5B3D79D-CB66-40DD-9ABA-E5E0DD6DAC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C79E8F-F7EE-419E-82F1-805843EB6214}"/>
              </a:ext>
            </a:extLst>
          </p:cNvPr>
          <p:cNvSpPr>
            <a:spLocks noGrp="1"/>
          </p:cNvSpPr>
          <p:nvPr>
            <p:ph type="sldNum" sz="quarter" idx="12"/>
          </p:nvPr>
        </p:nvSpPr>
        <p:spPr/>
        <p:txBody>
          <a:bodyPr/>
          <a:lstStyle/>
          <a:p>
            <a:fld id="{C7E1CB60-D3E7-4DE5-8C88-9D73FDBFAF72}" type="slidenum">
              <a:rPr lang="en-GB" smtClean="0"/>
              <a:pPr/>
              <a:t>‹#›</a:t>
            </a:fld>
            <a:endParaRPr lang="en-GB"/>
          </a:p>
        </p:txBody>
      </p:sp>
    </p:spTree>
    <p:extLst>
      <p:ext uri="{BB962C8B-B14F-4D97-AF65-F5344CB8AC3E}">
        <p14:creationId xmlns:p14="http://schemas.microsoft.com/office/powerpoint/2010/main" val="379519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6F0EA3-B54F-4EAB-AD57-B20AE0E4A1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01331A-29A4-436D-84AE-28FA543A8B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022EAA-519F-447B-98B1-366BBDA4C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B7BE4-FC60-4DBF-A12B-6735C56AEC36}" type="datetimeFigureOut">
              <a:rPr lang="en-GB" smtClean="0"/>
              <a:pPr/>
              <a:t>19/05/2020</a:t>
            </a:fld>
            <a:endParaRPr lang="en-GB"/>
          </a:p>
        </p:txBody>
      </p:sp>
      <p:sp>
        <p:nvSpPr>
          <p:cNvPr id="5" name="Footer Placeholder 4">
            <a:extLst>
              <a:ext uri="{FF2B5EF4-FFF2-40B4-BE49-F238E27FC236}">
                <a16:creationId xmlns:a16="http://schemas.microsoft.com/office/drawing/2014/main" id="{6A162419-4E01-4047-A7AB-00053B297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678588-0AD7-4BBB-B4EB-BA1DC7462B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1CB60-D3E7-4DE5-8C88-9D73FDBFAF72}" type="slidenum">
              <a:rPr lang="en-GB" smtClean="0"/>
              <a:pPr/>
              <a:t>‹#›</a:t>
            </a:fld>
            <a:endParaRPr lang="en-GB"/>
          </a:p>
        </p:txBody>
      </p:sp>
    </p:spTree>
    <p:extLst>
      <p:ext uri="{BB962C8B-B14F-4D97-AF65-F5344CB8AC3E}">
        <p14:creationId xmlns:p14="http://schemas.microsoft.com/office/powerpoint/2010/main" val="1047385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png"/><Relationship Id="rId10" Type="http://schemas.openxmlformats.org/officeDocument/2006/relationships/image" Target="../media/image2.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5780" y="1890169"/>
            <a:ext cx="2260439" cy="851924"/>
          </a:xfrm>
          <a:prstGeom prst="rect">
            <a:avLst/>
          </a:prstGeom>
        </p:spPr>
      </p:pic>
      <p:sp>
        <p:nvSpPr>
          <p:cNvPr id="2" name="Title 1"/>
          <p:cNvSpPr>
            <a:spLocks noGrp="1"/>
          </p:cNvSpPr>
          <p:nvPr>
            <p:ph type="title"/>
          </p:nvPr>
        </p:nvSpPr>
        <p:spPr>
          <a:xfrm>
            <a:off x="1537799" y="3469102"/>
            <a:ext cx="8905612" cy="425961"/>
          </a:xfrm>
        </p:spPr>
        <p:txBody>
          <a:bodyPr>
            <a:noAutofit/>
          </a:bodyPr>
          <a:lstStyle/>
          <a:p>
            <a:pPr algn="ctr"/>
            <a:r>
              <a:rPr lang="fr-FR" dirty="0"/>
              <a:t>			</a:t>
            </a:r>
            <a:br>
              <a:rPr lang="fr-FR" dirty="0"/>
            </a:br>
            <a:br>
              <a:rPr lang="fr-FR" dirty="0"/>
            </a:br>
            <a:br>
              <a:rPr lang="fr-FR" dirty="0"/>
            </a:br>
            <a:br>
              <a:rPr lang="fr-FR" dirty="0"/>
            </a:br>
            <a:r>
              <a:rPr lang="fr-FR" sz="4000" b="1" dirty="0">
                <a:solidFill>
                  <a:srgbClr val="0070C0"/>
                </a:solidFill>
              </a:rPr>
              <a:t>Club Leadership Seminar</a:t>
            </a:r>
            <a:br>
              <a:rPr lang="fr-FR" b="1" dirty="0">
                <a:solidFill>
                  <a:srgbClr val="0070C0"/>
                </a:solidFill>
              </a:rPr>
            </a:br>
            <a:r>
              <a:rPr lang="fr-FR" sz="2400" b="1" dirty="0">
                <a:solidFill>
                  <a:srgbClr val="0070C0"/>
                </a:solidFill>
              </a:rPr>
              <a:t>Our </a:t>
            </a:r>
            <a:r>
              <a:rPr lang="fr-FR" sz="2400" b="1" dirty="0" err="1">
                <a:solidFill>
                  <a:srgbClr val="0070C0"/>
                </a:solidFill>
              </a:rPr>
              <a:t>Charity</a:t>
            </a:r>
            <a:r>
              <a:rPr lang="fr-FR" sz="2400" b="1" dirty="0">
                <a:solidFill>
                  <a:srgbClr val="0070C0"/>
                </a:solidFill>
              </a:rPr>
              <a:t>: </a:t>
            </a:r>
            <a:r>
              <a:rPr lang="fr-FR" sz="2400" b="1" dirty="0" err="1">
                <a:solidFill>
                  <a:srgbClr val="0070C0"/>
                </a:solidFill>
              </a:rPr>
              <a:t>Foundation</a:t>
            </a:r>
            <a:r>
              <a:rPr lang="fr-FR" sz="2400" b="1" dirty="0">
                <a:solidFill>
                  <a:srgbClr val="0070C0"/>
                </a:solidFill>
              </a:rPr>
              <a:t> </a:t>
            </a:r>
            <a:r>
              <a:rPr lang="fr-FR" sz="2400" b="1" dirty="0" err="1">
                <a:solidFill>
                  <a:srgbClr val="0070C0"/>
                </a:solidFill>
              </a:rPr>
              <a:t>working</a:t>
            </a:r>
            <a:r>
              <a:rPr lang="fr-FR" sz="2400" b="1" dirty="0">
                <a:solidFill>
                  <a:srgbClr val="0070C0"/>
                </a:solidFill>
              </a:rPr>
              <a:t> for 1010</a:t>
            </a:r>
            <a:endParaRPr lang="en-GB" sz="2400" b="1" dirty="0">
              <a:solidFill>
                <a:srgbClr val="002060"/>
              </a:solidFill>
            </a:endParaRPr>
          </a:p>
        </p:txBody>
      </p:sp>
      <p:sp>
        <p:nvSpPr>
          <p:cNvPr id="3" name="Content Placeholder 2"/>
          <p:cNvSpPr>
            <a:spLocks noGrp="1"/>
          </p:cNvSpPr>
          <p:nvPr>
            <p:ph type="body" idx="1"/>
          </p:nvPr>
        </p:nvSpPr>
        <p:spPr>
          <a:xfrm>
            <a:off x="377659" y="5805792"/>
            <a:ext cx="10515600" cy="525782"/>
          </a:xfrm>
        </p:spPr>
        <p:txBody>
          <a:bodyPr/>
          <a:lstStyle/>
          <a:p>
            <a:pPr>
              <a:defRPr b="1"/>
            </a:pPr>
            <a:r>
              <a:rPr lang="fr-FR" b="1" dirty="0">
                <a:solidFill>
                  <a:srgbClr val="002060"/>
                </a:solidFill>
              </a:rPr>
              <a:t>Bill Ross, District </a:t>
            </a:r>
            <a:r>
              <a:rPr lang="fr-FR" b="1" dirty="0" err="1">
                <a:solidFill>
                  <a:srgbClr val="002060"/>
                </a:solidFill>
              </a:rPr>
              <a:t>Foundation</a:t>
            </a:r>
            <a:r>
              <a:rPr lang="fr-FR" b="1" dirty="0">
                <a:solidFill>
                  <a:srgbClr val="002060"/>
                </a:solidFill>
              </a:rPr>
              <a:t> Chair</a:t>
            </a:r>
            <a:endParaRPr lang="en-GB" dirty="0"/>
          </a:p>
        </p:txBody>
      </p:sp>
      <p:pic>
        <p:nvPicPr>
          <p:cNvPr id="7" name="Picture 6" descr="A close up of a logo&#10;&#10;Description automatically generated">
            <a:extLst>
              <a:ext uri="{FF2B5EF4-FFF2-40B4-BE49-F238E27FC236}">
                <a16:creationId xmlns:a16="http://schemas.microsoft.com/office/drawing/2014/main" id="{D1F193B8-FBAE-4CF1-8D65-34ABBC5CFF5F}"/>
              </a:ext>
            </a:extLst>
          </p:cNvPr>
          <p:cNvPicPr>
            <a:picLocks noChangeAspect="1"/>
          </p:cNvPicPr>
          <p:nvPr/>
        </p:nvPicPr>
        <p:blipFill>
          <a:blip r:embed="rId4"/>
          <a:stretch>
            <a:fillRect/>
          </a:stretch>
        </p:blipFill>
        <p:spPr>
          <a:xfrm>
            <a:off x="9240252" y="2873774"/>
            <a:ext cx="2028122" cy="929139"/>
          </a:xfrm>
          <a:prstGeom prst="rect">
            <a:avLst/>
          </a:prstGeom>
        </p:spPr>
      </p:pic>
      <p:pic>
        <p:nvPicPr>
          <p:cNvPr id="9" name="Picture 8">
            <a:extLst>
              <a:ext uri="{FF2B5EF4-FFF2-40B4-BE49-F238E27FC236}">
                <a16:creationId xmlns:a16="http://schemas.microsoft.com/office/drawing/2014/main" id="{C882D0AD-82CF-4AE9-A43C-E8B8ED4EA927}"/>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1384116" y="2867007"/>
            <a:ext cx="1332101" cy="1194854"/>
          </a:xfrm>
          <a:prstGeom prst="rect">
            <a:avLst/>
          </a:prstGeom>
        </p:spPr>
      </p:pic>
    </p:spTree>
    <p:extLst>
      <p:ext uri="{BB962C8B-B14F-4D97-AF65-F5344CB8AC3E}">
        <p14:creationId xmlns:p14="http://schemas.microsoft.com/office/powerpoint/2010/main" val="97937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sp>
        <p:nvSpPr>
          <p:cNvPr id="2" name="Title 1"/>
          <p:cNvSpPr>
            <a:spLocks noGrp="1"/>
          </p:cNvSpPr>
          <p:nvPr>
            <p:ph type="title"/>
          </p:nvPr>
        </p:nvSpPr>
        <p:spPr/>
        <p:txBody>
          <a:bodyPr/>
          <a:lstStyle/>
          <a:p>
            <a:r>
              <a:rPr lang="fr-FR" dirty="0"/>
              <a:t>			</a:t>
            </a:r>
            <a:r>
              <a:rPr lang="en-GB" b="1" u="sng" dirty="0">
                <a:solidFill>
                  <a:srgbClr val="0070C0"/>
                </a:solidFill>
              </a:rPr>
              <a:t>Why Foundation?</a:t>
            </a:r>
          </a:p>
        </p:txBody>
      </p:sp>
      <p:sp>
        <p:nvSpPr>
          <p:cNvPr id="3" name="Content Placeholder 2"/>
          <p:cNvSpPr>
            <a:spLocks noGrp="1"/>
          </p:cNvSpPr>
          <p:nvPr>
            <p:ph idx="1"/>
          </p:nvPr>
        </p:nvSpPr>
        <p:spPr/>
        <p:txBody>
          <a:bodyPr>
            <a:normAutofit lnSpcReduction="10000"/>
          </a:bodyPr>
          <a:lstStyle/>
          <a:p>
            <a:pPr marL="343821" indent="-343821" defTabSz="896111">
              <a:buFontTx/>
              <a:defRPr sz="3136"/>
            </a:pPr>
            <a:r>
              <a:rPr lang="en-GB" sz="4000" dirty="0">
                <a:solidFill>
                  <a:srgbClr val="0070C0"/>
                </a:solidFill>
              </a:rPr>
              <a:t>Make the world a better place?</a:t>
            </a:r>
          </a:p>
          <a:p>
            <a:pPr marL="343821" indent="-343821" defTabSz="896111">
              <a:buFontTx/>
              <a:defRPr sz="3136"/>
            </a:pPr>
            <a:r>
              <a:rPr lang="en-GB" sz="4000" dirty="0">
                <a:solidFill>
                  <a:srgbClr val="002060"/>
                </a:solidFill>
              </a:rPr>
              <a:t>Masses of opportunities to help.</a:t>
            </a:r>
          </a:p>
          <a:p>
            <a:pPr marL="343821" indent="-343821" defTabSz="896111">
              <a:buFontTx/>
              <a:defRPr sz="3136"/>
            </a:pPr>
            <a:r>
              <a:rPr lang="en-GB" sz="4000" dirty="0">
                <a:solidFill>
                  <a:srgbClr val="0070C0"/>
                </a:solidFill>
              </a:rPr>
              <a:t>Foundation</a:t>
            </a:r>
          </a:p>
          <a:p>
            <a:pPr marL="801021" lvl="2" indent="-343821" defTabSz="896111">
              <a:spcBef>
                <a:spcPts val="1000"/>
              </a:spcBef>
              <a:buFontTx/>
              <a:buChar char="•"/>
              <a:defRPr sz="3136"/>
            </a:pPr>
            <a:r>
              <a:rPr lang="en-GB" sz="3600" dirty="0">
                <a:solidFill>
                  <a:srgbClr val="002060"/>
                </a:solidFill>
              </a:rPr>
              <a:t>Our own charity</a:t>
            </a:r>
          </a:p>
          <a:p>
            <a:pPr marL="801021" lvl="2" indent="-343821" defTabSz="896111">
              <a:spcBef>
                <a:spcPts val="1000"/>
              </a:spcBef>
              <a:buFontTx/>
              <a:buChar char="•"/>
              <a:defRPr sz="3136"/>
            </a:pPr>
            <a:r>
              <a:rPr lang="en-GB" sz="3600" dirty="0">
                <a:solidFill>
                  <a:srgbClr val="002060"/>
                </a:solidFill>
              </a:rPr>
              <a:t>Charity Navigator recognition</a:t>
            </a:r>
          </a:p>
          <a:p>
            <a:pPr marL="801021" lvl="2" indent="-343821" defTabSz="896111">
              <a:spcBef>
                <a:spcPts val="1000"/>
              </a:spcBef>
              <a:buFontTx/>
              <a:buChar char="•"/>
              <a:defRPr sz="3136"/>
            </a:pPr>
            <a:r>
              <a:rPr lang="en-GB" sz="3600" u="sng" dirty="0">
                <a:solidFill>
                  <a:srgbClr val="002060"/>
                </a:solidFill>
              </a:rPr>
              <a:t>You</a:t>
            </a:r>
            <a:r>
              <a:rPr lang="en-GB" sz="3600" dirty="0">
                <a:solidFill>
                  <a:srgbClr val="002060"/>
                </a:solidFill>
              </a:rPr>
              <a:t> decide what to support</a:t>
            </a:r>
          </a:p>
          <a:p>
            <a:pPr marL="801021" lvl="2" indent="-343821" defTabSz="896111">
              <a:spcBef>
                <a:spcPts val="1000"/>
              </a:spcBef>
              <a:buFontTx/>
              <a:buChar char="•"/>
              <a:defRPr sz="3136"/>
            </a:pPr>
            <a:r>
              <a:rPr lang="en-GB" sz="3600" u="sng" dirty="0">
                <a:solidFill>
                  <a:srgbClr val="002060"/>
                </a:solidFill>
              </a:rPr>
              <a:t>You</a:t>
            </a:r>
            <a:r>
              <a:rPr lang="en-GB" sz="3600" dirty="0">
                <a:solidFill>
                  <a:srgbClr val="002060"/>
                </a:solidFill>
              </a:rPr>
              <a:t> decide where to support</a:t>
            </a:r>
          </a:p>
          <a:p>
            <a:pPr>
              <a:defRPr b="1"/>
            </a:pPr>
            <a:endParaRPr lang="en-GB" dirty="0"/>
          </a:p>
          <a:p>
            <a:pPr>
              <a:defRPr b="1"/>
            </a:pPr>
            <a:endParaRPr lang="en-GB" dirty="0"/>
          </a:p>
          <a:p>
            <a:pPr>
              <a:defRPr b="1"/>
            </a:pPr>
            <a:endParaRPr lang="en-GB" dirty="0"/>
          </a:p>
          <a:p>
            <a:pPr>
              <a:defRPr b="1"/>
            </a:pPr>
            <a:endParaRPr lang="en-GB" dirty="0">
              <a:solidFill>
                <a:srgbClr val="0070C0"/>
              </a:solidFill>
            </a:endParaRPr>
          </a:p>
        </p:txBody>
      </p:sp>
      <p:pic>
        <p:nvPicPr>
          <p:cNvPr id="7" name="Picture 6" descr="A close up of a logo&#10;&#10;Description automatically generated">
            <a:extLst>
              <a:ext uri="{FF2B5EF4-FFF2-40B4-BE49-F238E27FC236}">
                <a16:creationId xmlns:a16="http://schemas.microsoft.com/office/drawing/2014/main" id="{415E9354-F5BF-456D-882A-075F4D8FEE35}"/>
              </a:ext>
            </a:extLst>
          </p:cNvPr>
          <p:cNvPicPr>
            <a:picLocks noChangeAspect="1"/>
          </p:cNvPicPr>
          <p:nvPr/>
        </p:nvPicPr>
        <p:blipFill>
          <a:blip r:embed="rId4"/>
          <a:stretch>
            <a:fillRect/>
          </a:stretch>
        </p:blipFill>
        <p:spPr>
          <a:xfrm>
            <a:off x="9221492" y="202870"/>
            <a:ext cx="2686131" cy="1230592"/>
          </a:xfrm>
          <a:prstGeom prst="rect">
            <a:avLst/>
          </a:prstGeom>
        </p:spPr>
      </p:pic>
      <p:pic>
        <p:nvPicPr>
          <p:cNvPr id="8" name="Picture 7">
            <a:extLst>
              <a:ext uri="{FF2B5EF4-FFF2-40B4-BE49-F238E27FC236}">
                <a16:creationId xmlns:a16="http://schemas.microsoft.com/office/drawing/2014/main" id="{6E7FC5BC-3C3B-4677-AD1D-5BBDEF28CC8B}"/>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377659" y="109036"/>
            <a:ext cx="1761043" cy="1579602"/>
          </a:xfrm>
          <a:prstGeom prst="rect">
            <a:avLst/>
          </a:prstGeom>
        </p:spPr>
      </p:pic>
    </p:spTree>
    <p:extLst>
      <p:ext uri="{BB962C8B-B14F-4D97-AF65-F5344CB8AC3E}">
        <p14:creationId xmlns:p14="http://schemas.microsoft.com/office/powerpoint/2010/main" val="133536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sp>
        <p:nvSpPr>
          <p:cNvPr id="2" name="Title 1"/>
          <p:cNvSpPr>
            <a:spLocks noGrp="1"/>
          </p:cNvSpPr>
          <p:nvPr>
            <p:ph type="title"/>
          </p:nvPr>
        </p:nvSpPr>
        <p:spPr>
          <a:xfrm>
            <a:off x="838200" y="365125"/>
            <a:ext cx="10515600" cy="989363"/>
          </a:xfrm>
        </p:spPr>
        <p:txBody>
          <a:bodyPr>
            <a:normAutofit/>
          </a:bodyPr>
          <a:lstStyle/>
          <a:p>
            <a:pPr algn="ctr"/>
            <a:r>
              <a:rPr lang="fr-FR" b="1" u="sng" dirty="0" err="1">
                <a:solidFill>
                  <a:srgbClr val="0070C0"/>
                </a:solidFill>
              </a:rPr>
              <a:t>Foundation</a:t>
            </a:r>
            <a:r>
              <a:rPr lang="fr-FR" b="1" u="sng" dirty="0">
                <a:solidFill>
                  <a:srgbClr val="0070C0"/>
                </a:solidFill>
              </a:rPr>
              <a:t> Programmes</a:t>
            </a:r>
            <a:r>
              <a:rPr lang="en-GB" dirty="0"/>
              <a:t> </a:t>
            </a:r>
            <a:endParaRPr lang="en-GB" b="1" dirty="0">
              <a:solidFill>
                <a:srgbClr val="002060"/>
              </a:solidFill>
            </a:endParaRPr>
          </a:p>
        </p:txBody>
      </p:sp>
      <p:sp>
        <p:nvSpPr>
          <p:cNvPr id="3" name="Content Placeholder 2"/>
          <p:cNvSpPr>
            <a:spLocks noGrp="1"/>
          </p:cNvSpPr>
          <p:nvPr>
            <p:ph idx="1"/>
          </p:nvPr>
        </p:nvSpPr>
        <p:spPr>
          <a:xfrm>
            <a:off x="802943" y="1452398"/>
            <a:ext cx="10230134" cy="3817096"/>
          </a:xfrm>
        </p:spPr>
        <p:txBody>
          <a:bodyPr>
            <a:normAutofit fontScale="77500" lnSpcReduction="20000"/>
          </a:bodyPr>
          <a:lstStyle/>
          <a:p>
            <a:pPr>
              <a:defRPr b="1"/>
            </a:pPr>
            <a:endParaRPr lang="en-GB" dirty="0"/>
          </a:p>
          <a:p>
            <a:pPr marL="457200" indent="-457200"/>
            <a:r>
              <a:rPr lang="en-GB" sz="4300" dirty="0">
                <a:solidFill>
                  <a:srgbClr val="0070C0"/>
                </a:solidFill>
              </a:rPr>
              <a:t>Global Grants</a:t>
            </a:r>
          </a:p>
          <a:p>
            <a:pPr marL="457200" indent="-457200"/>
            <a:r>
              <a:rPr lang="en-GB" sz="4300" dirty="0">
                <a:solidFill>
                  <a:srgbClr val="0070C0"/>
                </a:solidFill>
              </a:rPr>
              <a:t>District Grants</a:t>
            </a:r>
          </a:p>
          <a:p>
            <a:pPr marL="457200" indent="-457200"/>
            <a:r>
              <a:rPr lang="en-GB" sz="4300" dirty="0">
                <a:solidFill>
                  <a:srgbClr val="0070C0"/>
                </a:solidFill>
              </a:rPr>
              <a:t>Scholarships</a:t>
            </a:r>
          </a:p>
          <a:p>
            <a:pPr marL="457200" indent="-457200"/>
            <a:r>
              <a:rPr lang="en-GB" sz="4300" dirty="0">
                <a:solidFill>
                  <a:srgbClr val="0070C0"/>
                </a:solidFill>
              </a:rPr>
              <a:t>Vocational Training Teams</a:t>
            </a:r>
          </a:p>
          <a:p>
            <a:pPr marL="457200" indent="-457200"/>
            <a:r>
              <a:rPr lang="en-GB" sz="4300" dirty="0">
                <a:solidFill>
                  <a:srgbClr val="0070C0"/>
                </a:solidFill>
              </a:rPr>
              <a:t>End Polio Now</a:t>
            </a:r>
          </a:p>
          <a:p>
            <a:pPr marL="457200" indent="-457200"/>
            <a:r>
              <a:rPr lang="en-GB" sz="4300" dirty="0">
                <a:solidFill>
                  <a:srgbClr val="0070C0"/>
                </a:solidFill>
              </a:rPr>
              <a:t>Disaster Response</a:t>
            </a:r>
          </a:p>
          <a:p>
            <a:pPr marL="457200" indent="-457200"/>
            <a:r>
              <a:rPr lang="en-GB" sz="4300" dirty="0">
                <a:solidFill>
                  <a:srgbClr val="0070C0"/>
                </a:solidFill>
              </a:rPr>
              <a:t>$2 million Program of Scale initiative </a:t>
            </a:r>
          </a:p>
          <a:p>
            <a:pPr>
              <a:defRPr b="1"/>
            </a:pPr>
            <a:endParaRPr lang="en-GB" sz="4300" dirty="0">
              <a:solidFill>
                <a:srgbClr val="0070C0"/>
              </a:solidFill>
            </a:endParaRPr>
          </a:p>
          <a:p>
            <a:pPr>
              <a:defRPr b="1"/>
            </a:pPr>
            <a:endParaRPr lang="en-GB" dirty="0"/>
          </a:p>
          <a:p>
            <a:pPr>
              <a:defRPr b="1"/>
            </a:pPr>
            <a:endParaRPr lang="en-GB" dirty="0"/>
          </a:p>
          <a:p>
            <a:pPr>
              <a:defRPr b="1"/>
            </a:pPr>
            <a:endParaRPr lang="en-GB" dirty="0"/>
          </a:p>
          <a:p>
            <a:pPr>
              <a:defRPr b="1"/>
            </a:pPr>
            <a:endParaRPr lang="en-GB" dirty="0"/>
          </a:p>
          <a:p>
            <a:pPr>
              <a:defRPr b="1"/>
            </a:pPr>
            <a:endParaRPr lang="en-GB" dirty="0">
              <a:solidFill>
                <a:srgbClr val="0070C0"/>
              </a:solidFill>
            </a:endParaRPr>
          </a:p>
        </p:txBody>
      </p:sp>
      <p:pic>
        <p:nvPicPr>
          <p:cNvPr id="8" name="Picture 7" descr="A close up of a logo&#10;&#10;Description automatically generated">
            <a:extLst>
              <a:ext uri="{FF2B5EF4-FFF2-40B4-BE49-F238E27FC236}">
                <a16:creationId xmlns:a16="http://schemas.microsoft.com/office/drawing/2014/main" id="{E05B2231-5222-4DF2-8E04-8F53D18FF3E9}"/>
              </a:ext>
            </a:extLst>
          </p:cNvPr>
          <p:cNvPicPr>
            <a:picLocks noChangeAspect="1"/>
          </p:cNvPicPr>
          <p:nvPr/>
        </p:nvPicPr>
        <p:blipFill>
          <a:blip r:embed="rId4"/>
          <a:stretch>
            <a:fillRect/>
          </a:stretch>
        </p:blipFill>
        <p:spPr>
          <a:xfrm>
            <a:off x="9221492" y="202870"/>
            <a:ext cx="2686131" cy="1230592"/>
          </a:xfrm>
          <a:prstGeom prst="rect">
            <a:avLst/>
          </a:prstGeom>
        </p:spPr>
      </p:pic>
      <p:pic>
        <p:nvPicPr>
          <p:cNvPr id="9" name="Picture 8">
            <a:extLst>
              <a:ext uri="{FF2B5EF4-FFF2-40B4-BE49-F238E27FC236}">
                <a16:creationId xmlns:a16="http://schemas.microsoft.com/office/drawing/2014/main" id="{24993C08-5806-4D97-934E-0E7EE7D89D7D}"/>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377659" y="109036"/>
            <a:ext cx="1761043" cy="1579602"/>
          </a:xfrm>
          <a:prstGeom prst="rect">
            <a:avLst/>
          </a:prstGeom>
        </p:spPr>
      </p:pic>
    </p:spTree>
    <p:extLst>
      <p:ext uri="{BB962C8B-B14F-4D97-AF65-F5344CB8AC3E}">
        <p14:creationId xmlns:p14="http://schemas.microsoft.com/office/powerpoint/2010/main" val="3477723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sp>
        <p:nvSpPr>
          <p:cNvPr id="2" name="Title 1"/>
          <p:cNvSpPr>
            <a:spLocks noGrp="1"/>
          </p:cNvSpPr>
          <p:nvPr>
            <p:ph type="title"/>
          </p:nvPr>
        </p:nvSpPr>
        <p:spPr>
          <a:xfrm>
            <a:off x="838200" y="365125"/>
            <a:ext cx="10515600" cy="922901"/>
          </a:xfrm>
        </p:spPr>
        <p:txBody>
          <a:bodyPr>
            <a:normAutofit/>
          </a:bodyPr>
          <a:lstStyle/>
          <a:p>
            <a:pPr algn="ctr"/>
            <a:r>
              <a:rPr lang="fr-FR" b="1" u="sng" dirty="0">
                <a:solidFill>
                  <a:srgbClr val="0070C0"/>
                </a:solidFill>
              </a:rPr>
              <a:t>Global Grants</a:t>
            </a:r>
            <a:endParaRPr lang="en-GB" sz="4000" b="1" dirty="0">
              <a:solidFill>
                <a:srgbClr val="0070C0"/>
              </a:solidFill>
            </a:endParaRPr>
          </a:p>
        </p:txBody>
      </p:sp>
      <p:sp>
        <p:nvSpPr>
          <p:cNvPr id="3" name="Content Placeholder 2"/>
          <p:cNvSpPr>
            <a:spLocks noGrp="1"/>
          </p:cNvSpPr>
          <p:nvPr>
            <p:ph idx="1"/>
          </p:nvPr>
        </p:nvSpPr>
        <p:spPr>
          <a:xfrm>
            <a:off x="2420006" y="1796128"/>
            <a:ext cx="8933794" cy="4351338"/>
          </a:xfrm>
        </p:spPr>
        <p:txBody>
          <a:bodyPr>
            <a:normAutofit fontScale="85000" lnSpcReduction="20000"/>
          </a:bodyPr>
          <a:lstStyle/>
          <a:p>
            <a:pPr>
              <a:defRPr b="1"/>
            </a:pPr>
            <a:endParaRPr lang="en-GB" dirty="0"/>
          </a:p>
          <a:p>
            <a:pPr marL="316356" indent="-316356" defTabSz="859536">
              <a:lnSpc>
                <a:spcPct val="130000"/>
              </a:lnSpc>
              <a:spcBef>
                <a:spcPts val="600"/>
              </a:spcBef>
              <a:defRPr sz="2632"/>
            </a:pPr>
            <a:r>
              <a:rPr lang="en-GB" sz="4000" dirty="0">
                <a:solidFill>
                  <a:srgbClr val="0070C0"/>
                </a:solidFill>
              </a:rPr>
              <a:t>Peace and conflict prevention/resolution</a:t>
            </a:r>
          </a:p>
          <a:p>
            <a:pPr marL="316356" indent="-316356" defTabSz="859536">
              <a:lnSpc>
                <a:spcPct val="130000"/>
              </a:lnSpc>
              <a:spcBef>
                <a:spcPts val="600"/>
              </a:spcBef>
              <a:defRPr sz="2632"/>
            </a:pPr>
            <a:r>
              <a:rPr lang="en-GB" sz="4000" dirty="0">
                <a:solidFill>
                  <a:srgbClr val="002060"/>
                </a:solidFill>
              </a:rPr>
              <a:t>Disease prevention and treatment</a:t>
            </a:r>
          </a:p>
          <a:p>
            <a:pPr marL="316356" indent="-316356" defTabSz="859536">
              <a:lnSpc>
                <a:spcPct val="130000"/>
              </a:lnSpc>
              <a:spcBef>
                <a:spcPts val="600"/>
              </a:spcBef>
              <a:defRPr sz="2632"/>
            </a:pPr>
            <a:r>
              <a:rPr lang="en-GB" sz="4000" dirty="0">
                <a:solidFill>
                  <a:srgbClr val="0070C0"/>
                </a:solidFill>
              </a:rPr>
              <a:t>Water and sanitation</a:t>
            </a:r>
          </a:p>
          <a:p>
            <a:pPr marL="316356" indent="-316356" defTabSz="859536">
              <a:lnSpc>
                <a:spcPct val="130000"/>
              </a:lnSpc>
              <a:spcBef>
                <a:spcPts val="600"/>
              </a:spcBef>
              <a:defRPr sz="2632"/>
            </a:pPr>
            <a:r>
              <a:rPr lang="en-GB" sz="4000" dirty="0">
                <a:solidFill>
                  <a:srgbClr val="002060"/>
                </a:solidFill>
              </a:rPr>
              <a:t>Maternal and child health</a:t>
            </a:r>
          </a:p>
          <a:p>
            <a:pPr marL="316356" indent="-316356" defTabSz="859536">
              <a:lnSpc>
                <a:spcPct val="130000"/>
              </a:lnSpc>
              <a:spcBef>
                <a:spcPts val="600"/>
              </a:spcBef>
              <a:defRPr sz="2632"/>
            </a:pPr>
            <a:r>
              <a:rPr lang="en-GB" sz="4000" dirty="0">
                <a:solidFill>
                  <a:srgbClr val="0070C0"/>
                </a:solidFill>
              </a:rPr>
              <a:t>Basic education and literacy</a:t>
            </a:r>
          </a:p>
          <a:p>
            <a:pPr marL="316356" indent="-316356" defTabSz="859536">
              <a:lnSpc>
                <a:spcPct val="130000"/>
              </a:lnSpc>
              <a:spcBef>
                <a:spcPts val="600"/>
              </a:spcBef>
              <a:defRPr sz="2632"/>
            </a:pPr>
            <a:r>
              <a:rPr lang="en-GB" sz="4000" dirty="0">
                <a:solidFill>
                  <a:srgbClr val="002060"/>
                </a:solidFill>
              </a:rPr>
              <a:t>Economic and community development</a:t>
            </a:r>
          </a:p>
          <a:p>
            <a:pPr>
              <a:defRPr b="1"/>
            </a:pPr>
            <a:endParaRPr lang="en-GB" dirty="0"/>
          </a:p>
          <a:p>
            <a:pPr>
              <a:defRPr b="1"/>
            </a:pPr>
            <a:endParaRPr lang="en-GB" dirty="0"/>
          </a:p>
          <a:p>
            <a:pPr>
              <a:defRPr b="1"/>
            </a:pPr>
            <a:endParaRPr lang="en-GB" dirty="0"/>
          </a:p>
          <a:p>
            <a:pPr>
              <a:defRPr b="1"/>
            </a:pPr>
            <a:endParaRPr lang="en-GB" dirty="0"/>
          </a:p>
          <a:p>
            <a:pPr>
              <a:defRPr b="1"/>
            </a:pPr>
            <a:endParaRPr lang="en-GB" dirty="0"/>
          </a:p>
          <a:p>
            <a:pPr>
              <a:defRPr b="1"/>
            </a:pPr>
            <a:endParaRPr lang="en-GB" dirty="0">
              <a:solidFill>
                <a:srgbClr val="0070C0"/>
              </a:solidFill>
            </a:endParaRPr>
          </a:p>
        </p:txBody>
      </p:sp>
      <p:pic>
        <p:nvPicPr>
          <p:cNvPr id="8" name="image12.png" descr="Peace and Conflict Image.png"/>
          <p:cNvPicPr>
            <a:picLocks noChangeAspect="1"/>
          </p:cNvPicPr>
          <p:nvPr/>
        </p:nvPicPr>
        <p:blipFill>
          <a:blip r:embed="rId4"/>
          <a:stretch>
            <a:fillRect/>
          </a:stretch>
        </p:blipFill>
        <p:spPr>
          <a:xfrm>
            <a:off x="1281740" y="2076840"/>
            <a:ext cx="659891" cy="648001"/>
          </a:xfrm>
          <a:prstGeom prst="rect">
            <a:avLst/>
          </a:prstGeom>
          <a:ln w="12700">
            <a:miter lim="400000"/>
          </a:ln>
        </p:spPr>
      </p:pic>
      <p:pic>
        <p:nvPicPr>
          <p:cNvPr id="9" name="image11.png" descr="Disease Prevention Image.png"/>
          <p:cNvPicPr>
            <a:picLocks noChangeAspect="1"/>
          </p:cNvPicPr>
          <p:nvPr/>
        </p:nvPicPr>
        <p:blipFill>
          <a:blip r:embed="rId5"/>
          <a:stretch>
            <a:fillRect/>
          </a:stretch>
        </p:blipFill>
        <p:spPr>
          <a:xfrm>
            <a:off x="1311465" y="2749539"/>
            <a:ext cx="642057" cy="648001"/>
          </a:xfrm>
          <a:prstGeom prst="rect">
            <a:avLst/>
          </a:prstGeom>
          <a:ln w="12700">
            <a:miter lim="400000"/>
          </a:ln>
        </p:spPr>
      </p:pic>
      <p:pic>
        <p:nvPicPr>
          <p:cNvPr id="10" name="image10.png" descr="Water Image.png"/>
          <p:cNvPicPr>
            <a:picLocks noChangeAspect="1"/>
          </p:cNvPicPr>
          <p:nvPr/>
        </p:nvPicPr>
        <p:blipFill>
          <a:blip r:embed="rId6"/>
          <a:stretch>
            <a:fillRect/>
          </a:stretch>
        </p:blipFill>
        <p:spPr>
          <a:xfrm>
            <a:off x="1293631" y="3409889"/>
            <a:ext cx="648000" cy="648001"/>
          </a:xfrm>
          <a:prstGeom prst="rect">
            <a:avLst/>
          </a:prstGeom>
          <a:ln w="12700">
            <a:miter lim="400000"/>
          </a:ln>
        </p:spPr>
      </p:pic>
      <p:pic>
        <p:nvPicPr>
          <p:cNvPr id="11" name="image9.png" descr="Health Image.png"/>
          <p:cNvPicPr>
            <a:picLocks noChangeAspect="1"/>
          </p:cNvPicPr>
          <p:nvPr/>
        </p:nvPicPr>
        <p:blipFill>
          <a:blip r:embed="rId7"/>
          <a:stretch>
            <a:fillRect/>
          </a:stretch>
        </p:blipFill>
        <p:spPr>
          <a:xfrm>
            <a:off x="1311465" y="4070239"/>
            <a:ext cx="648000" cy="648001"/>
          </a:xfrm>
          <a:prstGeom prst="rect">
            <a:avLst/>
          </a:prstGeom>
          <a:ln w="12700">
            <a:miter lim="400000"/>
          </a:ln>
        </p:spPr>
      </p:pic>
      <p:pic>
        <p:nvPicPr>
          <p:cNvPr id="12" name="image8.png" descr="Education Image.png"/>
          <p:cNvPicPr>
            <a:picLocks noChangeAspect="1"/>
          </p:cNvPicPr>
          <p:nvPr/>
        </p:nvPicPr>
        <p:blipFill>
          <a:blip r:embed="rId8"/>
          <a:stretch>
            <a:fillRect/>
          </a:stretch>
        </p:blipFill>
        <p:spPr>
          <a:xfrm>
            <a:off x="1285888" y="4730589"/>
            <a:ext cx="648000" cy="648001"/>
          </a:xfrm>
          <a:prstGeom prst="rect">
            <a:avLst/>
          </a:prstGeom>
          <a:ln w="12700">
            <a:miter lim="400000"/>
          </a:ln>
        </p:spPr>
      </p:pic>
      <p:pic>
        <p:nvPicPr>
          <p:cNvPr id="13" name="image7.png"/>
          <p:cNvPicPr>
            <a:picLocks noChangeAspect="1"/>
          </p:cNvPicPr>
          <p:nvPr/>
        </p:nvPicPr>
        <p:blipFill>
          <a:blip r:embed="rId9"/>
          <a:stretch>
            <a:fillRect/>
          </a:stretch>
        </p:blipFill>
        <p:spPr>
          <a:xfrm>
            <a:off x="1284564" y="5403288"/>
            <a:ext cx="649324" cy="648001"/>
          </a:xfrm>
          <a:prstGeom prst="rect">
            <a:avLst/>
          </a:prstGeom>
          <a:ln w="12700">
            <a:miter lim="400000"/>
          </a:ln>
        </p:spPr>
      </p:pic>
      <p:sp>
        <p:nvSpPr>
          <p:cNvPr id="5" name="TextBox 4">
            <a:extLst>
              <a:ext uri="{FF2B5EF4-FFF2-40B4-BE49-F238E27FC236}">
                <a16:creationId xmlns:a16="http://schemas.microsoft.com/office/drawing/2014/main" id="{84E21980-EF07-F44F-A607-FBC438071624}"/>
              </a:ext>
            </a:extLst>
          </p:cNvPr>
          <p:cNvSpPr txBox="1"/>
          <p:nvPr/>
        </p:nvSpPr>
        <p:spPr>
          <a:xfrm flipH="1">
            <a:off x="2721364" y="1288026"/>
            <a:ext cx="3689268" cy="707886"/>
          </a:xfrm>
          <a:prstGeom prst="rect">
            <a:avLst/>
          </a:prstGeom>
          <a:noFill/>
        </p:spPr>
        <p:txBody>
          <a:bodyPr wrap="square" rtlCol="0">
            <a:spAutoFit/>
          </a:bodyPr>
          <a:lstStyle/>
          <a:p>
            <a:r>
              <a:rPr lang="en-GB" sz="4000" dirty="0">
                <a:solidFill>
                  <a:srgbClr val="0070C0"/>
                </a:solidFill>
              </a:rPr>
              <a:t>Areas of Focus:-</a:t>
            </a:r>
            <a:endParaRPr lang="en-US" sz="4000" dirty="0">
              <a:solidFill>
                <a:srgbClr val="0070C0"/>
              </a:solidFill>
            </a:endParaRPr>
          </a:p>
        </p:txBody>
      </p:sp>
      <p:pic>
        <p:nvPicPr>
          <p:cNvPr id="15" name="Picture 14" descr="A close up of a logo&#10;&#10;Description automatically generated">
            <a:extLst>
              <a:ext uri="{FF2B5EF4-FFF2-40B4-BE49-F238E27FC236}">
                <a16:creationId xmlns:a16="http://schemas.microsoft.com/office/drawing/2014/main" id="{1ADEC329-C54F-45DA-9F9A-46F7B25AF6BE}"/>
              </a:ext>
            </a:extLst>
          </p:cNvPr>
          <p:cNvPicPr>
            <a:picLocks noChangeAspect="1"/>
          </p:cNvPicPr>
          <p:nvPr/>
        </p:nvPicPr>
        <p:blipFill>
          <a:blip r:embed="rId10"/>
          <a:stretch>
            <a:fillRect/>
          </a:stretch>
        </p:blipFill>
        <p:spPr>
          <a:xfrm>
            <a:off x="9221492" y="202870"/>
            <a:ext cx="2686131" cy="1230592"/>
          </a:xfrm>
          <a:prstGeom prst="rect">
            <a:avLst/>
          </a:prstGeom>
        </p:spPr>
      </p:pic>
      <p:pic>
        <p:nvPicPr>
          <p:cNvPr id="16" name="Picture 15">
            <a:extLst>
              <a:ext uri="{FF2B5EF4-FFF2-40B4-BE49-F238E27FC236}">
                <a16:creationId xmlns:a16="http://schemas.microsoft.com/office/drawing/2014/main" id="{511B0145-111A-4DB8-971A-87B8278F148E}"/>
              </a:ext>
            </a:extLst>
          </p:cNvPr>
          <p:cNvPicPr>
            <a:picLocks noChangeAspect="1"/>
          </p:cNvPicPr>
          <p:nvPr/>
        </p:nvPicPr>
        <p:blipFill>
          <a:blip r:embed="rId11">
            <a:clrChange>
              <a:clrFrom>
                <a:srgbClr val="EBF5F6"/>
              </a:clrFrom>
              <a:clrTo>
                <a:srgbClr val="EBF5F6">
                  <a:alpha val="0"/>
                </a:srgbClr>
              </a:clrTo>
            </a:clrChange>
            <a:alphaModFix/>
          </a:blip>
          <a:stretch>
            <a:fillRect/>
          </a:stretch>
        </p:blipFill>
        <p:spPr>
          <a:xfrm>
            <a:off x="377659" y="109036"/>
            <a:ext cx="1761043" cy="1579602"/>
          </a:xfrm>
          <a:prstGeom prst="rect">
            <a:avLst/>
          </a:prstGeom>
        </p:spPr>
      </p:pic>
    </p:spTree>
    <p:extLst>
      <p:ext uri="{BB962C8B-B14F-4D97-AF65-F5344CB8AC3E}">
        <p14:creationId xmlns:p14="http://schemas.microsoft.com/office/powerpoint/2010/main" val="390450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sp>
        <p:nvSpPr>
          <p:cNvPr id="2" name="Title 1"/>
          <p:cNvSpPr>
            <a:spLocks noGrp="1"/>
          </p:cNvSpPr>
          <p:nvPr>
            <p:ph type="title"/>
          </p:nvPr>
        </p:nvSpPr>
        <p:spPr/>
        <p:txBody>
          <a:bodyPr/>
          <a:lstStyle/>
          <a:p>
            <a:r>
              <a:rPr lang="fr-FR" dirty="0"/>
              <a:t>			</a:t>
            </a:r>
            <a:r>
              <a:rPr lang="en-GB" b="1" u="sng" dirty="0">
                <a:solidFill>
                  <a:srgbClr val="0070C0"/>
                </a:solidFill>
              </a:rPr>
              <a:t>Why Foundation?</a:t>
            </a:r>
          </a:p>
        </p:txBody>
      </p:sp>
      <p:sp>
        <p:nvSpPr>
          <p:cNvPr id="3" name="Content Placeholder 2"/>
          <p:cNvSpPr>
            <a:spLocks noGrp="1"/>
          </p:cNvSpPr>
          <p:nvPr>
            <p:ph idx="1"/>
          </p:nvPr>
        </p:nvSpPr>
        <p:spPr/>
        <p:txBody>
          <a:bodyPr>
            <a:normAutofit fontScale="92500" lnSpcReduction="20000"/>
          </a:bodyPr>
          <a:lstStyle/>
          <a:p>
            <a:pPr marL="343821" indent="-343821" defTabSz="896111">
              <a:lnSpc>
                <a:spcPct val="100000"/>
              </a:lnSpc>
              <a:buFontTx/>
              <a:buChar char="•"/>
              <a:defRPr sz="3136"/>
            </a:pPr>
            <a:r>
              <a:rPr lang="en-GB" sz="4100" dirty="0">
                <a:solidFill>
                  <a:srgbClr val="0070C0"/>
                </a:solidFill>
              </a:rPr>
              <a:t>District Designated Fund allocation = 50% of Club contributions to Foundation 3 years earlier.</a:t>
            </a:r>
          </a:p>
          <a:p>
            <a:pPr marL="343821" indent="-343821" defTabSz="896111">
              <a:buFontTx/>
              <a:buChar char="•"/>
              <a:defRPr sz="3136"/>
            </a:pPr>
            <a:r>
              <a:rPr lang="en-GB" sz="4100" dirty="0">
                <a:solidFill>
                  <a:srgbClr val="002060"/>
                </a:solidFill>
              </a:rPr>
              <a:t>Up to 50% can be used to support OUR District Grant projects.</a:t>
            </a:r>
          </a:p>
          <a:p>
            <a:pPr marL="343821" indent="-343821" defTabSz="896111">
              <a:buFontTx/>
              <a:buChar char="•"/>
              <a:defRPr sz="3136"/>
            </a:pPr>
            <a:r>
              <a:rPr lang="en-GB" sz="4100" dirty="0">
                <a:solidFill>
                  <a:srgbClr val="0070C0"/>
                </a:solidFill>
              </a:rPr>
              <a:t>The remainder can be used to fund </a:t>
            </a:r>
            <a:r>
              <a:rPr lang="en-GB" sz="4100" b="1" u="sng" dirty="0">
                <a:solidFill>
                  <a:srgbClr val="0070C0"/>
                </a:solidFill>
              </a:rPr>
              <a:t>OUR</a:t>
            </a:r>
            <a:r>
              <a:rPr lang="en-GB" sz="4100" dirty="0">
                <a:solidFill>
                  <a:srgbClr val="0070C0"/>
                </a:solidFill>
              </a:rPr>
              <a:t> Districts Global Grants, donate to EPN or Peace Centres</a:t>
            </a:r>
          </a:p>
          <a:p>
            <a:pPr marL="343821" indent="-343821" defTabSz="896111">
              <a:buFontTx/>
              <a:buChar char="•"/>
              <a:defRPr sz="3136"/>
            </a:pPr>
            <a:r>
              <a:rPr lang="en-GB" sz="4100" dirty="0">
                <a:solidFill>
                  <a:srgbClr val="002060"/>
                </a:solidFill>
              </a:rPr>
              <a:t>What is </a:t>
            </a:r>
            <a:r>
              <a:rPr lang="en-GB" sz="4100">
                <a:solidFill>
                  <a:srgbClr val="002060"/>
                </a:solidFill>
              </a:rPr>
              <a:t>unspent roll’s </a:t>
            </a:r>
            <a:r>
              <a:rPr lang="en-GB" sz="4100" dirty="0">
                <a:solidFill>
                  <a:srgbClr val="002060"/>
                </a:solidFill>
              </a:rPr>
              <a:t>forward</a:t>
            </a:r>
          </a:p>
          <a:p>
            <a:pPr marL="343821" indent="-343821" defTabSz="896111">
              <a:buFontTx/>
              <a:buChar char="•"/>
              <a:defRPr sz="3136"/>
            </a:pPr>
            <a:r>
              <a:rPr lang="en-GB" sz="4100" dirty="0">
                <a:solidFill>
                  <a:srgbClr val="0070C0"/>
                </a:solidFill>
              </a:rPr>
              <a:t>The more WE contribute, the more WE can do</a:t>
            </a:r>
          </a:p>
          <a:p>
            <a:pPr>
              <a:defRPr b="1"/>
            </a:pPr>
            <a:endParaRPr lang="en-GB" dirty="0"/>
          </a:p>
          <a:p>
            <a:pPr>
              <a:defRPr b="1"/>
            </a:pPr>
            <a:endParaRPr lang="en-GB" dirty="0"/>
          </a:p>
          <a:p>
            <a:pPr>
              <a:defRPr b="1"/>
            </a:pPr>
            <a:endParaRPr lang="en-GB" dirty="0"/>
          </a:p>
          <a:p>
            <a:pPr>
              <a:defRPr b="1"/>
            </a:pPr>
            <a:endParaRPr lang="en-GB" dirty="0">
              <a:solidFill>
                <a:srgbClr val="0070C0"/>
              </a:solidFill>
            </a:endParaRPr>
          </a:p>
        </p:txBody>
      </p:sp>
      <p:pic>
        <p:nvPicPr>
          <p:cNvPr id="7" name="Picture 6" descr="A close up of a logo&#10;&#10;Description automatically generated">
            <a:extLst>
              <a:ext uri="{FF2B5EF4-FFF2-40B4-BE49-F238E27FC236}">
                <a16:creationId xmlns:a16="http://schemas.microsoft.com/office/drawing/2014/main" id="{D1F193B8-FBAE-4CF1-8D65-34ABBC5CFF5F}"/>
              </a:ext>
            </a:extLst>
          </p:cNvPr>
          <p:cNvPicPr>
            <a:picLocks noChangeAspect="1"/>
          </p:cNvPicPr>
          <p:nvPr/>
        </p:nvPicPr>
        <p:blipFill>
          <a:blip r:embed="rId4"/>
          <a:stretch>
            <a:fillRect/>
          </a:stretch>
        </p:blipFill>
        <p:spPr>
          <a:xfrm>
            <a:off x="9128210" y="204920"/>
            <a:ext cx="2686131" cy="1230592"/>
          </a:xfrm>
          <a:prstGeom prst="rect">
            <a:avLst/>
          </a:prstGeom>
        </p:spPr>
      </p:pic>
      <p:pic>
        <p:nvPicPr>
          <p:cNvPr id="8" name="Picture 7">
            <a:extLst>
              <a:ext uri="{FF2B5EF4-FFF2-40B4-BE49-F238E27FC236}">
                <a16:creationId xmlns:a16="http://schemas.microsoft.com/office/drawing/2014/main" id="{C882D0AD-82CF-4AE9-A43C-E8B8ED4EA927}"/>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284377" y="111086"/>
            <a:ext cx="1761043" cy="1579602"/>
          </a:xfrm>
          <a:prstGeom prst="rect">
            <a:avLst/>
          </a:prstGeom>
        </p:spPr>
      </p:pic>
    </p:spTree>
    <p:extLst>
      <p:ext uri="{BB962C8B-B14F-4D97-AF65-F5344CB8AC3E}">
        <p14:creationId xmlns:p14="http://schemas.microsoft.com/office/powerpoint/2010/main" val="2320528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GB" b="1" u="sng">
                <a:solidFill>
                  <a:srgbClr val="002060"/>
                </a:solidFill>
              </a:rPr>
              <a:t>Annual Fund Giving in D1010</a:t>
            </a:r>
            <a:endParaRPr lang="en-GB" dirty="0"/>
          </a:p>
        </p:txBody>
      </p:sp>
      <p:sp>
        <p:nvSpPr>
          <p:cNvPr id="3" name="Content Placeholder 2"/>
          <p:cNvSpPr>
            <a:spLocks noGrp="1"/>
          </p:cNvSpPr>
          <p:nvPr>
            <p:ph idx="1"/>
          </p:nvPr>
        </p:nvSpPr>
        <p:spPr>
          <a:xfrm>
            <a:off x="838200" y="1825625"/>
            <a:ext cx="10515600" cy="4351338"/>
          </a:xfrm>
        </p:spPr>
        <p:txBody>
          <a:bodyPr>
            <a:normAutofit fontScale="77500" lnSpcReduction="20000"/>
          </a:bodyPr>
          <a:lstStyle/>
          <a:p>
            <a:pPr marL="0" indent="0">
              <a:buNone/>
            </a:pPr>
            <a:r>
              <a:rPr lang="en-GB" sz="3600" b="1" dirty="0">
                <a:solidFill>
                  <a:srgbClr val="0070C0"/>
                </a:solidFill>
              </a:rPr>
              <a:t>Contributions 2015-2016	    $199162</a:t>
            </a:r>
          </a:p>
          <a:p>
            <a:pPr marL="0" indent="0">
              <a:buNone/>
            </a:pPr>
            <a:r>
              <a:rPr lang="en-GB" sz="3600" b="1" dirty="0">
                <a:solidFill>
                  <a:srgbClr val="0070C0"/>
                </a:solidFill>
              </a:rPr>
              <a:t>Contributions 2016-2017	    $182728</a:t>
            </a:r>
          </a:p>
          <a:p>
            <a:pPr marL="0" indent="0">
              <a:buNone/>
            </a:pPr>
            <a:r>
              <a:rPr lang="en-GB" sz="3600" b="1" dirty="0">
                <a:solidFill>
                  <a:srgbClr val="0070C0"/>
                </a:solidFill>
              </a:rPr>
              <a:t>Contributions 2017-2018	    $178039</a:t>
            </a:r>
          </a:p>
          <a:p>
            <a:pPr marL="0" indent="0">
              <a:buNone/>
            </a:pPr>
            <a:r>
              <a:rPr lang="en-GB" sz="3600" b="1" dirty="0">
                <a:solidFill>
                  <a:srgbClr val="0070C0"/>
                </a:solidFill>
              </a:rPr>
              <a:t>Contributions 2018-2019    $172864</a:t>
            </a:r>
          </a:p>
          <a:p>
            <a:pPr marL="0" indent="0">
              <a:buNone/>
            </a:pPr>
            <a:r>
              <a:rPr lang="en-GB" sz="3600" b="1" i="1" dirty="0">
                <a:solidFill>
                  <a:srgbClr val="00B0F0"/>
                </a:solidFill>
              </a:rPr>
              <a:t>Contributions 2019-2020	    $  74496	to date</a:t>
            </a:r>
          </a:p>
          <a:p>
            <a:pPr marL="0" indent="0">
              <a:buNone/>
            </a:pPr>
            <a:endParaRPr lang="en-GB" sz="3600" b="1" dirty="0">
              <a:solidFill>
                <a:srgbClr val="002060"/>
              </a:solidFill>
            </a:endParaRPr>
          </a:p>
          <a:p>
            <a:pPr marL="0" indent="0">
              <a:buNone/>
            </a:pPr>
            <a:r>
              <a:rPr lang="en-GB" sz="3600" b="1" dirty="0">
                <a:solidFill>
                  <a:srgbClr val="002060"/>
                </a:solidFill>
              </a:rPr>
              <a:t>In 2019-2000 our DDF is $91363 because we gave $182728 in the Rotary year 2016-2017……..</a:t>
            </a:r>
            <a:r>
              <a:rPr lang="en-GB" sz="3600" b="1" dirty="0">
                <a:solidFill>
                  <a:srgbClr val="0070C0"/>
                </a:solidFill>
              </a:rPr>
              <a:t>	</a:t>
            </a:r>
          </a:p>
          <a:p>
            <a:pPr marL="0" indent="0">
              <a:buNone/>
            </a:pPr>
            <a:endParaRPr lang="en-GB" sz="3600" b="1" dirty="0">
              <a:solidFill>
                <a:srgbClr val="0070C0"/>
              </a:solidFill>
            </a:endParaRPr>
          </a:p>
          <a:p>
            <a:pPr marL="0" indent="0">
              <a:buNone/>
            </a:pPr>
            <a:r>
              <a:rPr lang="en-GB" sz="3600" b="1" dirty="0">
                <a:solidFill>
                  <a:srgbClr val="0070C0"/>
                </a:solidFill>
              </a:rPr>
              <a:t>What can we do in the future????....look to the past…</a:t>
            </a:r>
          </a:p>
          <a:p>
            <a:pPr lvl="8"/>
            <a:endParaRPr lang="en-GB" sz="36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pic>
        <p:nvPicPr>
          <p:cNvPr id="9" name="Picture 8" descr="A close up of a logo&#10;&#10;Description automatically generated">
            <a:extLst>
              <a:ext uri="{FF2B5EF4-FFF2-40B4-BE49-F238E27FC236}">
                <a16:creationId xmlns:a16="http://schemas.microsoft.com/office/drawing/2014/main" id="{620A9975-56A8-496D-AEF2-D55BB6D3346D}"/>
              </a:ext>
            </a:extLst>
          </p:cNvPr>
          <p:cNvPicPr>
            <a:picLocks noChangeAspect="1"/>
          </p:cNvPicPr>
          <p:nvPr/>
        </p:nvPicPr>
        <p:blipFill>
          <a:blip r:embed="rId4"/>
          <a:stretch>
            <a:fillRect/>
          </a:stretch>
        </p:blipFill>
        <p:spPr>
          <a:xfrm>
            <a:off x="9647184" y="230188"/>
            <a:ext cx="2353721" cy="1078306"/>
          </a:xfrm>
          <a:prstGeom prst="rect">
            <a:avLst/>
          </a:prstGeom>
        </p:spPr>
      </p:pic>
      <p:pic>
        <p:nvPicPr>
          <p:cNvPr id="10" name="Picture 9">
            <a:extLst>
              <a:ext uri="{FF2B5EF4-FFF2-40B4-BE49-F238E27FC236}">
                <a16:creationId xmlns:a16="http://schemas.microsoft.com/office/drawing/2014/main" id="{D24AFF3C-9497-4688-902A-6F9489B19BB0}"/>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377659" y="109036"/>
            <a:ext cx="1761043" cy="1579602"/>
          </a:xfrm>
          <a:prstGeom prst="rect">
            <a:avLst/>
          </a:prstGeom>
        </p:spPr>
      </p:pic>
    </p:spTree>
    <p:extLst>
      <p:ext uri="{BB962C8B-B14F-4D97-AF65-F5344CB8AC3E}">
        <p14:creationId xmlns:p14="http://schemas.microsoft.com/office/powerpoint/2010/main" val="185791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sp>
        <p:nvSpPr>
          <p:cNvPr id="2" name="Title 1"/>
          <p:cNvSpPr>
            <a:spLocks noGrp="1"/>
          </p:cNvSpPr>
          <p:nvPr>
            <p:ph type="title"/>
          </p:nvPr>
        </p:nvSpPr>
        <p:spPr/>
        <p:txBody>
          <a:bodyPr/>
          <a:lstStyle/>
          <a:p>
            <a:r>
              <a:rPr lang="fr-FR" dirty="0"/>
              <a:t>		</a:t>
            </a:r>
            <a:r>
              <a:rPr lang="en-GB" b="1" u="sng" dirty="0">
                <a:solidFill>
                  <a:srgbClr val="0070C0"/>
                </a:solidFill>
              </a:rPr>
              <a:t>District Grants: Timescale</a:t>
            </a:r>
            <a:r>
              <a:rPr lang="fr-FR" dirty="0"/>
              <a:t>		</a:t>
            </a:r>
            <a:endParaRPr lang="en-GB" b="1" dirty="0">
              <a:solidFill>
                <a:srgbClr val="002060"/>
              </a:solidFill>
            </a:endParaRPr>
          </a:p>
        </p:txBody>
      </p:sp>
      <p:sp>
        <p:nvSpPr>
          <p:cNvPr id="3" name="Content Placeholder 2"/>
          <p:cNvSpPr>
            <a:spLocks noGrp="1"/>
          </p:cNvSpPr>
          <p:nvPr>
            <p:ph idx="1"/>
          </p:nvPr>
        </p:nvSpPr>
        <p:spPr/>
        <p:txBody>
          <a:bodyPr>
            <a:normAutofit fontScale="47500" lnSpcReduction="20000"/>
          </a:bodyPr>
          <a:lstStyle/>
          <a:p>
            <a:pPr marL="315468" indent="-315468" defTabSz="841247">
              <a:spcBef>
                <a:spcPts val="300"/>
              </a:spcBef>
              <a:buSzTx/>
              <a:buNone/>
              <a:defRPr sz="1656" b="1"/>
            </a:pPr>
            <a:r>
              <a:rPr lang="en-GB" sz="4000" dirty="0">
                <a:solidFill>
                  <a:srgbClr val="FF0000"/>
                </a:solidFill>
              </a:rPr>
              <a:t>By 1 June 2020:</a:t>
            </a:r>
            <a:r>
              <a:rPr lang="en-GB" sz="4000" dirty="0">
                <a:solidFill>
                  <a:srgbClr val="0070C0"/>
                </a:solidFill>
              </a:rPr>
              <a:t>	Clubs submit OUTLINE APPLICATIONS to District Grants 					Officer/Foundation Chair</a:t>
            </a:r>
          </a:p>
          <a:p>
            <a:pPr marL="315468" indent="-315468" defTabSz="841247">
              <a:spcBef>
                <a:spcPts val="300"/>
              </a:spcBef>
              <a:buSzTx/>
              <a:buNone/>
              <a:defRPr sz="1656" b="1"/>
            </a:pPr>
            <a:endParaRPr lang="en-GB" sz="4000" dirty="0">
              <a:solidFill>
                <a:srgbClr val="0070C0"/>
              </a:solidFill>
            </a:endParaRPr>
          </a:p>
          <a:p>
            <a:pPr marL="315468" indent="-315468" defTabSz="841247">
              <a:spcBef>
                <a:spcPts val="300"/>
              </a:spcBef>
              <a:buSzTx/>
              <a:buNone/>
              <a:defRPr sz="1656"/>
            </a:pPr>
            <a:r>
              <a:rPr lang="en-GB" sz="4000" dirty="0">
                <a:solidFill>
                  <a:srgbClr val="0070C0"/>
                </a:solidFill>
              </a:rPr>
              <a:t>Before approval is given: The Memorandum of Understanding qualification has to be 			gained by the Club</a:t>
            </a:r>
          </a:p>
          <a:p>
            <a:pPr marL="315468" indent="-315468" defTabSz="841247">
              <a:spcBef>
                <a:spcPts val="300"/>
              </a:spcBef>
              <a:buSzTx/>
              <a:buNone/>
              <a:defRPr sz="1656"/>
            </a:pPr>
            <a:r>
              <a:rPr lang="en-GB" sz="4000" dirty="0">
                <a:solidFill>
                  <a:srgbClr val="0070C0"/>
                </a:solidFill>
              </a:rPr>
              <a:t>	</a:t>
            </a:r>
          </a:p>
          <a:p>
            <a:pPr marL="315468" indent="-315468" defTabSz="841247">
              <a:spcBef>
                <a:spcPts val="300"/>
              </a:spcBef>
              <a:buSzTx/>
              <a:buNone/>
              <a:defRPr sz="1656" b="1"/>
            </a:pPr>
            <a:r>
              <a:rPr lang="en-GB" sz="4000" dirty="0">
                <a:solidFill>
                  <a:srgbClr val="FF0000"/>
                </a:solidFill>
              </a:rPr>
              <a:t>From 1 July 2020:  </a:t>
            </a:r>
            <a:r>
              <a:rPr lang="en-GB" sz="4000" dirty="0">
                <a:solidFill>
                  <a:srgbClr val="0070C0"/>
                </a:solidFill>
              </a:rPr>
              <a:t>Foundation Committee submits the proposed Spending Plan to Rotary Foundation</a:t>
            </a:r>
          </a:p>
          <a:p>
            <a:pPr marL="315468" indent="-315468" defTabSz="841247">
              <a:spcBef>
                <a:spcPts val="300"/>
              </a:spcBef>
              <a:buSzTx/>
              <a:buNone/>
              <a:defRPr sz="1656" b="1"/>
            </a:pPr>
            <a:endParaRPr lang="en-GB" sz="4000" dirty="0">
              <a:solidFill>
                <a:srgbClr val="0070C0"/>
              </a:solidFill>
            </a:endParaRPr>
          </a:p>
          <a:p>
            <a:pPr marL="315468" indent="-315468" defTabSz="841247">
              <a:spcBef>
                <a:spcPts val="300"/>
              </a:spcBef>
              <a:buSzTx/>
              <a:buNone/>
              <a:defRPr sz="1656" b="1"/>
            </a:pPr>
            <a:r>
              <a:rPr lang="en-GB" sz="4000" dirty="0">
                <a:solidFill>
                  <a:srgbClr val="FF0000"/>
                </a:solidFill>
              </a:rPr>
              <a:t>July onwards:</a:t>
            </a:r>
            <a:r>
              <a:rPr lang="en-GB" sz="4000" dirty="0">
                <a:solidFill>
                  <a:srgbClr val="0070C0"/>
                </a:solidFill>
              </a:rPr>
              <a:t>	Clubs submit FINAL APPLICATIONS for approved projects</a:t>
            </a:r>
          </a:p>
          <a:p>
            <a:pPr marL="315468" indent="-315468" defTabSz="841247">
              <a:spcBef>
                <a:spcPts val="300"/>
              </a:spcBef>
              <a:buSzTx/>
              <a:buNone/>
              <a:defRPr sz="1656"/>
            </a:pPr>
            <a:r>
              <a:rPr lang="en-GB" sz="4000" dirty="0">
                <a:solidFill>
                  <a:srgbClr val="0070C0"/>
                </a:solidFill>
              </a:rPr>
              <a:t>Applications approved by Rotary Foundation:		</a:t>
            </a:r>
          </a:p>
          <a:p>
            <a:pPr marL="315468" indent="-315468" defTabSz="841247">
              <a:spcBef>
                <a:spcPts val="300"/>
              </a:spcBef>
              <a:buSzTx/>
              <a:buNone/>
              <a:defRPr sz="1656"/>
            </a:pPr>
            <a:r>
              <a:rPr lang="en-GB" sz="4000" dirty="0">
                <a:solidFill>
                  <a:srgbClr val="0070C0"/>
                </a:solidFill>
              </a:rPr>
              <a:t>District Designated Grant paid to District 1010</a:t>
            </a:r>
          </a:p>
          <a:p>
            <a:pPr marL="315468" indent="-315468" defTabSz="841247">
              <a:spcBef>
                <a:spcPts val="300"/>
              </a:spcBef>
              <a:buSzTx/>
              <a:buNone/>
              <a:defRPr sz="1656"/>
            </a:pPr>
            <a:endParaRPr lang="en-GB" sz="4000" dirty="0">
              <a:solidFill>
                <a:srgbClr val="0070C0"/>
              </a:solidFill>
            </a:endParaRPr>
          </a:p>
          <a:p>
            <a:pPr marL="315468" indent="-315468" defTabSz="841247">
              <a:spcBef>
                <a:spcPts val="300"/>
              </a:spcBef>
              <a:buSzTx/>
              <a:buNone/>
              <a:defRPr sz="1656" b="1"/>
            </a:pPr>
            <a:r>
              <a:rPr lang="en-GB" sz="4000" dirty="0">
                <a:solidFill>
                  <a:srgbClr val="FF0000"/>
                </a:solidFill>
              </a:rPr>
              <a:t>October:</a:t>
            </a:r>
            <a:r>
              <a:rPr lang="en-GB" sz="4000" dirty="0">
                <a:solidFill>
                  <a:srgbClr val="0070C0"/>
                </a:solidFill>
              </a:rPr>
              <a:t>       Approval is given by the Foundation Team, funds are allocated, paid by BACS to Clubs, and projects can begin</a:t>
            </a:r>
          </a:p>
          <a:p>
            <a:pPr marL="315468" indent="-315468" defTabSz="841247">
              <a:spcBef>
                <a:spcPts val="300"/>
              </a:spcBef>
              <a:buSzTx/>
              <a:buNone/>
              <a:defRPr sz="1656" b="1"/>
            </a:pPr>
            <a:endParaRPr lang="en-GB" sz="4000" dirty="0">
              <a:solidFill>
                <a:srgbClr val="0070C0"/>
              </a:solidFill>
            </a:endParaRPr>
          </a:p>
          <a:p>
            <a:pPr marL="315468" indent="-315468" defTabSz="841247">
              <a:spcBef>
                <a:spcPts val="300"/>
              </a:spcBef>
              <a:buSzTx/>
              <a:buNone/>
              <a:defRPr sz="1656" b="1"/>
            </a:pPr>
            <a:r>
              <a:rPr lang="en-GB" sz="4000" dirty="0">
                <a:solidFill>
                  <a:srgbClr val="FF0000"/>
                </a:solidFill>
              </a:rPr>
              <a:t>31</a:t>
            </a:r>
            <a:r>
              <a:rPr lang="en-GB" sz="4000" baseline="29826" dirty="0">
                <a:solidFill>
                  <a:srgbClr val="FF0000"/>
                </a:solidFill>
              </a:rPr>
              <a:t>st</a:t>
            </a:r>
            <a:r>
              <a:rPr lang="en-GB" sz="4000" dirty="0">
                <a:solidFill>
                  <a:srgbClr val="FF0000"/>
                </a:solidFill>
              </a:rPr>
              <a:t> March 2021:	    </a:t>
            </a:r>
            <a:r>
              <a:rPr lang="en-GB" sz="4000" dirty="0">
                <a:solidFill>
                  <a:srgbClr val="0070C0"/>
                </a:solidFill>
              </a:rPr>
              <a:t>Closure date for the year’s DG and if a Project is not approved by that date or has not been started for any reason, the Project will not be able to proceed in this Rotary year. </a:t>
            </a:r>
          </a:p>
          <a:p>
            <a:pPr marL="315468" indent="-315468" defTabSz="841247">
              <a:spcBef>
                <a:spcPts val="300"/>
              </a:spcBef>
              <a:buSzTx/>
              <a:buNone/>
              <a:defRPr sz="1656" b="1"/>
            </a:pPr>
            <a:r>
              <a:rPr lang="en-GB" sz="4000" dirty="0">
                <a:solidFill>
                  <a:srgbClr val="0070C0"/>
                </a:solidFill>
              </a:rPr>
              <a:t>      The Club can re-apply next year.</a:t>
            </a:r>
          </a:p>
          <a:p>
            <a:pPr>
              <a:defRPr b="1"/>
            </a:pPr>
            <a:endParaRPr lang="en-GB" dirty="0"/>
          </a:p>
          <a:p>
            <a:pPr>
              <a:defRPr b="1"/>
            </a:pPr>
            <a:endParaRPr lang="en-GB" dirty="0"/>
          </a:p>
          <a:p>
            <a:pPr>
              <a:defRPr b="1"/>
            </a:pPr>
            <a:endParaRPr lang="en-GB" dirty="0"/>
          </a:p>
          <a:p>
            <a:pPr>
              <a:defRPr b="1"/>
            </a:pPr>
            <a:endParaRPr lang="en-GB" dirty="0"/>
          </a:p>
          <a:p>
            <a:pPr>
              <a:defRPr b="1"/>
            </a:pPr>
            <a:endParaRPr lang="en-GB" dirty="0"/>
          </a:p>
          <a:p>
            <a:pPr>
              <a:defRPr b="1"/>
            </a:pPr>
            <a:endParaRPr lang="en-GB" dirty="0">
              <a:solidFill>
                <a:srgbClr val="0070C0"/>
              </a:solidFill>
            </a:endParaRPr>
          </a:p>
        </p:txBody>
      </p:sp>
      <p:pic>
        <p:nvPicPr>
          <p:cNvPr id="8" name="Picture 7" descr="A close up of a logo&#10;&#10;Description automatically generated">
            <a:extLst>
              <a:ext uri="{FF2B5EF4-FFF2-40B4-BE49-F238E27FC236}">
                <a16:creationId xmlns:a16="http://schemas.microsoft.com/office/drawing/2014/main" id="{6EC78EDA-0DFC-471B-9B4C-8AEA7B6C4529}"/>
              </a:ext>
            </a:extLst>
          </p:cNvPr>
          <p:cNvPicPr>
            <a:picLocks noChangeAspect="1"/>
          </p:cNvPicPr>
          <p:nvPr/>
        </p:nvPicPr>
        <p:blipFill>
          <a:blip r:embed="rId4"/>
          <a:stretch>
            <a:fillRect/>
          </a:stretch>
        </p:blipFill>
        <p:spPr>
          <a:xfrm>
            <a:off x="9221492" y="202870"/>
            <a:ext cx="2686131" cy="1230592"/>
          </a:xfrm>
          <a:prstGeom prst="rect">
            <a:avLst/>
          </a:prstGeom>
        </p:spPr>
      </p:pic>
      <p:pic>
        <p:nvPicPr>
          <p:cNvPr id="9" name="Picture 8">
            <a:extLst>
              <a:ext uri="{FF2B5EF4-FFF2-40B4-BE49-F238E27FC236}">
                <a16:creationId xmlns:a16="http://schemas.microsoft.com/office/drawing/2014/main" id="{D3229C51-D4CD-411F-B5F5-E267DBE1C113}"/>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377659" y="109036"/>
            <a:ext cx="1761043" cy="1579602"/>
          </a:xfrm>
          <a:prstGeom prst="rect">
            <a:avLst/>
          </a:prstGeom>
        </p:spPr>
      </p:pic>
    </p:spTree>
    <p:extLst>
      <p:ext uri="{BB962C8B-B14F-4D97-AF65-F5344CB8AC3E}">
        <p14:creationId xmlns:p14="http://schemas.microsoft.com/office/powerpoint/2010/main" val="2491309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sp>
        <p:nvSpPr>
          <p:cNvPr id="2" name="Title 1"/>
          <p:cNvSpPr>
            <a:spLocks noGrp="1"/>
          </p:cNvSpPr>
          <p:nvPr>
            <p:ph type="title"/>
          </p:nvPr>
        </p:nvSpPr>
        <p:spPr/>
        <p:txBody>
          <a:bodyPr/>
          <a:lstStyle/>
          <a:p>
            <a:pPr algn="ctr"/>
            <a:r>
              <a:rPr lang="en-GB" b="1" u="sng" dirty="0">
                <a:solidFill>
                  <a:srgbClr val="0070C0"/>
                </a:solidFill>
              </a:rPr>
              <a:t>What makes a successful</a:t>
            </a:r>
            <a:br>
              <a:rPr lang="en-GB" b="1" u="sng" dirty="0">
                <a:solidFill>
                  <a:srgbClr val="0070C0"/>
                </a:solidFill>
              </a:rPr>
            </a:br>
            <a:r>
              <a:rPr lang="en-GB" b="1" u="sng" dirty="0">
                <a:solidFill>
                  <a:srgbClr val="0070C0"/>
                </a:solidFill>
              </a:rPr>
              <a:t>Grant Project?</a:t>
            </a:r>
            <a:r>
              <a:rPr lang="fr-FR" b="1" u="sng" dirty="0">
                <a:solidFill>
                  <a:srgbClr val="0070C0"/>
                </a:solidFill>
              </a:rPr>
              <a:t>	</a:t>
            </a:r>
            <a:endParaRPr lang="en-GB" b="1" u="sng" dirty="0">
              <a:solidFill>
                <a:srgbClr val="0070C0"/>
              </a:solidFill>
            </a:endParaRPr>
          </a:p>
        </p:txBody>
      </p:sp>
      <p:sp>
        <p:nvSpPr>
          <p:cNvPr id="3" name="Content Placeholder 2"/>
          <p:cNvSpPr>
            <a:spLocks noGrp="1"/>
          </p:cNvSpPr>
          <p:nvPr>
            <p:ph idx="1"/>
          </p:nvPr>
        </p:nvSpPr>
        <p:spPr/>
        <p:txBody>
          <a:bodyPr>
            <a:normAutofit lnSpcReduction="10000"/>
          </a:bodyPr>
          <a:lstStyle/>
          <a:p>
            <a:pPr>
              <a:defRPr b="1"/>
            </a:pPr>
            <a:endParaRPr lang="en-GB" dirty="0"/>
          </a:p>
          <a:p>
            <a:pPr>
              <a:buFontTx/>
            </a:pPr>
            <a:r>
              <a:rPr lang="en-GB" sz="4000" dirty="0">
                <a:solidFill>
                  <a:srgbClr val="0070C0"/>
                </a:solidFill>
              </a:rPr>
              <a:t>The project meets genuine community needs</a:t>
            </a:r>
          </a:p>
          <a:p>
            <a:pPr>
              <a:buFontTx/>
            </a:pPr>
            <a:r>
              <a:rPr lang="en-GB" sz="4000" dirty="0">
                <a:solidFill>
                  <a:srgbClr val="002060"/>
                </a:solidFill>
              </a:rPr>
              <a:t>Sustainability</a:t>
            </a:r>
          </a:p>
          <a:p>
            <a:pPr>
              <a:buFontTx/>
            </a:pPr>
            <a:r>
              <a:rPr lang="en-GB" sz="4000" dirty="0">
                <a:solidFill>
                  <a:srgbClr val="0070C0"/>
                </a:solidFill>
              </a:rPr>
              <a:t>Effective partnerships</a:t>
            </a:r>
          </a:p>
          <a:p>
            <a:pPr>
              <a:buFontTx/>
            </a:pPr>
            <a:r>
              <a:rPr lang="en-GB" sz="4000" dirty="0">
                <a:solidFill>
                  <a:srgbClr val="002060"/>
                </a:solidFill>
              </a:rPr>
              <a:t>Good Rotarian involvement</a:t>
            </a:r>
          </a:p>
          <a:p>
            <a:pPr>
              <a:buFontTx/>
            </a:pPr>
            <a:r>
              <a:rPr lang="en-GB" sz="4000" dirty="0">
                <a:solidFill>
                  <a:srgbClr val="0070C0"/>
                </a:solidFill>
              </a:rPr>
              <a:t>Implementation plan </a:t>
            </a:r>
          </a:p>
          <a:p>
            <a:pPr>
              <a:buFontTx/>
            </a:pPr>
            <a:r>
              <a:rPr lang="en-GB" sz="4000" dirty="0">
                <a:solidFill>
                  <a:srgbClr val="002060"/>
                </a:solidFill>
              </a:rPr>
              <a:t>Proper Stewardship of funds</a:t>
            </a:r>
          </a:p>
          <a:p>
            <a:pPr>
              <a:defRPr b="1"/>
            </a:pPr>
            <a:endParaRPr lang="en-GB" dirty="0">
              <a:solidFill>
                <a:srgbClr val="002060"/>
              </a:solidFill>
            </a:endParaRPr>
          </a:p>
          <a:p>
            <a:pPr>
              <a:defRPr b="1"/>
            </a:pPr>
            <a:endParaRPr lang="en-GB" dirty="0"/>
          </a:p>
          <a:p>
            <a:pPr>
              <a:defRPr b="1"/>
            </a:pPr>
            <a:endParaRPr lang="en-GB" dirty="0"/>
          </a:p>
          <a:p>
            <a:pPr>
              <a:defRPr b="1"/>
            </a:pPr>
            <a:endParaRPr lang="en-GB" dirty="0"/>
          </a:p>
          <a:p>
            <a:pPr>
              <a:defRPr b="1"/>
            </a:pPr>
            <a:endParaRPr lang="en-GB" dirty="0">
              <a:solidFill>
                <a:srgbClr val="0070C0"/>
              </a:solidFill>
            </a:endParaRPr>
          </a:p>
        </p:txBody>
      </p:sp>
      <p:pic>
        <p:nvPicPr>
          <p:cNvPr id="8" name="Picture 7" descr="A close up of a logo&#10;&#10;Description automatically generated">
            <a:extLst>
              <a:ext uri="{FF2B5EF4-FFF2-40B4-BE49-F238E27FC236}">
                <a16:creationId xmlns:a16="http://schemas.microsoft.com/office/drawing/2014/main" id="{CAEA69B6-806F-4C45-87B5-997864E9EA7A}"/>
              </a:ext>
            </a:extLst>
          </p:cNvPr>
          <p:cNvPicPr>
            <a:picLocks noChangeAspect="1"/>
          </p:cNvPicPr>
          <p:nvPr/>
        </p:nvPicPr>
        <p:blipFill>
          <a:blip r:embed="rId4"/>
          <a:stretch>
            <a:fillRect/>
          </a:stretch>
        </p:blipFill>
        <p:spPr>
          <a:xfrm>
            <a:off x="9221492" y="202870"/>
            <a:ext cx="2686131" cy="1230592"/>
          </a:xfrm>
          <a:prstGeom prst="rect">
            <a:avLst/>
          </a:prstGeom>
        </p:spPr>
      </p:pic>
      <p:pic>
        <p:nvPicPr>
          <p:cNvPr id="9" name="Picture 8">
            <a:extLst>
              <a:ext uri="{FF2B5EF4-FFF2-40B4-BE49-F238E27FC236}">
                <a16:creationId xmlns:a16="http://schemas.microsoft.com/office/drawing/2014/main" id="{6A5AE843-56C8-40E9-8213-6396DB399909}"/>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377659" y="109036"/>
            <a:ext cx="1761043" cy="1579602"/>
          </a:xfrm>
          <a:prstGeom prst="rect">
            <a:avLst/>
          </a:prstGeom>
        </p:spPr>
      </p:pic>
    </p:spTree>
    <p:extLst>
      <p:ext uri="{BB962C8B-B14F-4D97-AF65-F5344CB8AC3E}">
        <p14:creationId xmlns:p14="http://schemas.microsoft.com/office/powerpoint/2010/main" val="290113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3902" y="5642721"/>
            <a:ext cx="2260439" cy="851924"/>
          </a:xfrm>
          <a:prstGeom prst="rect">
            <a:avLst/>
          </a:prstGeom>
        </p:spPr>
      </p:pic>
      <p:sp>
        <p:nvSpPr>
          <p:cNvPr id="2" name="Title 1"/>
          <p:cNvSpPr>
            <a:spLocks noGrp="1"/>
          </p:cNvSpPr>
          <p:nvPr>
            <p:ph type="title"/>
          </p:nvPr>
        </p:nvSpPr>
        <p:spPr/>
        <p:txBody>
          <a:bodyPr/>
          <a:lstStyle/>
          <a:p>
            <a:r>
              <a:rPr lang="fr-FR" dirty="0"/>
              <a:t>			</a:t>
            </a:r>
            <a:r>
              <a:rPr lang="en-GB" b="1" u="sng" dirty="0">
                <a:solidFill>
                  <a:srgbClr val="0070C0"/>
                </a:solidFill>
              </a:rPr>
              <a:t>The Rotary Foundation </a:t>
            </a:r>
            <a:br>
              <a:rPr lang="en-GB" b="1" u="sng" dirty="0">
                <a:solidFill>
                  <a:srgbClr val="0070C0"/>
                </a:solidFill>
              </a:rPr>
            </a:br>
            <a:r>
              <a:rPr lang="en-GB" b="1" dirty="0">
                <a:solidFill>
                  <a:srgbClr val="0070C0"/>
                </a:solidFill>
              </a:rPr>
              <a:t>			</a:t>
            </a:r>
            <a:r>
              <a:rPr lang="en-GB" b="1" u="sng" dirty="0">
                <a:solidFill>
                  <a:srgbClr val="0070C0"/>
                </a:solidFill>
              </a:rPr>
              <a:t>Rotary’s Own Charity</a:t>
            </a:r>
          </a:p>
        </p:txBody>
      </p:sp>
      <p:sp>
        <p:nvSpPr>
          <p:cNvPr id="3" name="Content Placeholder 2"/>
          <p:cNvSpPr>
            <a:spLocks noGrp="1"/>
          </p:cNvSpPr>
          <p:nvPr>
            <p:ph idx="1"/>
          </p:nvPr>
        </p:nvSpPr>
        <p:spPr/>
        <p:txBody>
          <a:bodyPr>
            <a:normAutofit lnSpcReduction="10000"/>
          </a:bodyPr>
          <a:lstStyle/>
          <a:p>
            <a:pPr>
              <a:defRPr b="1"/>
            </a:pPr>
            <a:endParaRPr lang="en-GB" dirty="0"/>
          </a:p>
          <a:p>
            <a:pPr algn="ctr">
              <a:buNone/>
              <a:defRPr sz="4400"/>
            </a:pPr>
            <a:r>
              <a:rPr lang="en-GB" dirty="0">
                <a:solidFill>
                  <a:srgbClr val="0070C0"/>
                </a:solidFill>
              </a:rPr>
              <a:t>Thank you for your time and </a:t>
            </a:r>
          </a:p>
          <a:p>
            <a:pPr algn="ctr">
              <a:buNone/>
              <a:defRPr sz="4400"/>
            </a:pPr>
            <a:r>
              <a:rPr lang="en-GB" dirty="0">
                <a:solidFill>
                  <a:srgbClr val="0070C0"/>
                </a:solidFill>
              </a:rPr>
              <a:t>ongoing support</a:t>
            </a:r>
          </a:p>
          <a:p>
            <a:pPr>
              <a:defRPr b="1"/>
            </a:pPr>
            <a:endParaRPr lang="en-GB" dirty="0"/>
          </a:p>
          <a:p>
            <a:pPr>
              <a:defRPr b="1"/>
            </a:pPr>
            <a:endParaRPr lang="en-GB" dirty="0"/>
          </a:p>
          <a:p>
            <a:pPr>
              <a:defRPr b="1"/>
            </a:pPr>
            <a:endParaRPr lang="en-GB" dirty="0"/>
          </a:p>
          <a:p>
            <a:pPr>
              <a:defRPr b="1"/>
            </a:pPr>
            <a:endParaRPr lang="en-GB" dirty="0"/>
          </a:p>
          <a:p>
            <a:pPr marL="0" indent="0">
              <a:buNone/>
              <a:defRPr b="1"/>
            </a:pPr>
            <a:r>
              <a:rPr lang="en-GB" b="1" dirty="0" err="1">
                <a:solidFill>
                  <a:srgbClr val="0070C0"/>
                </a:solidFill>
              </a:rPr>
              <a:t>bill.r.ross@me.com</a:t>
            </a:r>
            <a:endParaRPr lang="en-GB" b="1" dirty="0">
              <a:solidFill>
                <a:srgbClr val="0070C0"/>
              </a:solidFill>
            </a:endParaRPr>
          </a:p>
          <a:p>
            <a:pPr>
              <a:defRPr b="1"/>
            </a:pPr>
            <a:endParaRPr lang="en-GB" dirty="0">
              <a:solidFill>
                <a:srgbClr val="002060"/>
              </a:solidFill>
            </a:endParaRPr>
          </a:p>
          <a:p>
            <a:pPr>
              <a:defRPr b="1"/>
            </a:pPr>
            <a:endParaRPr lang="en-GB" dirty="0"/>
          </a:p>
          <a:p>
            <a:pPr>
              <a:defRPr b="1"/>
            </a:pPr>
            <a:endParaRPr lang="en-GB" dirty="0"/>
          </a:p>
          <a:p>
            <a:pPr>
              <a:defRPr b="1"/>
            </a:pPr>
            <a:endParaRPr lang="en-GB" dirty="0"/>
          </a:p>
          <a:p>
            <a:pPr>
              <a:defRPr b="1"/>
            </a:pPr>
            <a:endParaRPr lang="en-GB" dirty="0"/>
          </a:p>
          <a:p>
            <a:pPr>
              <a:defRPr b="1"/>
            </a:pPr>
            <a:endParaRPr lang="en-GB" dirty="0">
              <a:solidFill>
                <a:srgbClr val="0070C0"/>
              </a:solidFill>
            </a:endParaRPr>
          </a:p>
        </p:txBody>
      </p:sp>
      <p:pic>
        <p:nvPicPr>
          <p:cNvPr id="7" name="Picture 6" descr="A close up of a logo&#10;&#10;Description automatically generated">
            <a:extLst>
              <a:ext uri="{FF2B5EF4-FFF2-40B4-BE49-F238E27FC236}">
                <a16:creationId xmlns:a16="http://schemas.microsoft.com/office/drawing/2014/main" id="{60AEAA86-A840-43E6-B6E4-518930EC85A7}"/>
              </a:ext>
            </a:extLst>
          </p:cNvPr>
          <p:cNvPicPr>
            <a:picLocks noChangeAspect="1"/>
          </p:cNvPicPr>
          <p:nvPr/>
        </p:nvPicPr>
        <p:blipFill>
          <a:blip r:embed="rId4"/>
          <a:stretch>
            <a:fillRect/>
          </a:stretch>
        </p:blipFill>
        <p:spPr>
          <a:xfrm>
            <a:off x="9221492" y="202870"/>
            <a:ext cx="2686131" cy="1230592"/>
          </a:xfrm>
          <a:prstGeom prst="rect">
            <a:avLst/>
          </a:prstGeom>
        </p:spPr>
      </p:pic>
      <p:pic>
        <p:nvPicPr>
          <p:cNvPr id="9" name="Picture 8">
            <a:extLst>
              <a:ext uri="{FF2B5EF4-FFF2-40B4-BE49-F238E27FC236}">
                <a16:creationId xmlns:a16="http://schemas.microsoft.com/office/drawing/2014/main" id="{F87E1A05-08D4-4647-BE86-C2C6564AA7ED}"/>
              </a:ext>
            </a:extLst>
          </p:cNvPr>
          <p:cNvPicPr>
            <a:picLocks noChangeAspect="1"/>
          </p:cNvPicPr>
          <p:nvPr/>
        </p:nvPicPr>
        <p:blipFill>
          <a:blip r:embed="rId5">
            <a:clrChange>
              <a:clrFrom>
                <a:srgbClr val="EBF5F6"/>
              </a:clrFrom>
              <a:clrTo>
                <a:srgbClr val="EBF5F6">
                  <a:alpha val="0"/>
                </a:srgbClr>
              </a:clrTo>
            </a:clrChange>
            <a:alphaModFix/>
          </a:blip>
          <a:stretch>
            <a:fillRect/>
          </a:stretch>
        </p:blipFill>
        <p:spPr>
          <a:xfrm>
            <a:off x="377659" y="109036"/>
            <a:ext cx="1761043" cy="1579602"/>
          </a:xfrm>
          <a:prstGeom prst="rect">
            <a:avLst/>
          </a:prstGeom>
        </p:spPr>
      </p:pic>
    </p:spTree>
    <p:extLst>
      <p:ext uri="{BB962C8B-B14F-4D97-AF65-F5344CB8AC3E}">
        <p14:creationId xmlns:p14="http://schemas.microsoft.com/office/powerpoint/2010/main" val="3694971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2054</TotalTime>
  <Words>1311</Words>
  <Application>Microsoft Office PowerPoint</Application>
  <PresentationFormat>Widescreen</PresentationFormat>
  <Paragraphs>167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Club Leadership Seminar Our Charity: Foundation working for 1010</vt:lpstr>
      <vt:lpstr>   Why Foundation?</vt:lpstr>
      <vt:lpstr>Foundation Programmes </vt:lpstr>
      <vt:lpstr>Global Grants</vt:lpstr>
      <vt:lpstr>   Why Foundation?</vt:lpstr>
      <vt:lpstr>Annual Fund Giving in D1010</vt:lpstr>
      <vt:lpstr>  District Grants: Timescale  </vt:lpstr>
      <vt:lpstr>What makes a successful Grant Project? </vt:lpstr>
      <vt:lpstr>   The Rotary Foundation     Rotary’s Own Charity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Hilary Gordon</dc:creator>
  <cp:lastModifiedBy>Peter Leyland</cp:lastModifiedBy>
  <cp:revision>95</cp:revision>
  <cp:lastPrinted>2019-02-24T15:48:31Z</cp:lastPrinted>
  <dcterms:created xsi:type="dcterms:W3CDTF">2018-03-01T11:31:47Z</dcterms:created>
  <dcterms:modified xsi:type="dcterms:W3CDTF">2020-05-19T11:04:37Z</dcterms:modified>
</cp:coreProperties>
</file>