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57" r:id="rId3"/>
    <p:sldId id="337" r:id="rId4"/>
    <p:sldId id="267" r:id="rId5"/>
    <p:sldId id="265" r:id="rId6"/>
    <p:sldId id="266" r:id="rId7"/>
    <p:sldId id="276" r:id="rId8"/>
    <p:sldId id="296" r:id="rId9"/>
    <p:sldId id="313" r:id="rId10"/>
    <p:sldId id="375" r:id="rId11"/>
    <p:sldId id="382" r:id="rId12"/>
    <p:sldId id="305" r:id="rId13"/>
    <p:sldId id="377" r:id="rId14"/>
    <p:sldId id="376" r:id="rId15"/>
    <p:sldId id="272" r:id="rId16"/>
    <p:sldId id="378" r:id="rId17"/>
    <p:sldId id="271" r:id="rId18"/>
    <p:sldId id="309" r:id="rId19"/>
    <p:sldId id="270" r:id="rId20"/>
    <p:sldId id="308" r:id="rId21"/>
    <p:sldId id="278" r:id="rId22"/>
    <p:sldId id="307" r:id="rId23"/>
    <p:sldId id="379" r:id="rId24"/>
    <p:sldId id="314" r:id="rId25"/>
    <p:sldId id="315" r:id="rId26"/>
    <p:sldId id="317" r:id="rId27"/>
    <p:sldId id="318" r:id="rId28"/>
    <p:sldId id="319" r:id="rId29"/>
    <p:sldId id="321" r:id="rId30"/>
    <p:sldId id="320" r:id="rId31"/>
    <p:sldId id="340" r:id="rId32"/>
    <p:sldId id="380" r:id="rId33"/>
    <p:sldId id="316" r:id="rId34"/>
    <p:sldId id="381" r:id="rId35"/>
    <p:sldId id="385" r:id="rId36"/>
    <p:sldId id="373" r:id="rId37"/>
    <p:sldId id="374" r:id="rId38"/>
    <p:sldId id="342" r:id="rId39"/>
    <p:sldId id="384" r:id="rId40"/>
    <p:sldId id="280" r:id="rId41"/>
    <p:sldId id="323" r:id="rId42"/>
    <p:sldId id="347" r:id="rId43"/>
    <p:sldId id="283" r:id="rId44"/>
    <p:sldId id="345" r:id="rId45"/>
  </p:sldIdLst>
  <p:sldSz cx="9144000" cy="6858000" type="screen4x3"/>
  <p:notesSz cx="10021888" cy="688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73487"/>
    <a:srgbClr val="E9B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7" autoAdjust="0"/>
    <p:restoredTop sz="94750" autoAdjust="0"/>
  </p:normalViewPr>
  <p:slideViewPr>
    <p:cSldViewPr>
      <p:cViewPr varScale="1">
        <p:scale>
          <a:sx n="130" d="100"/>
          <a:sy n="130" d="100"/>
        </p:scale>
        <p:origin x="255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y Ritchie" userId="640755c3543288fa" providerId="LiveId" clId="{E184CC18-001C-4B42-A35A-675E9A666EEA}"/>
    <pc:docChg chg="modSld">
      <pc:chgData name="Sandy Ritchie" userId="640755c3543288fa" providerId="LiveId" clId="{E184CC18-001C-4B42-A35A-675E9A666EEA}" dt="2025-08-26T14:36:19.697" v="23"/>
      <pc:docMkLst>
        <pc:docMk/>
      </pc:docMkLst>
      <pc:sldChg chg="modAnim">
        <pc:chgData name="Sandy Ritchie" userId="640755c3543288fa" providerId="LiveId" clId="{E184CC18-001C-4B42-A35A-675E9A666EEA}" dt="2025-08-26T14:36:19.697" v="23"/>
        <pc:sldMkLst>
          <pc:docMk/>
          <pc:sldMk cId="0" sldId="258"/>
        </pc:sldMkLst>
      </pc:sldChg>
      <pc:sldChg chg="modAnim">
        <pc:chgData name="Sandy Ritchie" userId="640755c3543288fa" providerId="LiveId" clId="{E184CC18-001C-4B42-A35A-675E9A666EEA}" dt="2025-08-26T14:35:02.853" v="11"/>
        <pc:sldMkLst>
          <pc:docMk/>
          <pc:sldMk cId="0" sldId="265"/>
        </pc:sldMkLst>
      </pc:sldChg>
      <pc:sldChg chg="modAnim">
        <pc:chgData name="Sandy Ritchie" userId="640755c3543288fa" providerId="LiveId" clId="{E184CC18-001C-4B42-A35A-675E9A666EEA}" dt="2025-08-26T14:35:08.986" v="12"/>
        <pc:sldMkLst>
          <pc:docMk/>
          <pc:sldMk cId="0" sldId="266"/>
        </pc:sldMkLst>
      </pc:sldChg>
      <pc:sldChg chg="modSp mod">
        <pc:chgData name="Sandy Ritchie" userId="640755c3543288fa" providerId="LiveId" clId="{E184CC18-001C-4B42-A35A-675E9A666EEA}" dt="2025-08-26T14:32:53.530" v="4" actId="20577"/>
        <pc:sldMkLst>
          <pc:docMk/>
          <pc:sldMk cId="0" sldId="317"/>
        </pc:sldMkLst>
        <pc:spChg chg="mod">
          <ac:chgData name="Sandy Ritchie" userId="640755c3543288fa" providerId="LiveId" clId="{E184CC18-001C-4B42-A35A-675E9A666EEA}" dt="2025-08-26T14:32:53.530" v="4" actId="20577"/>
          <ac:spMkLst>
            <pc:docMk/>
            <pc:sldMk cId="0" sldId="317"/>
            <ac:spMk id="6" creationId="{00000000-0000-0000-0000-000000000000}"/>
          </ac:spMkLst>
        </pc:spChg>
      </pc:sldChg>
      <pc:sldChg chg="modSp mod modAnim">
        <pc:chgData name="Sandy Ritchie" userId="640755c3543288fa" providerId="LiveId" clId="{E184CC18-001C-4B42-A35A-675E9A666EEA}" dt="2025-08-26T14:34:46.030" v="10"/>
        <pc:sldMkLst>
          <pc:docMk/>
          <pc:sldMk cId="0" sldId="337"/>
        </pc:sldMkLst>
        <pc:spChg chg="mod">
          <ac:chgData name="Sandy Ritchie" userId="640755c3543288fa" providerId="LiveId" clId="{E184CC18-001C-4B42-A35A-675E9A666EEA}" dt="2025-08-26T14:34:24.045" v="6" actId="1076"/>
          <ac:spMkLst>
            <pc:docMk/>
            <pc:sldMk cId="0" sldId="337"/>
            <ac:spMk id="8" creationId="{A0284486-072E-D59D-4444-C9036B1E85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818" cy="344487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752" y="1"/>
            <a:ext cx="4342818" cy="344487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F6D899-7138-48FE-8594-542942F427B7}" type="datetimeFigureOut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190" y="3272633"/>
            <a:ext cx="8017510" cy="3100387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4067"/>
            <a:ext cx="4342818" cy="344487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752" y="6544067"/>
            <a:ext cx="4342818" cy="344487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40E77D-228C-4948-BA91-8CE6E04DF8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59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94263-9C73-4F32-8DB7-647565B76D5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7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0E77D-228C-4948-BA91-8CE6E04DF85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10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0E77D-228C-4948-BA91-8CE6E04DF85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0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0E77D-228C-4948-BA91-8CE6E04DF85C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17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0E77D-228C-4948-BA91-8CE6E04DF85C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86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0E77D-228C-4948-BA91-8CE6E04DF85C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94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32D0-A543-463F-B028-7F163AC0ECAA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A0F5-C97D-4D14-B15A-6F9AC359EA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49AA-CCB6-4BE4-8456-2F1ABAE47DCA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FD36-38DE-4F97-B9FB-888E827281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0822-C133-4DC8-92A9-DF23899977F3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61DE-9B98-40A6-A257-8A31B15686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56F8-A649-4F69-B47E-EB8D2372B6C7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FB08-E631-4B7D-B61D-9E65C83B69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5878-A550-4A1C-AAA9-C5B1E95FF13F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B300-A72F-4D94-9846-6EE395C3FC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2D79-41DB-45DA-AAC3-BE540C60680E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A085-CC08-40E1-BA30-5D0D40E32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D6A7-67B8-4413-9BE8-050AD18D6FAF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A776-0D8F-4971-962A-22086F7A5F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82E0-3879-4A99-A5B1-49A69FD04E4A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ECC5-7B83-440D-B8F3-23E591A46F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8815-C74D-493E-AA5B-2A46C2919D53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D5E4-7A19-4DCE-86BE-6CB0F8F629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D805-162B-447B-A43B-234941CE88C9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6698-AC73-4CA6-AF2B-ADA07EB834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B53C-B97C-4D18-83DF-57EE94431928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72E8-9FBB-46E5-AA8F-FCD963E341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1F0EB7-2FEB-4DBB-AA39-949E12EC04D0}" type="datetime1">
              <a:rPr lang="en-GB"/>
              <a:pPr>
                <a:defRPr/>
              </a:pPr>
              <a:t>26/08/2025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534D0E-B2C6-47F5-8149-CD4B8132EC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4068"/>
            <a:ext cx="9144000" cy="4941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3" y="369269"/>
            <a:ext cx="9144000" cy="251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GB" sz="6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Primary Schools Quiz</a:t>
            </a:r>
          </a:p>
          <a:p>
            <a:pPr algn="ctr">
              <a:lnSpc>
                <a:spcPts val="10000"/>
              </a:lnSpc>
            </a:pPr>
            <a:r>
              <a:rPr lang="en-GB" sz="6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endParaRPr lang="en-US" sz="6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085184"/>
            <a:ext cx="4248472" cy="1541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76544"/>
            <a:ext cx="2386836" cy="2813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96283D-2C59-137D-0CC8-99850EDF0245}"/>
              </a:ext>
            </a:extLst>
          </p:cNvPr>
          <p:cNvSpPr txBox="1"/>
          <p:nvPr/>
        </p:nvSpPr>
        <p:spPr>
          <a:xfrm>
            <a:off x="2987824" y="2099570"/>
            <a:ext cx="4850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 Quiz 2026</a:t>
            </a:r>
            <a:endParaRPr lang="en-GB" sz="6000" dirty="0"/>
          </a:p>
        </p:txBody>
      </p:sp>
      <p:pic>
        <p:nvPicPr>
          <p:cNvPr id="6" name="Picture 5" descr="A circular blue and white logo&#10;&#10;AI-generated content may be incorrect.">
            <a:extLst>
              <a:ext uri="{FF2B5EF4-FFF2-40B4-BE49-F238E27FC236}">
                <a16:creationId xmlns:a16="http://schemas.microsoft.com/office/drawing/2014/main" id="{613E60F5-2DA7-936F-723A-04CCCC023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5167"/>
            <a:ext cx="19431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25BC8C-AFB1-4942-B3DA-D1EC3199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3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Technology</a:t>
            </a:r>
            <a:endParaRPr lang="en-GB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AE2CD-BE2B-4219-8D82-10B0EB6E0070}"/>
              </a:ext>
            </a:extLst>
          </p:cNvPr>
          <p:cNvSpPr/>
          <p:nvPr/>
        </p:nvSpPr>
        <p:spPr>
          <a:xfrm>
            <a:off x="468313" y="1484313"/>
            <a:ext cx="86756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stored on a memory stick?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Where is </a:t>
            </a:r>
            <a:r>
              <a:rPr lang="en-GB" sz="2400">
                <a:latin typeface="Tahoma" pitchFamily="34" charset="0"/>
                <a:cs typeface="Tahoma" pitchFamily="34" charset="0"/>
              </a:rPr>
              <a:t>the recording device 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known as a “black box” normally found?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In computing language, what does RAM mean?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name is given to a mobile phone that performs   most of the functions of a computer?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short-range feature allows mobile devices to communicate and exchange data without cables?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05B31-6FE3-03F1-625E-A5E1E79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6F75E9-99DF-E6E6-514C-ED2B43DE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3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Technology</a:t>
            </a:r>
            <a:endParaRPr lang="en-GB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00A67-971E-100B-B297-B629C14037A4}"/>
              </a:ext>
            </a:extLst>
          </p:cNvPr>
          <p:cNvSpPr/>
          <p:nvPr/>
        </p:nvSpPr>
        <p:spPr>
          <a:xfrm>
            <a:off x="468313" y="1484313"/>
            <a:ext cx="867568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stored on a memory stick?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Where is the recording device known as a “black box” normally found?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In computing language, what does RAM mean?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name is given to a mobile phone that performs    most of the functions of a computer?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short-range feature allows mobile devices to communicate and exchange data without cables?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Which computer company is known by the symbol           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3C9987C-50FE-64ED-AA4A-47A520F2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91467"/>
            <a:ext cx="828600" cy="8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636B5C92-ABE1-1127-BB12-497880F14B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9653531"/>
                  </p:ext>
                </p:extLst>
              </p:nvPr>
            </p:nvGraphicFramePr>
            <p:xfrm>
              <a:off x="10188624" y="3140968"/>
              <a:ext cx="2286000" cy="1714500"/>
            </p:xfrm>
            <a:graphic>
              <a:graphicData uri="http://schemas.microsoft.com/office/powerpoint/2016/slidezoom">
                <pslz:sldZm>
                  <pslz:sldZmObj sldId="375" cId="0">
                    <pslz:zmPr id="{162607E3-B9BD-472B-A6AE-1CA53845B2A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636B5C92-ABE1-1127-BB12-497880F14B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8624" y="3140968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821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2 -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Geography</a:t>
            </a:r>
            <a:endParaRPr lang="en-GB" sz="4000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088" y="1282700"/>
            <a:ext cx="831691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Name the capital city of Canada?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Ottawa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ocean in on the west coast of the USA?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The Pacific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of the longest mountain range in the world which is situated in South America?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The Andes Mountains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In which sea would you find the island of Malta?</a:t>
            </a:r>
            <a:endParaRPr lang="en-GB" sz="2200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Mediterranean Sea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of the largest Loch in Scotland by volume?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Loch Ness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How many Kelpies are there near Falkirk 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Two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88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4 -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Mathematics</a:t>
            </a:r>
            <a:endParaRPr lang="en-GB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661313"/>
            <a:ext cx="860444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the formula for the area of a circle relative to its radius?</a:t>
            </a:r>
            <a:r>
              <a:rPr lang="en-GB" sz="2400" b="1" dirty="0">
                <a:latin typeface="Tahoma" pitchFamily="34" charset="0"/>
                <a:ea typeface="Calibri"/>
                <a:cs typeface="Tahoma" pitchFamily="34" charset="0"/>
              </a:rPr>
              <a:t> 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Write down the number 26 using roman numerals? 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Calculate the area of a triangle with base length of 10cm &amp; height of 5cm.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do you call a regular shape that has 10 equal sides?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number is the square root of 121? 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If a watch is showing a time of 5:33pm, how many minutes until 6:10pm?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75" y="5949280"/>
            <a:ext cx="789813" cy="78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42E164-34F4-4E7C-885C-DDCB0873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745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3 – Technology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AEF363-3DC8-45B9-8EC2-B53E6AA35D37}"/>
              </a:ext>
            </a:extLst>
          </p:cNvPr>
          <p:cNvSpPr/>
          <p:nvPr/>
        </p:nvSpPr>
        <p:spPr>
          <a:xfrm>
            <a:off x="431800" y="1187466"/>
            <a:ext cx="87122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stored on a memory stick?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Data – 2 points,   (or Information for 1 point)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Where is the recording device known as a “black box” normally found?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On an aeroplane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 computer language, what does RAM mean?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Random Access Memory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name is given to a mobile phone that performs most of the functions of a computer?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Smartphone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short-range feature allows mobile devices to communicate and exchange data without cables?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Bluetooth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computer company is known by the symbol      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?        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GB" sz="2000" b="1" dirty="0">
                <a:latin typeface="Tahoma" pitchFamily="34" charset="0"/>
                <a:cs typeface="Tahoma" pitchFamily="34" charset="0"/>
              </a:rPr>
              <a:t>Hewlett Packard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3E798-5263-4B5E-9814-2ECBD1D6A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8C0932-38E7-A47B-23DC-C3AA72781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38002"/>
            <a:ext cx="828600" cy="8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5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Science</a:t>
            </a:r>
            <a:endParaRPr lang="en-GB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685468"/>
            <a:ext cx="853244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do solar panels generate and from what (1 point for each)?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are the two main elements in steel (1 point for each)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is known as the red planet?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natural resource is used to generate electricity in a hydro power station?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is the term for animals that are only active at night?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do you call a baby elephant?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4 -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Mathematics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8313" y="1268413"/>
                <a:ext cx="8136135" cy="531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buFont typeface="+mj-lt"/>
                  <a:buAutoNum type="arabicPeriod"/>
                  <a:defRPr/>
                </a:pP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What is the formula for the area of a circle relative to its radius?</a:t>
                </a: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ea typeface="Calibri"/>
                    <a:cs typeface="Tahoma" pitchFamily="34" charset="0"/>
                  </a:rPr>
                  <a:t> </a:t>
                </a:r>
              </a:p>
              <a:p>
                <a:pPr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defRPr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𝑨𝒓𝒆𝒂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l-GR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𝝅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𝒓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2000" b="1" dirty="0">
                  <a:latin typeface="Biome" panose="020B0502040204020203" pitchFamily="34" charset="0"/>
                  <a:ea typeface="Tahoma" panose="020B0604030504040204" pitchFamily="34" charset="0"/>
                  <a:cs typeface="Biome" panose="020B0502040204020203" pitchFamily="34" charset="0"/>
                </a:endParaRPr>
              </a:p>
              <a:p>
                <a:pPr marL="457200" indent="-45720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buFont typeface="+mj-lt"/>
                  <a:buAutoNum type="arabicPeriod"/>
                  <a:defRPr/>
                </a:pP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Write down the number 26 using roman numerals? </a:t>
                </a:r>
              </a:p>
              <a:p>
                <a:pPr marL="1428750" lvl="2" indent="-51435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defRPr/>
                </a:pPr>
                <a:r>
                  <a:rPr lang="en-GB" sz="2000" b="1" dirty="0">
                    <a:latin typeface="Tahoma" pitchFamily="34" charset="0"/>
                    <a:cs typeface="Tahoma" pitchFamily="34" charset="0"/>
                  </a:rPr>
                  <a:t>XXVI</a:t>
                </a:r>
              </a:p>
              <a:p>
                <a:pPr marL="514350" indent="-51435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buFont typeface="+mj-lt"/>
                  <a:buAutoNum type="arabicPeriod"/>
                  <a:defRPr/>
                </a:pP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Calculate the area of a triangle with base length of 10cm &amp; height of 5cm?</a:t>
                </a:r>
              </a:p>
              <a:p>
                <a:pPr marL="1428750" lvl="2" indent="-51435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defRPr/>
                </a:pPr>
                <a:r>
                  <a:rPr lang="en-GB" sz="2000" b="1" dirty="0">
                    <a:latin typeface="Tahoma" pitchFamily="34" charset="0"/>
                    <a:cs typeface="Tahoma" pitchFamily="34" charset="0"/>
                  </a:rPr>
                  <a:t>25 cm</a:t>
                </a:r>
                <a:r>
                  <a:rPr lang="en-GB" sz="2000" b="1" baseline="30000" dirty="0">
                    <a:latin typeface="Tahoma" pitchFamily="34" charset="0"/>
                    <a:cs typeface="Tahoma" pitchFamily="34" charset="0"/>
                  </a:rPr>
                  <a:t>2</a:t>
                </a:r>
              </a:p>
              <a:p>
                <a:pPr marL="514350" indent="-51435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buFont typeface="+mj-lt"/>
                  <a:buAutoNum type="arabicPeriod"/>
                  <a:defRPr/>
                </a:pP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What do you call a regular shape that has 10 equal sides?</a:t>
                </a:r>
              </a:p>
              <a:p>
                <a:pPr marL="1428750" lvl="2" indent="-51435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defRPr/>
                </a:pPr>
                <a:r>
                  <a:rPr lang="en-GB" sz="2000" b="1" dirty="0">
                    <a:latin typeface="Tahoma" pitchFamily="34" charset="0"/>
                    <a:cs typeface="Tahoma" pitchFamily="34" charset="0"/>
                  </a:rPr>
                  <a:t>Decagon</a:t>
                </a:r>
              </a:p>
              <a:p>
                <a:pPr marL="514350" indent="-51435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buFont typeface="+mj-lt"/>
                  <a:buAutoNum type="arabicPeriod"/>
                  <a:defRPr/>
                </a:pP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What number is the square root of 121?</a:t>
                </a:r>
              </a:p>
              <a:p>
                <a:pPr marL="1428750" lvl="2" indent="-51435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defRPr/>
                </a:pPr>
                <a:r>
                  <a:rPr lang="en-GB" sz="2000" b="1" dirty="0">
                    <a:latin typeface="Tahoma" pitchFamily="34" charset="0"/>
                    <a:cs typeface="Tahoma" pitchFamily="34" charset="0"/>
                  </a:rPr>
                  <a:t>11 </a:t>
                </a:r>
              </a:p>
              <a:p>
                <a:pPr marL="514350" indent="-51435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buFont typeface="+mj-lt"/>
                  <a:buAutoNum type="arabicPeriod"/>
                  <a:defRPr/>
                </a:pP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If a watch is showing a time of 5:33pm, how many minutes until 6:10pm?</a:t>
                </a:r>
              </a:p>
              <a:p>
                <a:pPr marL="1428750" lvl="2" indent="-51435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>
                      <a:lumMod val="50000"/>
                    </a:schemeClr>
                  </a:buClr>
                  <a:defRPr/>
                </a:pPr>
                <a:r>
                  <a:rPr lang="en-GB" sz="2000" b="1" dirty="0">
                    <a:latin typeface="Tahoma" pitchFamily="34" charset="0"/>
                    <a:cs typeface="Tahoma" pitchFamily="34" charset="0"/>
                  </a:rPr>
                  <a:t>37 minutes</a:t>
                </a:r>
                <a:endParaRPr lang="en-GB" sz="2000" b="1" baseline="300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268413"/>
                <a:ext cx="8136135" cy="5317481"/>
              </a:xfrm>
              <a:prstGeom prst="rect">
                <a:avLst/>
              </a:prstGeom>
              <a:blipFill>
                <a:blip r:embed="rId2"/>
                <a:stretch>
                  <a:fillRect l="-825" t="-803" r="-1349" b="-1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75" y="5951555"/>
            <a:ext cx="789813" cy="78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88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6 -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Music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662" y="1772816"/>
            <a:ext cx="866633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On a piano, how many notes are there in an octave?</a:t>
            </a:r>
            <a:endParaRPr lang="en-GB" sz="2400" b="1" dirty="0">
              <a:latin typeface="Tahoma" pitchFamily="34" charset="0"/>
              <a:ea typeface="Calibri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was Taylor Swift’s 2023 – 2024 tour called?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How many family members are in the song “Baby Shark”?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movie musical did Ariana Grande appear in in 2024?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Which album featured a picture on the sleeve of the four Beatles walking across a road?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Which pop star sang “The Edge of Glory”?  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745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5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Science</a:t>
            </a:r>
            <a:endParaRPr lang="en-GB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2" y="1484313"/>
            <a:ext cx="8568183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solar panels generate and from what (1 point each)?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Electricity from sunlight 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are the two main elements in steel (1 point each)?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Iron and Carbon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known as the red planet?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Mars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natural resource is used to generate electricity in a hydro power station?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Water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term for animals that are only active at night?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Nocturnal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call a baby elephant? 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Calf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7450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7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Written Word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1484784"/>
            <a:ext cx="828092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Complete the phrase  “Curiosity killed the …..”  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Charlie’s surname in the book “Charlie and the Chocolate Factory”?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Complete the book title “How the Grinch stole 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…..….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”?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Who wrote the book “Cliffhanger”?</a:t>
            </a:r>
            <a:endParaRPr lang="en-GB" sz="2400" i="1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“Charlottes Web” is a story about a spider and which other animal?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quiet word is an anagram of “LISTEN”?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324544" y="2348879"/>
            <a:ext cx="4067175" cy="1368154"/>
          </a:xfrm>
        </p:spPr>
        <p:txBody>
          <a:bodyPr rtlCol="0">
            <a:noAutofit/>
          </a:bodyPr>
          <a:lstStyle/>
          <a:p>
            <a:pPr marL="468000" eaLnBrk="1" fontAlgn="auto" hangingPunct="1"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6000" dirty="0">
                <a:solidFill>
                  <a:srgbClr val="000099"/>
                </a:solidFill>
                <a:latin typeface="Tahoma" pitchFamily="34" charset="0"/>
                <a:ea typeface="+mn-ea"/>
                <a:cs typeface="Tahoma" pitchFamily="34" charset="0"/>
              </a:rPr>
              <a:t>Let’s welcome all the school teams!</a:t>
            </a:r>
          </a:p>
        </p:txBody>
      </p:sp>
      <p:pic>
        <p:nvPicPr>
          <p:cNvPr id="5123" name="Picture 5" descr="http://2.bp.blogspot.com/-8Qo6F8vQiLQ/TZ4U63cFw6I/AAAAAAAAAWE/r08j6_IqE_A/s1600/HANDCLAPP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32023"/>
            <a:ext cx="478790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8D119-F2A5-2F1F-3316-FC6272A22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6 -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Music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981" y="1412776"/>
            <a:ext cx="792003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On a piano, how many notes are there in an octave?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Calibri"/>
              <a:cs typeface="Tahoma" pitchFamily="34" charset="0"/>
            </a:endParaRP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12 – made up of 7 white and 5 black notes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was Taylor Swift’s 2023 – 2024 tour called?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The Eras Tour</a:t>
            </a:r>
            <a:endParaRPr lang="en-GB" sz="2400" b="1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How many family members are in the song “Baby Shark”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5 – Baby, Mommy, Daddy, Grandma &amp; Grandpa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movie musical did Ariana Grande appear in in 2024?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Wicked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album featured a picture on the sleeve of the four Beatles walking across a road?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Abbey Road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pop star sang “The Edge of Glory”?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Lady Gaga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6513" y="0"/>
            <a:ext cx="9180513" cy="125888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8 - General Knowledge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3097" y="1556792"/>
            <a:ext cx="8207375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What colour is an emerald?</a:t>
            </a:r>
          </a:p>
          <a:p>
            <a:pPr marL="457200" indent="-4572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What do you get when you freeze water?</a:t>
            </a:r>
          </a:p>
          <a:p>
            <a:pPr marL="457200" indent="-4572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In which season do leaves fall off trees?</a:t>
            </a:r>
          </a:p>
          <a:p>
            <a:pPr marL="457200" indent="-4572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What is the frequency of a leap year?</a:t>
            </a:r>
          </a:p>
          <a:p>
            <a:pPr marL="457200" indent="-4572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What do you call someone who studies rocks?</a:t>
            </a:r>
          </a:p>
          <a:p>
            <a:pPr marL="457200" indent="-4572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What food do pandas eat?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7 –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Written Word</a:t>
            </a:r>
            <a:endParaRPr lang="en-GB" sz="4000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289" y="1125538"/>
            <a:ext cx="8641207" cy="539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Complete the phrase “ Curiosity killed the …… “?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Cat</a:t>
            </a:r>
          </a:p>
          <a:p>
            <a:pPr marL="514350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Charlie’s surname in the book  “Charlie and the Chocolate Factory”?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2200" b="1" dirty="0">
                <a:latin typeface="Tahoma" pitchFamily="34" charset="0"/>
                <a:cs typeface="Tahoma" pitchFamily="34" charset="0"/>
              </a:rPr>
              <a:t>Bucket</a:t>
            </a:r>
          </a:p>
          <a:p>
            <a:pPr marL="514350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Complete the book title “How the Grinch stole ………………..” 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Christmas</a:t>
            </a:r>
          </a:p>
          <a:p>
            <a:pPr marL="514350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Who wrote the book “Cliffhanger”?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Jacqueline Wilson</a:t>
            </a:r>
          </a:p>
          <a:p>
            <a:pPr marL="514350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“Charlotte’s Web” is a story about a spider and which other animal?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A Pig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quiet word is an anagram of “LISTEN”?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SILENT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1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C6CBE6-38E1-493B-A8CA-A803B5BF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9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Art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3F2CD-11CB-4F63-9873-154B312A2874}"/>
              </a:ext>
            </a:extLst>
          </p:cNvPr>
          <p:cNvSpPr/>
          <p:nvPr/>
        </p:nvSpPr>
        <p:spPr>
          <a:xfrm>
            <a:off x="684213" y="1628775"/>
            <a:ext cx="78482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are the three primary colours? (2 points for all 3 colours, 1 point for 2 colours, 0 for only 1 colour)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do you call a painting that contains the image of a person?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the name given to the sides of a stage?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do you call paintings of inanimate objects?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the name of the building in which paintings are displayed?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do you call the wooden stand used to      support a painting?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626B8-5555-49EB-8FD8-285BB9730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6513" y="0"/>
            <a:ext cx="9180513" cy="1143000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8 – General Knowledge</a:t>
            </a:r>
            <a:endParaRPr lang="en-GB" sz="40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610" y="1204168"/>
            <a:ext cx="8424862" cy="47192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colour is an emerald?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Green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get when you freeze water?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Ice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 which season do leaves fall off trees?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Autumn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frequency of a leap year?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Every 4 years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call someone who studies rocks?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Geologist</a:t>
            </a:r>
          </a:p>
          <a:p>
            <a:pPr marL="457200" indent="-4572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 startAt="6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food do pandas eat?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Bamboo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3" y="1628775"/>
            <a:ext cx="6480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is the name of this theme park?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1026" name="Picture 2" descr="Disneyland Resort In Anaheim">
            <a:extLst>
              <a:ext uri="{FF2B5EF4-FFF2-40B4-BE49-F238E27FC236}">
                <a16:creationId xmlns:a16="http://schemas.microsoft.com/office/drawing/2014/main" id="{061D1BAE-3501-7A49-A693-0EC821C96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5170"/>
          <a:stretch/>
        </p:blipFill>
        <p:spPr bwMode="auto">
          <a:xfrm>
            <a:off x="1187624" y="2256778"/>
            <a:ext cx="6480075" cy="39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3" y="1628775"/>
            <a:ext cx="8352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 startAt="2"/>
              <a:defRPr/>
            </a:pPr>
            <a:r>
              <a:rPr lang="en-GB" sz="2400" dirty="0"/>
              <a:t>In which country would you find a bird with the same name as this fruit?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2050" name="Picture 2" descr="The health benefits of kiwi fruit | Good Food">
            <a:extLst>
              <a:ext uri="{FF2B5EF4-FFF2-40B4-BE49-F238E27FC236}">
                <a16:creationId xmlns:a16="http://schemas.microsoft.com/office/drawing/2014/main" id="{E30D2579-07A5-5436-2BDE-8ED1FA4F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3" y="2636912"/>
            <a:ext cx="7232461" cy="37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62880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 startAt="3"/>
              <a:defRPr/>
            </a:pPr>
            <a:r>
              <a:rPr lang="en-GB" sz="2400" dirty="0"/>
              <a:t>What generally powers this type of boat?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3074" name="Picture 2" descr="Top 25 classic boat types - Classic Boat Magazine">
            <a:extLst>
              <a:ext uri="{FF2B5EF4-FFF2-40B4-BE49-F238E27FC236}">
                <a16:creationId xmlns:a16="http://schemas.microsoft.com/office/drawing/2014/main" id="{B70E74FE-6D04-6073-C38C-6B2DAF036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2443"/>
            <a:ext cx="6336704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4213" y="1628775"/>
            <a:ext cx="7272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 startAt="4"/>
              <a:defRPr/>
            </a:pPr>
            <a:r>
              <a:rPr lang="en-GB" sz="2400" dirty="0"/>
              <a:t>What is the name of this animal?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Nine-Banded Armadillo | National Wildlife Federation">
            <a:extLst>
              <a:ext uri="{FF2B5EF4-FFF2-40B4-BE49-F238E27FC236}">
                <a16:creationId xmlns:a16="http://schemas.microsoft.com/office/drawing/2014/main" id="{3DFC6DA7-183A-035E-A9B5-A49E1CD5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4904"/>
            <a:ext cx="715516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3" y="1628775"/>
            <a:ext cx="7920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 startAt="5"/>
              <a:defRPr/>
            </a:pPr>
            <a:r>
              <a:rPr lang="en-GB" sz="2400" dirty="0"/>
              <a:t>In which American city would you find this landmark?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5122" name="Picture 2" descr="Most Popular Landmarks in New York - LUXlife Magazine">
            <a:extLst>
              <a:ext uri="{FF2B5EF4-FFF2-40B4-BE49-F238E27FC236}">
                <a16:creationId xmlns:a16="http://schemas.microsoft.com/office/drawing/2014/main" id="{82BD1719-D767-E196-E847-D81F9E97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87302"/>
            <a:ext cx="7164288" cy="40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School  Names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522"/>
          <a:stretch/>
        </p:blipFill>
        <p:spPr>
          <a:xfrm>
            <a:off x="-1" y="1404081"/>
            <a:ext cx="9144000" cy="2240943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D0B904-19AB-CD69-7B4F-DFBD4B343B3B}"/>
              </a:ext>
            </a:extLst>
          </p:cNvPr>
          <p:cNvSpPr txBox="1">
            <a:spLocks/>
          </p:cNvSpPr>
          <p:nvPr/>
        </p:nvSpPr>
        <p:spPr bwMode="auto">
          <a:xfrm flipH="1">
            <a:off x="243431" y="3707480"/>
            <a:ext cx="2376264" cy="316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1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2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3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4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GB" sz="2400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0284486-072E-D59D-4444-C9036B1E851D}"/>
              </a:ext>
            </a:extLst>
          </p:cNvPr>
          <p:cNvSpPr txBox="1">
            <a:spLocks/>
          </p:cNvSpPr>
          <p:nvPr/>
        </p:nvSpPr>
        <p:spPr bwMode="auto">
          <a:xfrm flipH="1">
            <a:off x="2669881" y="3707480"/>
            <a:ext cx="3168352" cy="316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5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6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7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8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AA762D9-F1A1-AEFE-28AC-197B8A00485C}"/>
              </a:ext>
            </a:extLst>
          </p:cNvPr>
          <p:cNvSpPr txBox="1">
            <a:spLocks/>
          </p:cNvSpPr>
          <p:nvPr/>
        </p:nvSpPr>
        <p:spPr bwMode="auto">
          <a:xfrm flipH="1">
            <a:off x="5851965" y="3707481"/>
            <a:ext cx="3168352" cy="316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9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10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11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400" b="1" dirty="0"/>
              <a:t>School 12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8F2E5B-9BE7-809A-7E6A-D334D3227FE7}"/>
              </a:ext>
            </a:extLst>
          </p:cNvPr>
          <p:cNvCxnSpPr>
            <a:cxnSpLocks/>
          </p:cNvCxnSpPr>
          <p:nvPr/>
        </p:nvCxnSpPr>
        <p:spPr>
          <a:xfrm>
            <a:off x="2604991" y="3789040"/>
            <a:ext cx="0" cy="2880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CB362-FC9F-40F1-0CF3-119FD94B3172}"/>
              </a:ext>
            </a:extLst>
          </p:cNvPr>
          <p:cNvCxnSpPr>
            <a:cxnSpLocks/>
          </p:cNvCxnSpPr>
          <p:nvPr/>
        </p:nvCxnSpPr>
        <p:spPr>
          <a:xfrm>
            <a:off x="5796136" y="3789040"/>
            <a:ext cx="0" cy="2880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3" y="1628775"/>
            <a:ext cx="7560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 startAt="6"/>
              <a:defRPr/>
            </a:pPr>
            <a:r>
              <a:rPr lang="en-GB" sz="2400" dirty="0"/>
              <a:t>What do you call this weather feature?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2" name="Picture 2" descr="Tornadoes: Spinning Thunderstorms | AMNH">
            <a:extLst>
              <a:ext uri="{FF2B5EF4-FFF2-40B4-BE49-F238E27FC236}">
                <a16:creationId xmlns:a16="http://schemas.microsoft.com/office/drawing/2014/main" id="{D07B9945-3226-AAD7-0523-CC738ACD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7" y="2387302"/>
            <a:ext cx="7228179" cy="38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cmbinfo.com/Portals/75217/images/Conference%20table%20scorecard-resized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9949"/>
            <a:ext cx="75272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369716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>
                <a:solidFill>
                  <a:schemeClr val="bg1"/>
                </a:solidFill>
              </a:rPr>
              <a:t>Scorers at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558924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/>
              <a:t>No pressure guys!</a:t>
            </a:r>
          </a:p>
        </p:txBody>
      </p:sp>
    </p:spTree>
    <p:extLst>
      <p:ext uri="{BB962C8B-B14F-4D97-AF65-F5344CB8AC3E}">
        <p14:creationId xmlns:p14="http://schemas.microsoft.com/office/powerpoint/2010/main" val="3353377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C54C16-150B-4C85-A2A2-383B2A29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9 - Art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22752-88E7-44C9-A2AA-6DFC928D10F3}"/>
              </a:ext>
            </a:extLst>
          </p:cNvPr>
          <p:cNvSpPr/>
          <p:nvPr/>
        </p:nvSpPr>
        <p:spPr>
          <a:xfrm>
            <a:off x="250825" y="1273175"/>
            <a:ext cx="8713663" cy="525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are the three primary colours? (2 points for 3, 1 point for 2 and 0 points for only 1)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highlight>
                  <a:srgbClr val="FF0000"/>
                </a:highlight>
                <a:latin typeface="Tahoma" pitchFamily="34" charset="0"/>
                <a:cs typeface="Tahoma" pitchFamily="34" charset="0"/>
              </a:rPr>
              <a:t>Red</a:t>
            </a:r>
            <a:r>
              <a:rPr lang="en-GB" sz="22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GB" sz="2200" b="1" dirty="0"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Yellow</a:t>
            </a:r>
            <a:r>
              <a:rPr lang="en-GB" sz="2200" b="1" dirty="0">
                <a:latin typeface="Tahoma" pitchFamily="34" charset="0"/>
                <a:cs typeface="Tahoma" pitchFamily="34" charset="0"/>
              </a:rPr>
              <a:t> &amp; </a:t>
            </a:r>
            <a:r>
              <a:rPr lang="en-GB" sz="2200" b="1" dirty="0">
                <a:highlight>
                  <a:srgbClr val="00FFFF"/>
                </a:highlight>
                <a:latin typeface="Tahoma" pitchFamily="34" charset="0"/>
                <a:cs typeface="Tahoma" pitchFamily="34" charset="0"/>
              </a:rPr>
              <a:t>Blue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call a painting that contains the image of a person?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Portrait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given to the sides of a stage?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The Wings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call paintings of inanimate objects?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Still Life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of the building in which paintings are displayed?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Art Gallery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call the wooden stand use to support a painting?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Easel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FED4E-BC08-463C-85CF-BBB724524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079" y="5013176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10 -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144066"/>
            <a:ext cx="67687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of this theme park?</a:t>
            </a: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Disneyland</a:t>
            </a:r>
          </a:p>
          <a:p>
            <a:pPr marL="468000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 which country would you find a bird                 with the same name as this fruit? </a:t>
            </a: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New Zealand</a:t>
            </a:r>
          </a:p>
          <a:p>
            <a:pPr marL="468000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What generally powers this type of boat?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Wind</a:t>
            </a:r>
          </a:p>
          <a:p>
            <a:pPr marL="468000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of this animal?</a:t>
            </a: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Armadillo</a:t>
            </a:r>
          </a:p>
          <a:p>
            <a:pPr marL="468000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 which American city would you find this landmark?</a:t>
            </a: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New York</a:t>
            </a:r>
          </a:p>
          <a:p>
            <a:pPr marL="468000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call this weather feature?</a:t>
            </a: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Tornado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Disneyland Resort In Anaheim">
            <a:extLst>
              <a:ext uri="{FF2B5EF4-FFF2-40B4-BE49-F238E27FC236}">
                <a16:creationId xmlns:a16="http://schemas.microsoft.com/office/drawing/2014/main" id="{765BAB9A-3F2E-E7EC-8632-78E5F970E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5170"/>
          <a:stretch/>
        </p:blipFill>
        <p:spPr bwMode="auto">
          <a:xfrm>
            <a:off x="5412786" y="1215643"/>
            <a:ext cx="1583531" cy="9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op 25 classic boat types - Classic Boat Magazine">
            <a:extLst>
              <a:ext uri="{FF2B5EF4-FFF2-40B4-BE49-F238E27FC236}">
                <a16:creationId xmlns:a16="http://schemas.microsoft.com/office/drawing/2014/main" id="{A1C9B3C3-05B1-CD08-5D53-704B78F7F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42028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e health benefits of kiwi fruit | Good Food">
            <a:extLst>
              <a:ext uri="{FF2B5EF4-FFF2-40B4-BE49-F238E27FC236}">
                <a16:creationId xmlns:a16="http://schemas.microsoft.com/office/drawing/2014/main" id="{150715CB-C5DC-2D3A-8F40-602BEF1E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08" y="1947959"/>
            <a:ext cx="173654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ine-Banded Armadillo | National Wildlife Federation">
            <a:extLst>
              <a:ext uri="{FF2B5EF4-FFF2-40B4-BE49-F238E27FC236}">
                <a16:creationId xmlns:a16="http://schemas.microsoft.com/office/drawing/2014/main" id="{F52B0B00-53BB-6E72-4FBE-1F54FF32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37" y="4143113"/>
            <a:ext cx="1992269" cy="9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ost Popular Landmarks in New York - LUXlife Magazine">
            <a:extLst>
              <a:ext uri="{FF2B5EF4-FFF2-40B4-BE49-F238E27FC236}">
                <a16:creationId xmlns:a16="http://schemas.microsoft.com/office/drawing/2014/main" id="{41E545CA-6717-6B8A-5FA6-1D8DAF40E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/>
          <a:stretch/>
        </p:blipFill>
        <p:spPr bwMode="auto">
          <a:xfrm>
            <a:off x="7206697" y="4599188"/>
            <a:ext cx="15246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ornadoes: Spinning Thunderstorms | AMNH">
            <a:extLst>
              <a:ext uri="{FF2B5EF4-FFF2-40B4-BE49-F238E27FC236}">
                <a16:creationId xmlns:a16="http://schemas.microsoft.com/office/drawing/2014/main" id="{ADB019DD-38C2-6055-EEF6-9512EE66D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/>
          <a:stretch/>
        </p:blipFill>
        <p:spPr bwMode="auto">
          <a:xfrm>
            <a:off x="5484149" y="5713934"/>
            <a:ext cx="1512168" cy="10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027" y="549844"/>
            <a:ext cx="3839523" cy="4525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FB2DB-5603-7F0D-A679-C7D8B9E2AB81}"/>
              </a:ext>
            </a:extLst>
          </p:cNvPr>
          <p:cNvSpPr txBox="1"/>
          <p:nvPr/>
        </p:nvSpPr>
        <p:spPr>
          <a:xfrm>
            <a:off x="0" y="522070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District 1010</a:t>
            </a:r>
          </a:p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Schools Quiz 2026</a:t>
            </a: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3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13AD5-CDED-4994-FE88-443D981F1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83CEE2-A506-73EC-CAAC-C4A1989D27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EAE78-95F3-E7E0-CDC5-167C27878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20688"/>
            <a:ext cx="2068771" cy="2438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37370D-A885-4072-F368-FE010AB0AC8D}"/>
              </a:ext>
            </a:extLst>
          </p:cNvPr>
          <p:cNvSpPr txBox="1"/>
          <p:nvPr/>
        </p:nvSpPr>
        <p:spPr>
          <a:xfrm>
            <a:off x="0" y="4077072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 tie !!</a:t>
            </a: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66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6513" y="0"/>
            <a:ext cx="9180513" cy="125888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Tie Break 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412875"/>
            <a:ext cx="806412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animal do the 4</a:t>
            </a:r>
            <a:r>
              <a:rPr lang="en-GB" sz="2400" baseline="30000" dirty="0">
                <a:latin typeface="Tahoma" pitchFamily="34" charset="0"/>
                <a:cs typeface="Tahoma" pitchFamily="34" charset="0"/>
              </a:rPr>
              <a:t>th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, 15</a:t>
            </a:r>
            <a:r>
              <a:rPr lang="en-GB" sz="2400" baseline="30000" dirty="0">
                <a:latin typeface="Tahoma" pitchFamily="34" charset="0"/>
                <a:cs typeface="Tahoma" pitchFamily="34" charset="0"/>
              </a:rPr>
              <a:t>th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 and 7</a:t>
            </a:r>
            <a:r>
              <a:rPr lang="en-GB" sz="2400" baseline="30000" dirty="0">
                <a:latin typeface="Tahoma" pitchFamily="34" charset="0"/>
                <a:cs typeface="Tahoma" pitchFamily="34" charset="0"/>
              </a:rPr>
              <a:t>th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 letters of the alphabet spell?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How many are there in three dozen?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the name of the country to the north of the USA?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In which year was the Battle of Culloden fought?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mythical animal is on the flag of Wales, and what is its colour? (1 point for each part)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Which film features Simba and Mufasa?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75" y="5951555"/>
            <a:ext cx="789813" cy="7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6513" y="0"/>
            <a:ext cx="9180513" cy="11430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Tie Break 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288" y="1196975"/>
            <a:ext cx="8641208" cy="505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animal do the 4</a:t>
            </a:r>
            <a:r>
              <a:rPr lang="en-GB" sz="2200" baseline="30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15</a:t>
            </a:r>
            <a:r>
              <a:rPr lang="en-GB" sz="2200" baseline="30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&amp; 7</a:t>
            </a:r>
            <a:r>
              <a:rPr lang="en-GB" sz="2200" baseline="30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letters of the alphabet spell?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D O G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How many are there in three dozen?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36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of the country to the north of the USA?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Canada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 which year was the Battle of Culloden fought?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1746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mythical animal is on the flag of Wales, and what is its colour? (1 point for each part)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Red Dragon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film features Simba and Mufasa?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The Lion King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75" y="5951555"/>
            <a:ext cx="789813" cy="7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027" y="549844"/>
            <a:ext cx="3839523" cy="4525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7EF9C-21D5-F1AF-38A5-5B0F0D6811DA}"/>
              </a:ext>
            </a:extLst>
          </p:cNvPr>
          <p:cNvSpPr txBox="1"/>
          <p:nvPr/>
        </p:nvSpPr>
        <p:spPr>
          <a:xfrm>
            <a:off x="0" y="522070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District 1010</a:t>
            </a:r>
          </a:p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Schools Quiz Final 2026</a:t>
            </a: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5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4E3C1-0488-A7EC-5CE5-5A17CB509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632DCB-AFA4-DCB6-BA43-F72E231484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27ED0-5C85-D5EB-BE22-0854BE112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20688"/>
            <a:ext cx="2068771" cy="2438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301AA-F647-7407-89EB-C8C71EC7EC02}"/>
              </a:ext>
            </a:extLst>
          </p:cNvPr>
          <p:cNvSpPr txBox="1"/>
          <p:nvPr/>
        </p:nvSpPr>
        <p:spPr>
          <a:xfrm>
            <a:off x="0" y="407707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still have a tie !!</a:t>
            </a: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67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7"/>
          <p:cNvSpPr>
            <a:spLocks noGrp="1"/>
          </p:cNvSpPr>
          <p:nvPr>
            <p:ph idx="1"/>
          </p:nvPr>
        </p:nvSpPr>
        <p:spPr>
          <a:xfrm>
            <a:off x="1835150" y="1341438"/>
            <a:ext cx="5761038" cy="524192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1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Alphabet Quiz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2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Geography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3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Technology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4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Mathematics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5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Science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Font typeface="Arial" charset="0"/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6 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Music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7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The Written Word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8 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General Knowledge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9  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Art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Font typeface="Arial" charset="0"/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10 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Pictures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Quiz Subjects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7"/>
          <p:cNvSpPr>
            <a:spLocks noGrp="1"/>
          </p:cNvSpPr>
          <p:nvPr>
            <p:ph idx="1"/>
          </p:nvPr>
        </p:nvSpPr>
        <p:spPr>
          <a:xfrm>
            <a:off x="323528" y="1773238"/>
            <a:ext cx="8640960" cy="4525962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sz="8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GB" sz="9000" dirty="0">
                <a:solidFill>
                  <a:srgbClr val="000099"/>
                </a:solidFill>
                <a:cs typeface="Tahoma" pitchFamily="34" charset="0"/>
              </a:rPr>
              <a:t>Maximum of three questions in this round.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GB" sz="8000" dirty="0">
              <a:solidFill>
                <a:srgbClr val="000099"/>
              </a:solidFill>
              <a:cs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sz="9000" dirty="0">
                <a:solidFill>
                  <a:srgbClr val="000099"/>
                </a:solidFill>
                <a:cs typeface="Tahoma" pitchFamily="34" charset="0"/>
              </a:rPr>
              <a:t>First team to write down and hold up the correct answer wins.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0" dirty="0">
              <a:cs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sz="7600" i="1" dirty="0">
                <a:cs typeface="Tahoma" pitchFamily="34" charset="0"/>
              </a:rPr>
              <a:t>   </a:t>
            </a:r>
            <a:r>
              <a:rPr lang="en-GB" sz="9000" dirty="0">
                <a:solidFill>
                  <a:srgbClr val="000099"/>
                </a:solidFill>
                <a:cs typeface="Tahoma" pitchFamily="34" charset="0"/>
              </a:rPr>
              <a:t>If the first team gets the answer wrong, then the other team wins if their answer is correct.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b="1" dirty="0">
                <a:latin typeface="Tahoma" pitchFamily="34" charset="0"/>
                <a:cs typeface="Tahoma" pitchFamily="34" charset="0"/>
              </a:rPr>
              <a:t>					</a:t>
            </a:r>
            <a:r>
              <a:rPr lang="en-GB" b="1" dirty="0"/>
              <a:t>				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Sudden Death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7"/>
          <p:cNvSpPr>
            <a:spLocks noGrp="1"/>
          </p:cNvSpPr>
          <p:nvPr>
            <p:ph idx="1"/>
          </p:nvPr>
        </p:nvSpPr>
        <p:spPr>
          <a:xfrm>
            <a:off x="1115618" y="2135460"/>
            <a:ext cx="3672408" cy="2301652"/>
          </a:xfrm>
        </p:spPr>
        <p:txBody>
          <a:bodyPr rtlCol="0">
            <a:normAutofit/>
          </a:bodyPr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400" dirty="0">
                <a:solidFill>
                  <a:srgbClr val="000099"/>
                </a:solidFill>
              </a:rPr>
              <a:t>Write down what this road sign indicates?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484837"/>
            <a:ext cx="91440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Sudden Death 1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519977" y="5225868"/>
            <a:ext cx="4176464" cy="78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GB" sz="4800" b="1" dirty="0">
                <a:latin typeface="Tahoma" pitchFamily="34" charset="0"/>
                <a:cs typeface="Tahoma" pitchFamily="34" charset="0"/>
              </a:rPr>
              <a:t>Road Hump</a:t>
            </a: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400" b="1" dirty="0">
              <a:latin typeface="+mn-lt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7170" name="Picture 2" descr="Road hump or series of road humps ahead">
            <a:extLst>
              <a:ext uri="{FF2B5EF4-FFF2-40B4-BE49-F238E27FC236}">
                <a16:creationId xmlns:a16="http://schemas.microsoft.com/office/drawing/2014/main" id="{F4107DEB-5873-7E4D-A5B7-539D64E45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07" y="1844824"/>
            <a:ext cx="4023868" cy="355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7"/>
          <p:cNvSpPr>
            <a:spLocks noGrp="1"/>
          </p:cNvSpPr>
          <p:nvPr>
            <p:ph idx="1"/>
          </p:nvPr>
        </p:nvSpPr>
        <p:spPr>
          <a:xfrm>
            <a:off x="230080" y="2272528"/>
            <a:ext cx="2697297" cy="3386528"/>
          </a:xfrm>
        </p:spPr>
        <p:txBody>
          <a:bodyPr rtlCol="0">
            <a:normAutofit fontScale="92500"/>
          </a:bodyPr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400" dirty="0">
                <a:solidFill>
                  <a:srgbClr val="000099"/>
                </a:solidFill>
              </a:rPr>
              <a:t>Write down the name of the city in this picture?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483648"/>
            <a:ext cx="91440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Sudden Death 2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2595972" y="5589240"/>
            <a:ext cx="3952056" cy="100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GB" sz="4800" b="1" dirty="0">
                <a:latin typeface="Tahoma" pitchFamily="34" charset="0"/>
                <a:cs typeface="Tahoma" pitchFamily="34" charset="0"/>
              </a:rPr>
              <a:t>Pisa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sp>
        <p:nvSpPr>
          <p:cNvPr id="2" name="AutoShape 4" descr="Norwegian Krone Stock Footage ~ Royalty Free Stock Videos | Pond5">
            <a:extLst>
              <a:ext uri="{FF2B5EF4-FFF2-40B4-BE49-F238E27FC236}">
                <a16:creationId xmlns:a16="http://schemas.microsoft.com/office/drawing/2014/main" id="{55729E37-1F89-8AAE-E852-1528AB02A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456656" cy="24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194" name="Picture 2" descr="49 Famous Buildings Around the World You Need to See Before You Die |  Architectural Digest">
            <a:extLst>
              <a:ext uri="{FF2B5EF4-FFF2-40B4-BE49-F238E27FC236}">
                <a16:creationId xmlns:a16="http://schemas.microsoft.com/office/drawing/2014/main" id="{19BBF47A-E6AA-6E48-6E2B-01310E41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04" y="1844824"/>
            <a:ext cx="5494048" cy="366365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7"/>
          <p:cNvSpPr>
            <a:spLocks noGrp="1"/>
          </p:cNvSpPr>
          <p:nvPr>
            <p:ph idx="1"/>
          </p:nvPr>
        </p:nvSpPr>
        <p:spPr>
          <a:xfrm>
            <a:off x="179512" y="1634158"/>
            <a:ext cx="2880320" cy="460370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400" dirty="0">
                <a:solidFill>
                  <a:srgbClr val="000099"/>
                </a:solidFill>
              </a:rPr>
              <a:t>Write down the name of this Japanese art form?</a:t>
            </a:r>
            <a:endParaRPr lang="en-GB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C718BE8-80C2-34EA-3650-A4297C07D8F4}"/>
              </a:ext>
            </a:extLst>
          </p:cNvPr>
          <p:cNvSpPr txBox="1">
            <a:spLocks/>
          </p:cNvSpPr>
          <p:nvPr/>
        </p:nvSpPr>
        <p:spPr bwMode="auto">
          <a:xfrm>
            <a:off x="3491880" y="5391639"/>
            <a:ext cx="4248472" cy="12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GB" sz="4800" b="1" dirty="0">
                <a:latin typeface="Tahoma" pitchFamily="34" charset="0"/>
                <a:cs typeface="Tahoma" pitchFamily="34" charset="0"/>
              </a:rPr>
              <a:t>Origami</a:t>
            </a: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400" b="1" dirty="0">
              <a:latin typeface="+mn-lt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DA6483-A36B-CB7C-2CAB-FE592D6C29E3}"/>
              </a:ext>
            </a:extLst>
          </p:cNvPr>
          <p:cNvSpPr txBox="1">
            <a:spLocks/>
          </p:cNvSpPr>
          <p:nvPr/>
        </p:nvSpPr>
        <p:spPr bwMode="auto">
          <a:xfrm>
            <a:off x="0" y="484837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Sudden Death 3</a:t>
            </a:r>
          </a:p>
        </p:txBody>
      </p:sp>
      <p:sp>
        <p:nvSpPr>
          <p:cNvPr id="3" name="AutoShape 2" descr="Climate Change Will Result in More Rainbows">
            <a:extLst>
              <a:ext uri="{FF2B5EF4-FFF2-40B4-BE49-F238E27FC236}">
                <a16:creationId xmlns:a16="http://schemas.microsoft.com/office/drawing/2014/main" id="{08DA444F-CB73-8459-A09A-6F5B797BC0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Climate Change Will Result in More Rainbows">
            <a:extLst>
              <a:ext uri="{FF2B5EF4-FFF2-40B4-BE49-F238E27FC236}">
                <a16:creationId xmlns:a16="http://schemas.microsoft.com/office/drawing/2014/main" id="{E05EABA8-964A-D7C1-C2EF-7C854B20B1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2" descr="Origami | Euclid Public Library">
            <a:extLst>
              <a:ext uri="{FF2B5EF4-FFF2-40B4-BE49-F238E27FC236}">
                <a16:creationId xmlns:a16="http://schemas.microsoft.com/office/drawing/2014/main" id="{FB9B4130-E697-AFA2-9711-F18749910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2"/>
          <a:stretch>
            <a:fillRect/>
          </a:stretch>
        </p:blipFill>
        <p:spPr bwMode="auto">
          <a:xfrm>
            <a:off x="3474159" y="1627837"/>
            <a:ext cx="4666406" cy="37528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027" y="549844"/>
            <a:ext cx="3839523" cy="452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2070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District 1010</a:t>
            </a:r>
          </a:p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Schools Quiz 2026</a:t>
            </a: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1988" y="1592313"/>
            <a:ext cx="8229600" cy="5069160"/>
          </a:xfrm>
        </p:spPr>
        <p:txBody>
          <a:bodyPr rtlCol="0">
            <a:normAutofit fontScale="85000" lnSpcReduction="20000"/>
          </a:bodyPr>
          <a:lstStyle/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Please ensure mobile phones or any other device are turned off for the duration of the competition.</a:t>
            </a:r>
          </a:p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Supporters,  please ….no shouting out, PLEASE do not even whisper - let’s be fair to all.</a:t>
            </a:r>
          </a:p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There are 6 questions in each of the 10 rounds.</a:t>
            </a:r>
          </a:p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Your answer sheets will be collected and scored at the      end of each round.</a:t>
            </a:r>
          </a:p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To give the markers time, questions for Rounds 1 and 2    will directly follow each other.  </a:t>
            </a:r>
          </a:p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After round 2, you will be given the answers to round 1. After round 3 you will be given the answers to round 2     and so on.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Competition rules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14330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5000"/>
              </a:lnSpc>
              <a:spcAft>
                <a:spcPts val="0"/>
              </a:spcAft>
              <a:buClr>
                <a:srgbClr val="000099"/>
              </a:buClr>
              <a:buFontTx/>
              <a:buChar char="•"/>
              <a:defRPr/>
            </a:pPr>
            <a:endParaRPr lang="en-GB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8000" indent="-468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Should there be a draw after all 10 rounds there will be a Tie Break round for those schools tied.    If there is still a draw, then we will move on to the Sudden Death questions!</a:t>
            </a:r>
          </a:p>
          <a:p>
            <a:pPr marL="468000" indent="-468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All correct answers will be awarded 2 points (or 1 point for each correct answer in some questions).</a:t>
            </a:r>
          </a:p>
          <a:p>
            <a:pPr marL="468000" indent="-468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If an answer is considered close, then 1 point may be awarded – but only at the discretion of the Head Marker.</a:t>
            </a:r>
          </a:p>
          <a:p>
            <a:pPr marL="468000" indent="-468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The Head Marker is the Adjudicator.</a:t>
            </a:r>
          </a:p>
          <a:p>
            <a:pPr marL="468000" indent="-468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Tables are provided for the team reserves at the back of the room, and they can also answer the questions – but just for fun!</a:t>
            </a:r>
          </a:p>
          <a:p>
            <a:pPr marL="468000" indent="-468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en-GB" sz="2600" dirty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And ……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Alphabet Quiz</a:t>
            </a:r>
            <a:endParaRPr lang="en-GB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212" y="1628775"/>
            <a:ext cx="84597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R</a:t>
            </a:r>
            <a:r>
              <a:rPr lang="en-GB" sz="2400" dirty="0"/>
              <a:t> is moisture coming down from the sky?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O </a:t>
            </a:r>
            <a:r>
              <a:rPr lang="en-GB" sz="2400" dirty="0"/>
              <a:t>is the fastest running bird?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T</a:t>
            </a:r>
            <a:r>
              <a:rPr lang="en-GB" sz="2400" dirty="0"/>
              <a:t> is a form of transport run on rails?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 is the name of an angle between 0 and 90 degrees?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R </a:t>
            </a:r>
            <a:r>
              <a:rPr lang="en-GB" sz="2400" dirty="0"/>
              <a:t>is the name given to a dried grape?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Y </a:t>
            </a:r>
            <a:r>
              <a:rPr lang="en-GB" sz="2400" dirty="0"/>
              <a:t>is a length equal to 36 inches? 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2 -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Geography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1533465"/>
            <a:ext cx="799281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Name the capital city of Canada?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Which ocean in on the west coast of the USA?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is the name of the longest mountain range in the world, which is situated in South America?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In which sea would you find the island of Malta?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is the name of the largest Loch in Scotland by volume?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How many Kelpies are there near Falkirk?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1-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Alphabet Quiz</a:t>
            </a: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5" y="1273175"/>
            <a:ext cx="8497888" cy="45781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is moisture coming down from the sky?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Rain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is the fastest running bird?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Ostrich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is a form of transport run on rails?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Train (or Tram)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is the name of an angle between 0 and 90 degrees?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Acute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is the name given to a dried grape?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Raisin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Y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is a length equal to 36 inches?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Yard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20594</TotalTime>
  <Words>2346</Words>
  <Application>Microsoft Office PowerPoint</Application>
  <PresentationFormat>On-screen Show (4:3)</PresentationFormat>
  <Paragraphs>306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Biome</vt:lpstr>
      <vt:lpstr>Calibri</vt:lpstr>
      <vt:lpstr>Cambria Math</vt:lpstr>
      <vt:lpstr>Tahoma</vt:lpstr>
      <vt:lpstr>Wingdings</vt:lpstr>
      <vt:lpstr>Wingdings 3</vt:lpstr>
      <vt:lpstr>Office Theme</vt:lpstr>
      <vt:lpstr>PowerPoint Presentation</vt:lpstr>
      <vt:lpstr>Let’s welcome all the school teams!</vt:lpstr>
      <vt:lpstr>School  Names</vt:lpstr>
      <vt:lpstr>Quiz Subjects</vt:lpstr>
      <vt:lpstr>Competition rules</vt:lpstr>
      <vt:lpstr>And ……</vt:lpstr>
      <vt:lpstr>Round 1 – Alphabet Quiz</vt:lpstr>
      <vt:lpstr>Round 2 - Geography </vt:lpstr>
      <vt:lpstr>Answers for Round 1- Alphabet Quiz </vt:lpstr>
      <vt:lpstr>Round 3 – Technology</vt:lpstr>
      <vt:lpstr>Round 3 – Technology</vt:lpstr>
      <vt:lpstr>Answers for Round 2 - Geography</vt:lpstr>
      <vt:lpstr>  Round 4 - Mathematics</vt:lpstr>
      <vt:lpstr>Answers for Round 3 – Technology</vt:lpstr>
      <vt:lpstr>Round 5 – Science</vt:lpstr>
      <vt:lpstr> Answers for Round 4 - Mathematics </vt:lpstr>
      <vt:lpstr>  Round 6 - Music</vt:lpstr>
      <vt:lpstr>Answers for Round 5 – Science</vt:lpstr>
      <vt:lpstr> Round 7 – The Written Word</vt:lpstr>
      <vt:lpstr> Answers for Round 6 - Music </vt:lpstr>
      <vt:lpstr>Round 8 - General Knowledge</vt:lpstr>
      <vt:lpstr> Answers for Round 7 – The Written Word</vt:lpstr>
      <vt:lpstr>Round 9 – Art </vt:lpstr>
      <vt:lpstr>Answers for Round 8 – General Knowledge</vt:lpstr>
      <vt:lpstr>Round 10 - Pictures </vt:lpstr>
      <vt:lpstr>Round 10 - Pictures </vt:lpstr>
      <vt:lpstr>Round 10 - Pictures </vt:lpstr>
      <vt:lpstr>Round 10 - Pictures </vt:lpstr>
      <vt:lpstr>Round 10 - Pictures </vt:lpstr>
      <vt:lpstr>Round 10 - Pictures </vt:lpstr>
      <vt:lpstr>PowerPoint Presentation</vt:lpstr>
      <vt:lpstr>Answers for Round 9 - Art  </vt:lpstr>
      <vt:lpstr>Answers for Round 10 - Pictures </vt:lpstr>
      <vt:lpstr>PowerPoint Presentation</vt:lpstr>
      <vt:lpstr>PowerPoint Presentation</vt:lpstr>
      <vt:lpstr>Tie Break Round</vt:lpstr>
      <vt:lpstr>Answers for Tie Break Round</vt:lpstr>
      <vt:lpstr>PowerPoint Presentation</vt:lpstr>
      <vt:lpstr>PowerPoint Presentation</vt:lpstr>
      <vt:lpstr> Sudden Death</vt:lpstr>
      <vt:lpstr> Sudden Death 1</vt:lpstr>
      <vt:lpstr> Sudden Death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Schools Quiz</dc:title>
  <dc:creator>Stephen</dc:creator>
  <cp:lastModifiedBy>Sandy Ritchie</cp:lastModifiedBy>
  <cp:revision>464</cp:revision>
  <cp:lastPrinted>2025-05-13T15:29:43Z</cp:lastPrinted>
  <dcterms:created xsi:type="dcterms:W3CDTF">2012-02-16T09:19:20Z</dcterms:created>
  <dcterms:modified xsi:type="dcterms:W3CDTF">2025-08-26T14:36:34Z</dcterms:modified>
</cp:coreProperties>
</file>