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23" r:id="rId2"/>
    <p:sldId id="377" r:id="rId3"/>
    <p:sldId id="372" r:id="rId4"/>
    <p:sldId id="351" r:id="rId5"/>
    <p:sldId id="370" r:id="rId6"/>
    <p:sldId id="374" r:id="rId7"/>
    <p:sldId id="354" r:id="rId8"/>
    <p:sldId id="376" r:id="rId9"/>
    <p:sldId id="329" r:id="rId10"/>
    <p:sldId id="330" r:id="rId11"/>
    <p:sldId id="378" r:id="rId12"/>
    <p:sldId id="263" r:id="rId13"/>
    <p:sldId id="32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DAA"/>
    <a:srgbClr val="D91B5C"/>
    <a:srgbClr val="009999"/>
    <a:srgbClr val="F7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348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36003-420F-442E-B9D2-59CC9A36B8AD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40757-5129-4730-A464-C73771A860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63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The Rotary Foundation is Rotary’s own charity and all Rotarians are encouraged to donate to it.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The Rotary Foundation transforms our dreams into splendid realities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The Rotary Foundation is the economic engine for Rotary International.</a:t>
            </a:r>
          </a:p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70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72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35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26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09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54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22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– By doing good in the world, you will receive so much more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75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5EC08A-13E9-4BBA-A811-839FA87DF8D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CF4469A-C8A9-4BBA-A24E-0D0DA4734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00" y="6120000"/>
            <a:ext cx="14328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RotaryMoE_RGB.png">
            <a:extLst>
              <a:ext uri="{FF2B5EF4-FFF2-40B4-BE49-F238E27FC236}">
                <a16:creationId xmlns:a16="http://schemas.microsoft.com/office/drawing/2014/main" id="{DE08C45B-07FB-44D4-A08F-F1B79FCA88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71227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18917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1605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5557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0FCE-8C54-4AC9-A9EE-D6FF543839F8}" type="datetimeFigureOut">
              <a:rPr lang="en-GB"/>
              <a:pPr>
                <a:defRPr/>
              </a:pPr>
              <a:t>22/03/2023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0B140-7034-474D-9018-9D575BF405A1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12FF86-6D01-41C0-BAD8-CF259304BBEF}"/>
              </a:ext>
            </a:extLst>
          </p:cNvPr>
          <p:cNvSpPr/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3710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6A8956C-FD6E-48C8-827F-8C76F61C2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" y="6120000"/>
            <a:ext cx="1330434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7F19BC-9A90-4D8B-9A8E-4F39C640FDFD}"/>
              </a:ext>
            </a:extLst>
          </p:cNvPr>
          <p:cNvSpPr/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73949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64616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8859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5716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63489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67819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40513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1392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B44BF-8E50-472A-950C-D94E6604932A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07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6.jpg"/><Relationship Id="rId10" Type="http://schemas.microsoft.com/office/2007/relationships/hdphoto" Target="../media/hdphoto4.wdp"/><Relationship Id="rId19" Type="http://schemas.openxmlformats.org/officeDocument/2006/relationships/image" Target="../media/image20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9E3335-0801-48A1-A785-32B3BC155559}"/>
              </a:ext>
            </a:extLst>
          </p:cNvPr>
          <p:cNvSpPr txBox="1"/>
          <p:nvPr/>
        </p:nvSpPr>
        <p:spPr>
          <a:xfrm>
            <a:off x="1485765" y="2705725"/>
            <a:ext cx="6361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  <a:latin typeface="Georgia" panose="02040502050405020303" pitchFamily="18" charset="0"/>
              </a:rPr>
              <a:t>What is </a:t>
            </a:r>
          </a:p>
          <a:p>
            <a:pPr algn="ctr"/>
            <a:r>
              <a:rPr lang="en-GB" sz="4400" dirty="0">
                <a:solidFill>
                  <a:srgbClr val="0070C0"/>
                </a:solidFill>
                <a:latin typeface="Georgia" panose="02040502050405020303" pitchFamily="18" charset="0"/>
              </a:rPr>
              <a:t>The Rotary Foundation?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5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7DFB9E-5A97-4F00-878F-E6A3EA5D4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851">
            <a:off x="783590" y="1467749"/>
            <a:ext cx="3386597" cy="43200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77CF09E-C1E2-4C6B-890D-FE8922A68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00" y="1164733"/>
            <a:ext cx="357028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Over 1600 alumni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since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programme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 started in 2002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ヒラギノ角ゴ Pro W3" pitchFamily="-111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Seven Rotary Peace Fellowship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Centres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 worldwide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ヒラギノ角ゴ Pro W3" pitchFamily="-111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95%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report current work to The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 Rotary Foundation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ヒラギノ角ゴ Pro W3" pitchFamily="-111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ヒラギノ角ゴ Pro W3" pitchFamily="-111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88%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work in Peace &amp; Conflict Prevention &amp; Resolution or in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ヒラギノ角ゴ Pro W3" pitchFamily="-111" charset="-128"/>
                <a:cs typeface="+mn-cs"/>
              </a:rPr>
              <a:t>one of Rotary’s other Areas of Focus, in over 140 countries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ヒラギノ角ゴ Pro W3" pitchFamily="-111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Funded separately from Rotary Global Grants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eorgia" panose="02040502050405020303" pitchFamily="18" charset="0"/>
              <a:ea typeface="ヒラギノ角ゴ Pro W3" pitchFamily="-111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Georgia" panose="02040502050405020303" pitchFamily="18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6DAF4C-B161-4296-A403-D5F1ACAF16E9}"/>
              </a:ext>
            </a:extLst>
          </p:cNvPr>
          <p:cNvSpPr txBox="1">
            <a:spLocks/>
          </p:cNvSpPr>
          <p:nvPr/>
        </p:nvSpPr>
        <p:spPr bwMode="auto">
          <a:xfrm>
            <a:off x="993141" y="-24396"/>
            <a:ext cx="715771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Rotary Peace Fellowships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 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65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462570-79C1-C0E4-6D15-4EFC4DA676FC}"/>
              </a:ext>
            </a:extLst>
          </p:cNvPr>
          <p:cNvSpPr txBox="1"/>
          <p:nvPr/>
        </p:nvSpPr>
        <p:spPr>
          <a:xfrm>
            <a:off x="180975" y="898546"/>
            <a:ext cx="8820150" cy="4098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support The Rotary Foundation over other  charities?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Our administration costs are very low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All projects are in the hands of Rotarians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We can decide where our projects are situated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Rotarians decide how the funds are spent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Donations can go to the </a:t>
            </a:r>
            <a:r>
              <a:rPr lang="en-GB" sz="2000" dirty="0">
                <a:solidFill>
                  <a:prstClr val="black"/>
                </a:solidFill>
                <a:latin typeface="Georgia" panose="02040502050405020303" pitchFamily="18" charset="0"/>
              </a:rPr>
              <a:t>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rea of focus of our choice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The capital of an Endowment is never spent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Our Gifts can be contributed in many ways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BB8C5-3C93-5F8E-DB63-77099F549672}"/>
              </a:ext>
            </a:extLst>
          </p:cNvPr>
          <p:cNvSpPr txBox="1"/>
          <p:nvPr/>
        </p:nvSpPr>
        <p:spPr>
          <a:xfrm>
            <a:off x="180975" y="185934"/>
            <a:ext cx="457676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</a:t>
            </a:r>
          </a:p>
        </p:txBody>
      </p:sp>
    </p:spTree>
    <p:extLst>
      <p:ext uri="{BB962C8B-B14F-4D97-AF65-F5344CB8AC3E}">
        <p14:creationId xmlns:p14="http://schemas.microsoft.com/office/powerpoint/2010/main" val="41895936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41344" y="1647825"/>
            <a:ext cx="7861312" cy="4181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pl-PL" sz="2800" b="1" dirty="0">
                <a:solidFill>
                  <a:srgbClr val="D91B5C"/>
                </a:solidFill>
              </a:rPr>
              <a:t>  </a:t>
            </a:r>
            <a:r>
              <a:rPr lang="en-GB" altLang="pl-PL" sz="2400" dirty="0">
                <a:solidFill>
                  <a:srgbClr val="D91B5C"/>
                </a:solidFill>
              </a:rPr>
              <a:t>Every Rotarian Every Year - EREY (any amount)</a:t>
            </a:r>
          </a:p>
          <a:p>
            <a:pPr>
              <a:lnSpc>
                <a:spcPct val="80000"/>
              </a:lnSpc>
            </a:pPr>
            <a:r>
              <a:rPr lang="en-GB" altLang="pl-PL" sz="2400" dirty="0">
                <a:solidFill>
                  <a:srgbClr val="D91B5C"/>
                </a:solidFill>
              </a:rPr>
              <a:t>  Sustaining member (&gt;$100 to the Annual Fund)</a:t>
            </a:r>
          </a:p>
          <a:p>
            <a:pPr>
              <a:lnSpc>
                <a:spcPct val="80000"/>
              </a:lnSpc>
            </a:pPr>
            <a:r>
              <a:rPr lang="en-GB" altLang="pl-PL" sz="2400" dirty="0">
                <a:solidFill>
                  <a:srgbClr val="D91B5C"/>
                </a:solidFill>
              </a:rPr>
              <a:t>  Paul Harris Fellow ($1,000)</a:t>
            </a:r>
          </a:p>
          <a:p>
            <a:pPr>
              <a:lnSpc>
                <a:spcPct val="80000"/>
              </a:lnSpc>
            </a:pPr>
            <a:r>
              <a:rPr lang="en-GB" altLang="pl-PL" sz="2400" dirty="0">
                <a:solidFill>
                  <a:srgbClr val="D91B5C"/>
                </a:solidFill>
              </a:rPr>
              <a:t>  Paul Harris Society ($1,000 pa)</a:t>
            </a:r>
          </a:p>
          <a:p>
            <a:pPr>
              <a:lnSpc>
                <a:spcPct val="80000"/>
              </a:lnSpc>
            </a:pPr>
            <a:r>
              <a:rPr lang="en-GB" altLang="pl-PL" sz="2400" dirty="0">
                <a:solidFill>
                  <a:srgbClr val="D91B5C"/>
                </a:solidFill>
              </a:rPr>
              <a:t>  Benefactors ($1,000 to Endowment Fund)</a:t>
            </a:r>
          </a:p>
          <a:p>
            <a:pPr>
              <a:lnSpc>
                <a:spcPct val="80000"/>
              </a:lnSpc>
            </a:pPr>
            <a:endParaRPr lang="en-GB" altLang="pl-PL" sz="2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pl-PL" sz="2400" dirty="0">
                <a:solidFill>
                  <a:schemeClr val="accent2"/>
                </a:solidFill>
              </a:rPr>
              <a:t>  </a:t>
            </a:r>
            <a:r>
              <a:rPr lang="en-GB" altLang="pl-PL" sz="2400" dirty="0">
                <a:solidFill>
                  <a:srgbClr val="000099"/>
                </a:solidFill>
              </a:rPr>
              <a:t>Bequest Society (&gt;$10,000 in estate plans)</a:t>
            </a:r>
          </a:p>
          <a:p>
            <a:pPr>
              <a:lnSpc>
                <a:spcPct val="80000"/>
              </a:lnSpc>
            </a:pPr>
            <a:r>
              <a:rPr lang="en-GB" altLang="pl-PL" sz="2400" dirty="0">
                <a:solidFill>
                  <a:srgbClr val="000099"/>
                </a:solidFill>
              </a:rPr>
              <a:t>  Major Donors (&gt;$10,000 outright or cumulative)</a:t>
            </a:r>
          </a:p>
          <a:p>
            <a:pPr>
              <a:lnSpc>
                <a:spcPct val="80000"/>
              </a:lnSpc>
            </a:pPr>
            <a:r>
              <a:rPr lang="en-GB" altLang="pl-PL" sz="2400" dirty="0">
                <a:solidFill>
                  <a:srgbClr val="000099"/>
                </a:solidFill>
              </a:rPr>
              <a:t>  Arch Klumph Society (&gt;$250,000)</a:t>
            </a:r>
          </a:p>
          <a:p>
            <a:pPr>
              <a:lnSpc>
                <a:spcPct val="80000"/>
              </a:lnSpc>
            </a:pPr>
            <a:r>
              <a:rPr lang="en-GB" altLang="pl-PL" sz="3000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AAC965-E508-488F-8C31-DD24729FBA30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How Does One Contribute to Rotary</a:t>
            </a:r>
          </a:p>
        </p:txBody>
      </p:sp>
    </p:spTree>
    <p:extLst>
      <p:ext uri="{BB962C8B-B14F-4D97-AF65-F5344CB8AC3E}">
        <p14:creationId xmlns:p14="http://schemas.microsoft.com/office/powerpoint/2010/main" val="2531602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F50A5-47C9-4CFA-890C-2FA44A10A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5" y="1560333"/>
            <a:ext cx="5989351" cy="4492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394FD3-1005-4B2A-AC2F-857C1FEEE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86" y="1296813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5DA97-784F-440F-9877-2301439DB16E}"/>
              </a:ext>
            </a:extLst>
          </p:cNvPr>
          <p:cNvSpPr txBox="1"/>
          <p:nvPr/>
        </p:nvSpPr>
        <p:spPr>
          <a:xfrm>
            <a:off x="614503" y="1008769"/>
            <a:ext cx="5173083" cy="389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0" i="0" u="none" strike="noStrike" kern="120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Rotary Foundation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61DA27-88C4-4092-BF64-B58372E97B45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Supporting The Rotary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905BB-F698-4A06-9D1C-FCF143A57F22}"/>
              </a:ext>
            </a:extLst>
          </p:cNvPr>
          <p:cNvSpPr txBox="1"/>
          <p:nvPr/>
        </p:nvSpPr>
        <p:spPr>
          <a:xfrm>
            <a:off x="4889089" y="4664919"/>
            <a:ext cx="4254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5DAA"/>
                </a:solidFill>
              </a:rPr>
              <a:t>Helps you to do good in the world,</a:t>
            </a:r>
          </a:p>
          <a:p>
            <a:pPr algn="ctr"/>
            <a:r>
              <a:rPr lang="en-GB" sz="4000" dirty="0">
                <a:solidFill>
                  <a:srgbClr val="005DAA"/>
                </a:solidFill>
              </a:rPr>
              <a:t>now and forever</a:t>
            </a:r>
          </a:p>
        </p:txBody>
      </p:sp>
    </p:spTree>
    <p:extLst>
      <p:ext uri="{BB962C8B-B14F-4D97-AF65-F5344CB8AC3E}">
        <p14:creationId xmlns:p14="http://schemas.microsoft.com/office/powerpoint/2010/main" val="363014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0FB1B-78BF-8565-ABE5-9807845D2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41" y="574042"/>
            <a:ext cx="4502317" cy="57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7888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2353B-E38C-4C37-A5E7-F252F9B25D1D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 – What is it?</a:t>
            </a:r>
          </a:p>
        </p:txBody>
      </p:sp>
      <p:sp>
        <p:nvSpPr>
          <p:cNvPr id="6" name="Content Placeholder 2" hidden="1">
            <a:extLst>
              <a:ext uri="{FF2B5EF4-FFF2-40B4-BE49-F238E27FC236}">
                <a16:creationId xmlns:a16="http://schemas.microsoft.com/office/drawing/2014/main" id="{FE19141E-CDA5-48A4-BB19-F82119179E45}"/>
              </a:ext>
            </a:extLst>
          </p:cNvPr>
          <p:cNvSpPr txBox="1">
            <a:spLocks/>
          </p:cNvSpPr>
          <p:nvPr/>
        </p:nvSpPr>
        <p:spPr>
          <a:xfrm>
            <a:off x="552566" y="1642455"/>
            <a:ext cx="7787870" cy="35892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E3BAC10D-B794-4D02-8410-708E86E858C2}"/>
              </a:ext>
            </a:extLst>
          </p:cNvPr>
          <p:cNvSpPr txBox="1">
            <a:spLocks/>
          </p:cNvSpPr>
          <p:nvPr/>
        </p:nvSpPr>
        <p:spPr>
          <a:xfrm>
            <a:off x="360000" y="2130302"/>
            <a:ext cx="4084061" cy="38001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</a:rPr>
              <a:t>The Rotary Foundation is Rotary’s own charity</a:t>
            </a:r>
          </a:p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</a:rPr>
              <a:t>Set up as an endowment fund to do good in the world</a:t>
            </a:r>
          </a:p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</a:rPr>
              <a:t>Since 1917 i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t has spent $4 billion on projects worldwide</a:t>
            </a:r>
          </a:p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Awards grants average             $1 million per day</a:t>
            </a:r>
          </a:p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Has received 4**** rating every year since 2008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>
              <a:solidFill>
                <a:srgbClr val="585858"/>
              </a:solidFill>
              <a:latin typeface="Georgia" panose="02040502050405020303" pitchFamily="18" charset="0"/>
              <a:ea typeface="ＭＳ Ｐゴシック" pitchFamily="34" charset="-128"/>
              <a:cs typeface="ヒラギノ角ゴ Pro W3" pitchFamily="-84" charset="-128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37C09-FAD4-45F8-ACB6-D4D6434C2761}"/>
              </a:ext>
            </a:extLst>
          </p:cNvPr>
          <p:cNvSpPr txBox="1"/>
          <p:nvPr/>
        </p:nvSpPr>
        <p:spPr>
          <a:xfrm>
            <a:off x="360000" y="1128220"/>
            <a:ext cx="4578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5DAA"/>
                </a:solidFill>
                <a:latin typeface="Georgia" panose="02040502050405020303" pitchFamily="18" charset="0"/>
              </a:rPr>
              <a:t>Summary 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6369157-B77B-8F5D-7D24-07D53FDA8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941" y="1651440"/>
            <a:ext cx="4275235" cy="42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5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2353B-E38C-4C37-A5E7-F252F9B25D1D}"/>
              </a:ext>
            </a:extLst>
          </p:cNvPr>
          <p:cNvSpPr txBox="1">
            <a:spLocks/>
          </p:cNvSpPr>
          <p:nvPr/>
        </p:nvSpPr>
        <p:spPr bwMode="auto">
          <a:xfrm>
            <a:off x="189706" y="124792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</a:t>
            </a:r>
          </a:p>
        </p:txBody>
      </p:sp>
      <p:sp>
        <p:nvSpPr>
          <p:cNvPr id="6" name="Content Placeholder 2" hidden="1">
            <a:extLst>
              <a:ext uri="{FF2B5EF4-FFF2-40B4-BE49-F238E27FC236}">
                <a16:creationId xmlns:a16="http://schemas.microsoft.com/office/drawing/2014/main" id="{FE19141E-CDA5-48A4-BB19-F82119179E45}"/>
              </a:ext>
            </a:extLst>
          </p:cNvPr>
          <p:cNvSpPr txBox="1">
            <a:spLocks/>
          </p:cNvSpPr>
          <p:nvPr/>
        </p:nvSpPr>
        <p:spPr>
          <a:xfrm>
            <a:off x="552566" y="1642455"/>
            <a:ext cx="7787870" cy="35892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E3BAC10D-B794-4D02-8410-708E86E858C2}"/>
              </a:ext>
            </a:extLst>
          </p:cNvPr>
          <p:cNvSpPr txBox="1">
            <a:spLocks/>
          </p:cNvSpPr>
          <p:nvPr/>
        </p:nvSpPr>
        <p:spPr>
          <a:xfrm>
            <a:off x="360000" y="2657475"/>
            <a:ext cx="4084061" cy="26099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</a:rPr>
              <a:t>The Rotary Foundation enables Rotarians to advance world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</a:rPr>
              <a:t>understanding, goodwill and peace through the improvement of health, the support of education,  and the alleviation of poverty.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ＭＳ Ｐゴシック" pitchFamily="34" charset="-128"/>
              <a:cs typeface="ヒラギノ角ゴ Pro W3" pitchFamily="-84" charset="-128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600" dirty="0"/>
          </a:p>
        </p:txBody>
      </p:sp>
      <p:pic>
        <p:nvPicPr>
          <p:cNvPr id="9" name="Content Placeholder 1">
            <a:extLst>
              <a:ext uri="{FF2B5EF4-FFF2-40B4-BE49-F238E27FC236}">
                <a16:creationId xmlns:a16="http://schemas.microsoft.com/office/drawing/2014/main" id="{028683A3-99D7-4508-8937-4DF555BFD2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059" y="1606711"/>
            <a:ext cx="2012300" cy="2140222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B5177684-B235-42DC-B886-A001DE5989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059" y="3729826"/>
            <a:ext cx="2012299" cy="2285764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ED132CE-5437-4B60-867A-7108FD769B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403" y="1606710"/>
            <a:ext cx="2569403" cy="4408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437C09-FAD4-45F8-ACB6-D4D6434C2761}"/>
              </a:ext>
            </a:extLst>
          </p:cNvPr>
          <p:cNvSpPr txBox="1"/>
          <p:nvPr/>
        </p:nvSpPr>
        <p:spPr>
          <a:xfrm>
            <a:off x="360000" y="1128220"/>
            <a:ext cx="4578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5DAA"/>
                </a:solidFill>
                <a:latin typeface="Georgia" panose="02040502050405020303" pitchFamily="18" charset="0"/>
              </a:rPr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4221273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6121BF-F42A-4CD0-9D63-D74B1FA561F1}"/>
              </a:ext>
            </a:extLst>
          </p:cNvPr>
          <p:cNvSpPr/>
          <p:nvPr/>
        </p:nvSpPr>
        <p:spPr>
          <a:xfrm>
            <a:off x="35810" y="5830170"/>
            <a:ext cx="2123728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2D0E9-CBD9-42F8-93EB-A60E51E13D53}"/>
              </a:ext>
            </a:extLst>
          </p:cNvPr>
          <p:cNvSpPr txBox="1"/>
          <p:nvPr/>
        </p:nvSpPr>
        <p:spPr>
          <a:xfrm>
            <a:off x="1542438" y="3656482"/>
            <a:ext cx="3868110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Maternal and Child Health</a:t>
            </a:r>
            <a:endParaRPr kumimoji="0" lang="en-GB" sz="24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BC82E-A0AF-4CE2-991E-0229A9309FE6}"/>
              </a:ext>
            </a:extLst>
          </p:cNvPr>
          <p:cNvSpPr txBox="1"/>
          <p:nvPr/>
        </p:nvSpPr>
        <p:spPr>
          <a:xfrm>
            <a:off x="1542438" y="4412482"/>
            <a:ext cx="4143635" cy="53367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336550" marR="0" lvl="0" indent="-33655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Basic Education and Literacy</a:t>
            </a:r>
          </a:p>
        </p:txBody>
      </p:sp>
      <p:pic>
        <p:nvPicPr>
          <p:cNvPr id="8" name="Picture 10" descr="Disease-green">
            <a:extLst>
              <a:ext uri="{FF2B5EF4-FFF2-40B4-BE49-F238E27FC236}">
                <a16:creationId xmlns:a16="http://schemas.microsoft.com/office/drawing/2014/main" id="{92586A25-C9B9-4338-A0B5-3DE9BA51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0438" y="2000482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2" descr="Literacy-orange">
            <a:extLst>
              <a:ext uri="{FF2B5EF4-FFF2-40B4-BE49-F238E27FC236}">
                <a16:creationId xmlns:a16="http://schemas.microsoft.com/office/drawing/2014/main" id="{2412162C-44D8-4CF3-85A1-937EB174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6438" y="4412482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3" descr="Maternal-pink">
            <a:extLst>
              <a:ext uri="{FF2B5EF4-FFF2-40B4-BE49-F238E27FC236}">
                <a16:creationId xmlns:a16="http://schemas.microsoft.com/office/drawing/2014/main" id="{54EA9893-BA02-4286-A73D-4F626CDB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6438" y="3584482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4" descr="Peace-purple">
            <a:extLst>
              <a:ext uri="{FF2B5EF4-FFF2-40B4-BE49-F238E27FC236}">
                <a16:creationId xmlns:a16="http://schemas.microsoft.com/office/drawing/2014/main" id="{8934782D-B5BB-4DA5-9420-D2D5ECA1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9390" y="1172482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5" descr="Water-blue">
            <a:extLst>
              <a:ext uri="{FF2B5EF4-FFF2-40B4-BE49-F238E27FC236}">
                <a16:creationId xmlns:a16="http://schemas.microsoft.com/office/drawing/2014/main" id="{52A5EA74-92F7-4251-B81D-FD736354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0438" y="2792482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Economic-yellow">
            <a:extLst>
              <a:ext uri="{FF2B5EF4-FFF2-40B4-BE49-F238E27FC236}">
                <a16:creationId xmlns:a16="http://schemas.microsoft.com/office/drawing/2014/main" id="{635F39D6-92D8-49DE-86EC-1E1415C9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576000" y="5256000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8EA117-4C9D-4148-84A9-BE62A23E20BA}"/>
              </a:ext>
            </a:extLst>
          </p:cNvPr>
          <p:cNvSpPr txBox="1"/>
          <p:nvPr/>
        </p:nvSpPr>
        <p:spPr>
          <a:xfrm>
            <a:off x="1542438" y="1269245"/>
            <a:ext cx="5521063" cy="533672"/>
          </a:xfrm>
          <a:prstGeom prst="rect">
            <a:avLst/>
          </a:prstGeom>
          <a:solidFill>
            <a:srgbClr val="0070C0"/>
          </a:solidFill>
          <a:ln>
            <a:solidFill>
              <a:srgbClr val="4F81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 anchor="ctr">
            <a:spAutoFit/>
          </a:bodyPr>
          <a:lstStyle/>
          <a:p>
            <a:pPr marL="336550" marR="0" lvl="0" indent="-33655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Peacebuilding and Conflict Prevention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B6416-2CC8-4562-AC70-87FE6E57E05B}"/>
              </a:ext>
            </a:extLst>
          </p:cNvPr>
          <p:cNvSpPr txBox="1"/>
          <p:nvPr/>
        </p:nvSpPr>
        <p:spPr>
          <a:xfrm>
            <a:off x="1542438" y="2072482"/>
            <a:ext cx="4990020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Disease Prevention and Treatment</a:t>
            </a:r>
            <a:endParaRPr kumimoji="0" lang="en-GB" sz="24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CF497A-7AB7-4EDA-9FA4-0C118E89B404}"/>
              </a:ext>
            </a:extLst>
          </p:cNvPr>
          <p:cNvSpPr txBox="1"/>
          <p:nvPr/>
        </p:nvSpPr>
        <p:spPr>
          <a:xfrm>
            <a:off x="1542438" y="2864482"/>
            <a:ext cx="4357860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Water Sanitation and Hygiene</a:t>
            </a:r>
            <a:endParaRPr kumimoji="0" lang="en-GB" sz="2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426C9-FA11-4DDF-AB48-39A39FFA0C05}"/>
              </a:ext>
            </a:extLst>
          </p:cNvPr>
          <p:cNvSpPr txBox="1"/>
          <p:nvPr/>
        </p:nvSpPr>
        <p:spPr>
          <a:xfrm>
            <a:off x="1542438" y="5312482"/>
            <a:ext cx="5144678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Community Economic Development</a:t>
            </a:r>
            <a:endParaRPr kumimoji="0" lang="en-GB" sz="2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7191B5DA-1DFC-4FA4-8A59-51D8D109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438" y="2000482"/>
            <a:ext cx="762000" cy="762000"/>
          </a:xfrm>
          <a:prstGeom prst="ellipse">
            <a:avLst/>
          </a:prstGeom>
          <a:ln w="381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A78B53B0-55B7-43E0-8D06-EC5A5DAA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438" y="4412482"/>
            <a:ext cx="762000" cy="762000"/>
          </a:xfrm>
          <a:prstGeom prst="ellipse">
            <a:avLst/>
          </a:prstGeom>
          <a:ln w="38100" cap="rnd">
            <a:solidFill>
              <a:srgbClr val="F7A81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F3A638AE-5DC3-45D8-8992-262E1D55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438" y="3584482"/>
            <a:ext cx="762000" cy="762000"/>
          </a:xfrm>
          <a:prstGeom prst="ellipse">
            <a:avLst/>
          </a:prstGeom>
          <a:ln w="381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6468D728-D880-4929-9E42-73B474B6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438" y="1172482"/>
            <a:ext cx="762000" cy="762000"/>
          </a:xfrm>
          <a:prstGeom prst="ellipse">
            <a:avLst/>
          </a:prstGeom>
          <a:ln w="381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2DD1C7B-29D6-4872-AC3E-BED36B251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438" y="2792482"/>
            <a:ext cx="762000" cy="762000"/>
          </a:xfrm>
          <a:prstGeom prst="ellipse">
            <a:avLst/>
          </a:prstGeom>
          <a:ln w="381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64C8F1AB-9CFF-4E65-AABC-BD805579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390" y="5240482"/>
            <a:ext cx="762000" cy="7620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E0F4EA3-AAFA-4089-8E78-71FC915E8603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Rotary’s </a:t>
            </a:r>
            <a:r>
              <a:rPr lang="en-US" sz="3600" b="1" dirty="0">
                <a:solidFill>
                  <a:prstClr val="white"/>
                </a:solidFill>
                <a:latin typeface="Arial Narrow Bold" pitchFamily="-84" charset="0"/>
              </a:rPr>
              <a:t>Areas of Focus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 Bold" pitchFamily="-84" charset="0"/>
              <a:ea typeface="MS PGothic" pitchFamily="34" charset="-128"/>
              <a:cs typeface="+mn-cs"/>
            </a:endParaRPr>
          </a:p>
        </p:txBody>
      </p:sp>
      <p:pic>
        <p:nvPicPr>
          <p:cNvPr id="24" name="Picture 23" descr="Economic-yellow">
            <a:extLst>
              <a:ext uri="{FF2B5EF4-FFF2-40B4-BE49-F238E27FC236}">
                <a16:creationId xmlns:a16="http://schemas.microsoft.com/office/drawing/2014/main" id="{AF558057-8854-440C-AB29-D8C64E5E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646338" y="6056727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3FAC261-3B3A-48B7-9F64-6DF62B064541}"/>
              </a:ext>
            </a:extLst>
          </p:cNvPr>
          <p:cNvSpPr txBox="1"/>
          <p:nvPr/>
        </p:nvSpPr>
        <p:spPr>
          <a:xfrm>
            <a:off x="1618338" y="6128727"/>
            <a:ext cx="1969001" cy="461665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Environment</a:t>
            </a:r>
            <a:endParaRPr kumimoji="0" lang="en-GB" sz="2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4857F2A6-AC32-403B-A302-3DCC7D19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00" y="6120000"/>
            <a:ext cx="762000" cy="7620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924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2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2353B-E38C-4C37-A5E7-F252F9B25D1D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Polio Eradication</a:t>
            </a:r>
          </a:p>
        </p:txBody>
      </p:sp>
      <p:sp>
        <p:nvSpPr>
          <p:cNvPr id="6" name="Content Placeholder 2" hidden="1">
            <a:extLst>
              <a:ext uri="{FF2B5EF4-FFF2-40B4-BE49-F238E27FC236}">
                <a16:creationId xmlns:a16="http://schemas.microsoft.com/office/drawing/2014/main" id="{FE19141E-CDA5-48A4-BB19-F82119179E45}"/>
              </a:ext>
            </a:extLst>
          </p:cNvPr>
          <p:cNvSpPr txBox="1">
            <a:spLocks/>
          </p:cNvSpPr>
          <p:nvPr/>
        </p:nvSpPr>
        <p:spPr>
          <a:xfrm>
            <a:off x="552566" y="1642455"/>
            <a:ext cx="7787870" cy="35892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E3BAC10D-B794-4D02-8410-708E86E858C2}"/>
              </a:ext>
            </a:extLst>
          </p:cNvPr>
          <p:cNvSpPr txBox="1">
            <a:spLocks/>
          </p:cNvSpPr>
          <p:nvPr/>
        </p:nvSpPr>
        <p:spPr>
          <a:xfrm>
            <a:off x="360000" y="1952625"/>
            <a:ext cx="4084061" cy="4057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rgbClr val="585858"/>
                </a:solidFill>
                <a:latin typeface="Georgia" panose="02040502050405020303" pitchFamily="18" charset="0"/>
                <a:ea typeface="ＭＳ Ｐゴシック" pitchFamily="34" charset="-128"/>
              </a:rPr>
              <a:t>Polio eradication is Rotary’s top philanthropic priority</a:t>
            </a:r>
          </a:p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rgbClr val="585858"/>
                </a:solidFill>
                <a:latin typeface="Georgia" panose="02040502050405020303" pitchFamily="18" charset="0"/>
                <a:ea typeface="ＭＳ Ｐゴシック" pitchFamily="34" charset="-128"/>
              </a:rPr>
              <a:t>Polio Plus launched in 1985</a:t>
            </a:r>
          </a:p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rgbClr val="585858"/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In 1988 over 350,000 polio cases in over 125 countries</a:t>
            </a:r>
          </a:p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rgbClr val="585858"/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Almost 3 billion children have been immunised against polio</a:t>
            </a:r>
          </a:p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rgbClr val="585858"/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Incidence of polio reduced by 99.9%</a:t>
            </a:r>
          </a:p>
          <a:p>
            <a:pPr>
              <a:spcBef>
                <a:spcPts val="0"/>
              </a:spcBef>
            </a:pPr>
            <a:r>
              <a:rPr lang="en-GB" altLang="en-US" sz="2000" dirty="0">
                <a:solidFill>
                  <a:srgbClr val="585858"/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In 2021 Rotary’s contributions to the global effort, including funds from Gates Foundation, exceed $2 billion. </a:t>
            </a:r>
            <a:endParaRPr lang="en-US" altLang="en-US" sz="2000" dirty="0">
              <a:solidFill>
                <a:srgbClr val="585858"/>
              </a:solidFill>
              <a:latin typeface="Georgia" panose="02040502050405020303" pitchFamily="18" charset="0"/>
              <a:ea typeface="ＭＳ Ｐゴシック" pitchFamily="34" charset="-128"/>
              <a:cs typeface="ヒラギノ角ゴ Pro W3" pitchFamily="-84" charset="-128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37C09-FAD4-45F8-ACB6-D4D6434C2761}"/>
              </a:ext>
            </a:extLst>
          </p:cNvPr>
          <p:cNvSpPr txBox="1"/>
          <p:nvPr/>
        </p:nvSpPr>
        <p:spPr>
          <a:xfrm>
            <a:off x="360000" y="1128220"/>
            <a:ext cx="4578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5DAA"/>
                </a:solidFill>
                <a:latin typeface="Georgia" panose="02040502050405020303" pitchFamily="18" charset="0"/>
              </a:rPr>
              <a:t>Summary: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6331E-47F3-2E3C-72B1-ECEC6A32A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27" y="1733607"/>
            <a:ext cx="4457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30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2353B-E38C-4C37-A5E7-F252F9B25D1D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 – The Funds: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40A52E12-97DF-455C-B7C8-D1B169EE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610560" y="2601773"/>
            <a:ext cx="2140301" cy="195837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530CFE1E-0C52-4132-9FEF-A160E26D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1" y="4128448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  <a:defRPr/>
            </a:pPr>
            <a:r>
              <a:rPr lang="en-US" sz="2400" b="1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Endowment</a:t>
            </a:r>
          </a:p>
          <a:p>
            <a:pPr marL="0" indent="0" algn="ctr" defTabSz="914400" eaLnBrk="1" hangingPunct="1">
              <a:buFontTx/>
              <a:buNone/>
              <a:defRPr/>
            </a:pPr>
            <a:r>
              <a:rPr lang="en-US" sz="2400" b="1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Fund</a:t>
            </a:r>
          </a:p>
          <a:p>
            <a:pPr marL="0" indent="0" algn="ctr" defTabSz="914400" eaLnBrk="1" hangingPunct="1">
              <a:buFontTx/>
              <a:buNone/>
              <a:defRPr/>
            </a:pPr>
            <a:r>
              <a:rPr lang="en-US" sz="2400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To secure tomorrow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A417581-2A43-425C-A608-61555ABE3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41" y="3580961"/>
            <a:ext cx="3048000" cy="11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defTabSz="914400" eaLnBrk="1" hangingPunct="1">
              <a:buFontTx/>
              <a:buNone/>
              <a:defRPr/>
            </a:pPr>
            <a:r>
              <a:rPr lang="en-US" sz="2400" b="1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Annual Fund</a:t>
            </a:r>
          </a:p>
          <a:p>
            <a:pPr algn="ctr" defTabSz="914400" eaLnBrk="1" hangingPunct="1">
              <a:buFontTx/>
              <a:buNone/>
              <a:defRPr/>
            </a:pPr>
            <a:r>
              <a:rPr lang="en-US" sz="2400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For support today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4BC8244B-EAA4-4E89-9F8D-1AC2E5794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293" y="4978320"/>
            <a:ext cx="26670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r>
              <a:rPr lang="en-US" sz="2400" b="1" kern="0" dirty="0">
                <a:solidFill>
                  <a:srgbClr val="585858"/>
                </a:solidFill>
                <a:latin typeface="Georgia" pitchFamily="18" charset="0"/>
              </a:rPr>
              <a:t>PolioPlus Fund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585858"/>
                </a:solidFill>
                <a:latin typeface="Georgia" pitchFamily="18" charset="0"/>
              </a:rPr>
              <a:t>End Polio Now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32EA2A5-A5D4-499F-BCD9-4F47ABE6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08620" y="1008812"/>
            <a:ext cx="2620241" cy="2242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B37586E4-123E-4E50-8D4F-B423B5D9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561640" y="1774515"/>
            <a:ext cx="2587284" cy="19583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19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2353B-E38C-4C37-A5E7-F252F9B25D1D}"/>
              </a:ext>
            </a:extLst>
          </p:cNvPr>
          <p:cNvSpPr txBox="1">
            <a:spLocks/>
          </p:cNvSpPr>
          <p:nvPr/>
        </p:nvSpPr>
        <p:spPr bwMode="auto">
          <a:xfrm>
            <a:off x="189706" y="105742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 - Grants</a:t>
            </a:r>
          </a:p>
        </p:txBody>
      </p:sp>
      <p:sp>
        <p:nvSpPr>
          <p:cNvPr id="6" name="Content Placeholder 2" hidden="1">
            <a:extLst>
              <a:ext uri="{FF2B5EF4-FFF2-40B4-BE49-F238E27FC236}">
                <a16:creationId xmlns:a16="http://schemas.microsoft.com/office/drawing/2014/main" id="{FE19141E-CDA5-48A4-BB19-F82119179E45}"/>
              </a:ext>
            </a:extLst>
          </p:cNvPr>
          <p:cNvSpPr txBox="1">
            <a:spLocks/>
          </p:cNvSpPr>
          <p:nvPr/>
        </p:nvSpPr>
        <p:spPr>
          <a:xfrm>
            <a:off x="552566" y="1642455"/>
            <a:ext cx="7787870" cy="35892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E3BAC10D-B794-4D02-8410-708E86E858C2}"/>
              </a:ext>
            </a:extLst>
          </p:cNvPr>
          <p:cNvSpPr txBox="1">
            <a:spLocks/>
          </p:cNvSpPr>
          <p:nvPr/>
        </p:nvSpPr>
        <p:spPr>
          <a:xfrm>
            <a:off x="360000" y="2041457"/>
            <a:ext cx="5411033" cy="3688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</a:rPr>
              <a:t>Global Grants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Projects with a minimum budget of $30,000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Funded by Club + District + World Fund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$40,000 + $40,000 + $32,000 = $112,000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	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Graduate-level Scholarships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Vocational Training Teams</a:t>
            </a:r>
          </a:p>
          <a:p>
            <a:pPr marL="0" indent="0">
              <a:spcBef>
                <a:spcPts val="0"/>
              </a:spcBef>
              <a:buNone/>
            </a:pPr>
            <a:endParaRPr lang="en-GB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ＭＳ Ｐゴシック" pitchFamily="34" charset="-128"/>
              <a:cs typeface="ヒラギノ角ゴ Pro W3" pitchFamily="-8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District Grants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Projects with an average budget of $1500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  <a:cs typeface="ヒラギノ角ゴ Pro W3" pitchFamily="-84" charset="-128"/>
              </a:rPr>
              <a:t>Funded by Club &amp; District – 50:50%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ＭＳ Ｐゴシック" pitchFamily="34" charset="-128"/>
              <a:cs typeface="ヒラギノ角ゴ Pro W3" pitchFamily="-84" charset="-128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ED132CE-5437-4B60-867A-7108FD769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403" y="1606710"/>
            <a:ext cx="2569403" cy="4408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437C09-FAD4-45F8-ACB6-D4D6434C2761}"/>
              </a:ext>
            </a:extLst>
          </p:cNvPr>
          <p:cNvSpPr txBox="1"/>
          <p:nvPr/>
        </p:nvSpPr>
        <p:spPr>
          <a:xfrm>
            <a:off x="360000" y="1128220"/>
            <a:ext cx="4578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5DAA"/>
                </a:solidFill>
                <a:latin typeface="Georgia" panose="02040502050405020303" pitchFamily="18" charset="0"/>
              </a:rPr>
              <a:t>Global and District Grants</a:t>
            </a:r>
          </a:p>
        </p:txBody>
      </p:sp>
    </p:spTree>
    <p:extLst>
      <p:ext uri="{BB962C8B-B14F-4D97-AF65-F5344CB8AC3E}">
        <p14:creationId xmlns:p14="http://schemas.microsoft.com/office/powerpoint/2010/main" val="2722064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006825-26BA-4A5F-93F1-E850DD6E6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401">
            <a:off x="792001" y="1524900"/>
            <a:ext cx="3397750" cy="432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7647F1-013D-46C2-99F9-50C5017D107C}"/>
              </a:ext>
            </a:extLst>
          </p:cNvPr>
          <p:cNvSpPr/>
          <p:nvPr/>
        </p:nvSpPr>
        <p:spPr>
          <a:xfrm>
            <a:off x="4729995" y="1884407"/>
            <a:ext cx="457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350,000 Scholarships </a:t>
            </a:r>
          </a:p>
          <a:p>
            <a:pPr lvl="0" algn="ctr"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have been awarded </a:t>
            </a:r>
          </a:p>
          <a:p>
            <a:pPr lvl="0" algn="ctr"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by Rotary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</a:rPr>
              <a:t>$7.5million in Scholarships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</a:rPr>
              <a:t> are given out by Rotary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on average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</a:rPr>
              <a:t>each year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</a:rPr>
              <a:t>Funded by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</a:rPr>
              <a:t>Rotary Global Grant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F79D73-1F43-426A-8024-2CF5648EFB18}"/>
              </a:ext>
            </a:extLst>
          </p:cNvPr>
          <p:cNvSpPr txBox="1">
            <a:spLocks/>
          </p:cNvSpPr>
          <p:nvPr/>
        </p:nvSpPr>
        <p:spPr bwMode="auto">
          <a:xfrm>
            <a:off x="993141" y="-24396"/>
            <a:ext cx="715771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Funding for Global Scholars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 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5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teve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ve 4x3" id="{FC2FECE3-6E48-47DD-A832-C65EBE20AD6E}" vid="{BB3EDD2D-5725-469A-8636-EED0F46D00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42010</TotalTime>
  <Words>585</Words>
  <Application>Microsoft Office PowerPoint</Application>
  <PresentationFormat>On-screen Show (4:3)</PresentationFormat>
  <Paragraphs>115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 Bold</vt:lpstr>
      <vt:lpstr>Calibri</vt:lpstr>
      <vt:lpstr>Calibri Light</vt:lpstr>
      <vt:lpstr>Georgia</vt:lpstr>
      <vt:lpstr>1_Steve 4x3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Munns</dc:creator>
  <cp:lastModifiedBy>Tony Hadfield</cp:lastModifiedBy>
  <cp:revision>253</cp:revision>
  <dcterms:created xsi:type="dcterms:W3CDTF">2019-05-28T09:20:12Z</dcterms:created>
  <dcterms:modified xsi:type="dcterms:W3CDTF">2023-03-22T15:44:31Z</dcterms:modified>
</cp:coreProperties>
</file>