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439" r:id="rId2"/>
    <p:sldId id="344" r:id="rId3"/>
    <p:sldId id="427" r:id="rId4"/>
    <p:sldId id="379" r:id="rId5"/>
    <p:sldId id="383" r:id="rId6"/>
    <p:sldId id="371" r:id="rId7"/>
    <p:sldId id="437" r:id="rId8"/>
    <p:sldId id="438" r:id="rId9"/>
    <p:sldId id="436" r:id="rId10"/>
    <p:sldId id="378" r:id="rId11"/>
    <p:sldId id="384" r:id="rId12"/>
    <p:sldId id="366" r:id="rId13"/>
    <p:sldId id="434" r:id="rId14"/>
    <p:sldId id="440" r:id="rId15"/>
    <p:sldId id="442" r:id="rId16"/>
    <p:sldId id="441" r:id="rId17"/>
  </p:sldIdLst>
  <p:sldSz cx="9144000" cy="5143500" type="screen16x9"/>
  <p:notesSz cx="9872663" cy="6742113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2" autoAdjust="0"/>
    <p:restoredTop sz="87581" autoAdjust="0"/>
  </p:normalViewPr>
  <p:slideViewPr>
    <p:cSldViewPr>
      <p:cViewPr varScale="1">
        <p:scale>
          <a:sx n="139" d="100"/>
          <a:sy n="139" d="100"/>
        </p:scale>
        <p:origin x="288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2155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79B70-5BA3-43E0-AF42-6F64126BCB05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3AC785-CCDB-4BDD-A476-E5A91E2CCD3E}">
      <dgm:prSet phldrT="[Text]" custT="1"/>
      <dgm:spPr>
        <a:xfrm>
          <a:off x="1457911" y="989"/>
          <a:ext cx="1179927" cy="117992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9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Minimum Value</a:t>
          </a:r>
        </a:p>
        <a:p>
          <a:pPr>
            <a:spcAft>
              <a:spcPts val="0"/>
            </a:spcAft>
          </a:pPr>
          <a:r>
            <a:rPr lang="en-US" sz="9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$30k</a:t>
          </a:r>
        </a:p>
        <a:p>
          <a:pPr>
            <a:spcAft>
              <a:spcPts val="0"/>
            </a:spcAft>
          </a:pPr>
          <a:r>
            <a:rPr lang="en-US" sz="9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Project Value</a:t>
          </a:r>
        </a:p>
        <a:p>
          <a:pPr>
            <a:spcAft>
              <a:spcPts val="0"/>
            </a:spcAft>
          </a:pPr>
          <a:r>
            <a:rPr lang="en-US" sz="9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$35k</a:t>
          </a:r>
        </a:p>
      </dgm:t>
    </dgm:pt>
    <dgm:pt modelId="{3FFAC3DE-99DF-48B8-8BA1-042B32BA3C95}" type="parTrans" cxnId="{78B7D185-DC15-4540-ADE9-362EFC1CAC44}">
      <dgm:prSet/>
      <dgm:spPr/>
      <dgm:t>
        <a:bodyPr/>
        <a:lstStyle/>
        <a:p>
          <a:endParaRPr lang="en-US"/>
        </a:p>
      </dgm:t>
    </dgm:pt>
    <dgm:pt modelId="{985CBA44-C360-45E7-96E9-DF95736BAAA4}" type="sibTrans" cxnId="{78B7D185-DC15-4540-ADE9-362EFC1CAC44}">
      <dgm:prSet/>
      <dgm:spPr>
        <a:xfrm rot="2160000">
          <a:off x="2600554" y="907341"/>
          <a:ext cx="313691" cy="398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D15A468-200B-4711-9D16-2174021DC3B3}">
      <dgm:prSet phldrT="[Text]" custT="1"/>
      <dgm:spPr>
        <a:xfrm>
          <a:off x="2891325" y="1042426"/>
          <a:ext cx="1179927" cy="117992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9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Work with other clubs to raise $10k</a:t>
          </a:r>
        </a:p>
      </dgm:t>
    </dgm:pt>
    <dgm:pt modelId="{C9A61003-AC05-4674-9B04-90B25303D76A}" type="parTrans" cxnId="{9AF33259-806E-43D7-806A-C8E421999D2D}">
      <dgm:prSet/>
      <dgm:spPr/>
      <dgm:t>
        <a:bodyPr/>
        <a:lstStyle/>
        <a:p>
          <a:endParaRPr lang="en-US"/>
        </a:p>
      </dgm:t>
    </dgm:pt>
    <dgm:pt modelId="{9683C27A-9884-4974-BEB0-36E834A81020}" type="sibTrans" cxnId="{9AF33259-806E-43D7-806A-C8E421999D2D}">
      <dgm:prSet/>
      <dgm:spPr>
        <a:xfrm rot="6480000">
          <a:off x="3053429" y="2267374"/>
          <a:ext cx="313691" cy="398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CDA931F-DF0B-4D8B-90E0-FD13BD163F0A}">
      <dgm:prSet phldrT="[Text]" custT="1"/>
      <dgm:spPr>
        <a:xfrm>
          <a:off x="2343810" y="2727507"/>
          <a:ext cx="1179927" cy="117992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9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Your donation</a:t>
          </a:r>
        </a:p>
        <a:p>
          <a:pPr>
            <a:spcAft>
              <a:spcPts val="0"/>
            </a:spcAft>
          </a:pPr>
          <a:r>
            <a:rPr lang="en-US" sz="9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is matched at</a:t>
          </a:r>
        </a:p>
        <a:p>
          <a:pPr>
            <a:spcAft>
              <a:spcPts val="0"/>
            </a:spcAft>
          </a:pPr>
          <a:r>
            <a:rPr lang="en-US" sz="9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50% by the World Fund =$15k</a:t>
          </a:r>
        </a:p>
      </dgm:t>
    </dgm:pt>
    <dgm:pt modelId="{E907488F-90AA-456D-94E1-78993D4B48F6}" type="parTrans" cxnId="{1557BF1C-7B72-4FB0-9792-8E903A6C3FD2}">
      <dgm:prSet/>
      <dgm:spPr/>
      <dgm:t>
        <a:bodyPr/>
        <a:lstStyle/>
        <a:p>
          <a:endParaRPr lang="en-US"/>
        </a:p>
      </dgm:t>
    </dgm:pt>
    <dgm:pt modelId="{5A2F86AE-AFD4-4D83-854E-7055EA8E5B9F}" type="sibTrans" cxnId="{1557BF1C-7B72-4FB0-9792-8E903A6C3FD2}">
      <dgm:prSet/>
      <dgm:spPr>
        <a:xfrm rot="10800000">
          <a:off x="1899907" y="3118358"/>
          <a:ext cx="313691" cy="398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F37F31A-8D01-4D5F-B827-F2E9E995074D}">
      <dgm:prSet phldrT="[Text]" custT="1"/>
      <dgm:spPr>
        <a:xfrm>
          <a:off x="572011" y="2727507"/>
          <a:ext cx="1179927" cy="117992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en-US" sz="9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Request a $10k donation from the DDF</a:t>
          </a:r>
        </a:p>
        <a:p>
          <a:pPr algn="ctr">
            <a:spcAft>
              <a:spcPts val="0"/>
            </a:spcAft>
          </a:pPr>
          <a:r>
            <a:rPr lang="en-US" sz="9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=$25k</a:t>
          </a:r>
        </a:p>
      </dgm:t>
    </dgm:pt>
    <dgm:pt modelId="{4D65AE72-6C39-45AD-8C8D-02EE747A33F3}" type="parTrans" cxnId="{04C52A47-47CC-4BF7-BEC4-A8337CEF050C}">
      <dgm:prSet/>
      <dgm:spPr/>
      <dgm:t>
        <a:bodyPr/>
        <a:lstStyle/>
        <a:p>
          <a:endParaRPr lang="en-US"/>
        </a:p>
      </dgm:t>
    </dgm:pt>
    <dgm:pt modelId="{6580CFC0-A293-4367-9CAF-3D83707F7CDD}" type="sibTrans" cxnId="{04C52A47-47CC-4BF7-BEC4-A8337CEF050C}">
      <dgm:prSet/>
      <dgm:spPr>
        <a:xfrm rot="15120000">
          <a:off x="734115" y="2284261"/>
          <a:ext cx="313691" cy="398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10C81F8-FF3E-4541-8CE0-0DA5140BB79E}">
      <dgm:prSet phldrT="[Text]" custT="1"/>
      <dgm:spPr>
        <a:xfrm>
          <a:off x="24496" y="1042426"/>
          <a:ext cx="1179927" cy="117992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en-US" sz="9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The DDF is matched 100% by the</a:t>
          </a:r>
        </a:p>
        <a:p>
          <a:pPr>
            <a:spcAft>
              <a:spcPts val="0"/>
            </a:spcAft>
          </a:pPr>
          <a:r>
            <a:rPr lang="en-US" sz="900" b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World Fund =$35k</a:t>
          </a:r>
        </a:p>
      </dgm:t>
    </dgm:pt>
    <dgm:pt modelId="{D5E3D633-C21B-4DE2-82DB-B8163D40C203}" type="parTrans" cxnId="{6FDFB122-4736-490A-969D-70603779FEF7}">
      <dgm:prSet/>
      <dgm:spPr/>
      <dgm:t>
        <a:bodyPr/>
        <a:lstStyle/>
        <a:p>
          <a:endParaRPr lang="en-US"/>
        </a:p>
      </dgm:t>
    </dgm:pt>
    <dgm:pt modelId="{CE997DCF-7C2E-44E1-B948-6FDB5DB0F9A9}" type="sibTrans" cxnId="{6FDFB122-4736-490A-969D-70603779FEF7}">
      <dgm:prSet/>
      <dgm:spPr>
        <a:xfrm rot="19440000">
          <a:off x="1167139" y="917777"/>
          <a:ext cx="313691" cy="39822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7371823-1080-45A7-92D7-CC9A771B8F2E}" type="pres">
      <dgm:prSet presAssocID="{7B279B70-5BA3-43E0-AF42-6F64126BCB05}" presName="cycle" presStyleCnt="0">
        <dgm:presLayoutVars>
          <dgm:dir/>
          <dgm:resizeHandles val="exact"/>
        </dgm:presLayoutVars>
      </dgm:prSet>
      <dgm:spPr/>
    </dgm:pt>
    <dgm:pt modelId="{70D0E581-F82C-4AD5-85A0-D38348449C48}" type="pres">
      <dgm:prSet presAssocID="{F23AC785-CCDB-4BDD-A476-E5A91E2CCD3E}" presName="node" presStyleLbl="node1" presStyleIdx="0" presStyleCnt="5">
        <dgm:presLayoutVars>
          <dgm:bulletEnabled val="1"/>
        </dgm:presLayoutVars>
      </dgm:prSet>
      <dgm:spPr/>
    </dgm:pt>
    <dgm:pt modelId="{110BA6B7-1196-4D53-B1FA-F7B55FB2B04C}" type="pres">
      <dgm:prSet presAssocID="{985CBA44-C360-45E7-96E9-DF95736BAAA4}" presName="sibTrans" presStyleLbl="sibTrans2D1" presStyleIdx="0" presStyleCnt="5"/>
      <dgm:spPr/>
    </dgm:pt>
    <dgm:pt modelId="{535E437C-1B39-4837-8898-05A5AEFF4412}" type="pres">
      <dgm:prSet presAssocID="{985CBA44-C360-45E7-96E9-DF95736BAAA4}" presName="connectorText" presStyleLbl="sibTrans2D1" presStyleIdx="0" presStyleCnt="5"/>
      <dgm:spPr/>
    </dgm:pt>
    <dgm:pt modelId="{EB283062-56BC-4646-8022-560EE37C5BC8}" type="pres">
      <dgm:prSet presAssocID="{FD15A468-200B-4711-9D16-2174021DC3B3}" presName="node" presStyleLbl="node1" presStyleIdx="1" presStyleCnt="5">
        <dgm:presLayoutVars>
          <dgm:bulletEnabled val="1"/>
        </dgm:presLayoutVars>
      </dgm:prSet>
      <dgm:spPr/>
    </dgm:pt>
    <dgm:pt modelId="{96A1FBB5-5AD2-4CC2-9DA4-E98A59607786}" type="pres">
      <dgm:prSet presAssocID="{9683C27A-9884-4974-BEB0-36E834A81020}" presName="sibTrans" presStyleLbl="sibTrans2D1" presStyleIdx="1" presStyleCnt="5"/>
      <dgm:spPr/>
    </dgm:pt>
    <dgm:pt modelId="{E30B909B-574B-4D96-AB3C-016572B527BF}" type="pres">
      <dgm:prSet presAssocID="{9683C27A-9884-4974-BEB0-36E834A81020}" presName="connectorText" presStyleLbl="sibTrans2D1" presStyleIdx="1" presStyleCnt="5"/>
      <dgm:spPr/>
    </dgm:pt>
    <dgm:pt modelId="{8900E89C-17D9-4E6C-83E0-6B020269BA30}" type="pres">
      <dgm:prSet presAssocID="{FCDA931F-DF0B-4D8B-90E0-FD13BD163F0A}" presName="node" presStyleLbl="node1" presStyleIdx="2" presStyleCnt="5">
        <dgm:presLayoutVars>
          <dgm:bulletEnabled val="1"/>
        </dgm:presLayoutVars>
      </dgm:prSet>
      <dgm:spPr/>
    </dgm:pt>
    <dgm:pt modelId="{5DAE8478-7D96-4246-8AD2-EF237A59B326}" type="pres">
      <dgm:prSet presAssocID="{5A2F86AE-AFD4-4D83-854E-7055EA8E5B9F}" presName="sibTrans" presStyleLbl="sibTrans2D1" presStyleIdx="2" presStyleCnt="5"/>
      <dgm:spPr/>
    </dgm:pt>
    <dgm:pt modelId="{E6EC1F67-A763-47B2-AB02-2D2FDD14F7A1}" type="pres">
      <dgm:prSet presAssocID="{5A2F86AE-AFD4-4D83-854E-7055EA8E5B9F}" presName="connectorText" presStyleLbl="sibTrans2D1" presStyleIdx="2" presStyleCnt="5"/>
      <dgm:spPr/>
    </dgm:pt>
    <dgm:pt modelId="{8597523F-B927-475C-947B-9956F411EB34}" type="pres">
      <dgm:prSet presAssocID="{BF37F31A-8D01-4D5F-B827-F2E9E995074D}" presName="node" presStyleLbl="node1" presStyleIdx="3" presStyleCnt="5">
        <dgm:presLayoutVars>
          <dgm:bulletEnabled val="1"/>
        </dgm:presLayoutVars>
      </dgm:prSet>
      <dgm:spPr/>
    </dgm:pt>
    <dgm:pt modelId="{E373D874-EE7F-44E2-8BB2-92352E0344FA}" type="pres">
      <dgm:prSet presAssocID="{6580CFC0-A293-4367-9CAF-3D83707F7CDD}" presName="sibTrans" presStyleLbl="sibTrans2D1" presStyleIdx="3" presStyleCnt="5"/>
      <dgm:spPr/>
    </dgm:pt>
    <dgm:pt modelId="{C32C20E4-0617-42B6-970E-04A2B9EF1FF2}" type="pres">
      <dgm:prSet presAssocID="{6580CFC0-A293-4367-9CAF-3D83707F7CDD}" presName="connectorText" presStyleLbl="sibTrans2D1" presStyleIdx="3" presStyleCnt="5"/>
      <dgm:spPr/>
    </dgm:pt>
    <dgm:pt modelId="{9410B86D-F789-4C5E-B994-4293C2773247}" type="pres">
      <dgm:prSet presAssocID="{810C81F8-FF3E-4541-8CE0-0DA5140BB79E}" presName="node" presStyleLbl="node1" presStyleIdx="4" presStyleCnt="5">
        <dgm:presLayoutVars>
          <dgm:bulletEnabled val="1"/>
        </dgm:presLayoutVars>
      </dgm:prSet>
      <dgm:spPr/>
    </dgm:pt>
    <dgm:pt modelId="{F99D78CE-7AEF-4A58-8A8B-64E4033DB78E}" type="pres">
      <dgm:prSet presAssocID="{CE997DCF-7C2E-44E1-B948-6FDB5DB0F9A9}" presName="sibTrans" presStyleLbl="sibTrans2D1" presStyleIdx="4" presStyleCnt="5"/>
      <dgm:spPr/>
    </dgm:pt>
    <dgm:pt modelId="{43EA3096-A605-4DF1-BA7E-698BF091D4E3}" type="pres">
      <dgm:prSet presAssocID="{CE997DCF-7C2E-44E1-B948-6FDB5DB0F9A9}" presName="connectorText" presStyleLbl="sibTrans2D1" presStyleIdx="4" presStyleCnt="5"/>
      <dgm:spPr/>
    </dgm:pt>
  </dgm:ptLst>
  <dgm:cxnLst>
    <dgm:cxn modelId="{C66B2C13-1683-4B7F-A962-65AF5E60EB7B}" type="presOf" srcId="{9683C27A-9884-4974-BEB0-36E834A81020}" destId="{96A1FBB5-5AD2-4CC2-9DA4-E98A59607786}" srcOrd="0" destOrd="0" presId="urn:microsoft.com/office/officeart/2005/8/layout/cycle2"/>
    <dgm:cxn modelId="{3FD9941C-A3B2-4DB4-A52E-60CE9BEC6CD5}" type="presOf" srcId="{FCDA931F-DF0B-4D8B-90E0-FD13BD163F0A}" destId="{8900E89C-17D9-4E6C-83E0-6B020269BA30}" srcOrd="0" destOrd="0" presId="urn:microsoft.com/office/officeart/2005/8/layout/cycle2"/>
    <dgm:cxn modelId="{1557BF1C-7B72-4FB0-9792-8E903A6C3FD2}" srcId="{7B279B70-5BA3-43E0-AF42-6F64126BCB05}" destId="{FCDA931F-DF0B-4D8B-90E0-FD13BD163F0A}" srcOrd="2" destOrd="0" parTransId="{E907488F-90AA-456D-94E1-78993D4B48F6}" sibTransId="{5A2F86AE-AFD4-4D83-854E-7055EA8E5B9F}"/>
    <dgm:cxn modelId="{EB57FF21-F8E5-4831-8620-6F96F0BAC8A4}" type="presOf" srcId="{810C81F8-FF3E-4541-8CE0-0DA5140BB79E}" destId="{9410B86D-F789-4C5E-B994-4293C2773247}" srcOrd="0" destOrd="0" presId="urn:microsoft.com/office/officeart/2005/8/layout/cycle2"/>
    <dgm:cxn modelId="{6FDFB122-4736-490A-969D-70603779FEF7}" srcId="{7B279B70-5BA3-43E0-AF42-6F64126BCB05}" destId="{810C81F8-FF3E-4541-8CE0-0DA5140BB79E}" srcOrd="4" destOrd="0" parTransId="{D5E3D633-C21B-4DE2-82DB-B8163D40C203}" sibTransId="{CE997DCF-7C2E-44E1-B948-6FDB5DB0F9A9}"/>
    <dgm:cxn modelId="{5EB9A63A-3845-4C14-B3A4-EB0F48C1E24E}" type="presOf" srcId="{6580CFC0-A293-4367-9CAF-3D83707F7CDD}" destId="{E373D874-EE7F-44E2-8BB2-92352E0344FA}" srcOrd="0" destOrd="0" presId="urn:microsoft.com/office/officeart/2005/8/layout/cycle2"/>
    <dgm:cxn modelId="{5143BF3B-B1A1-413F-B3FA-491178C97EF2}" type="presOf" srcId="{5A2F86AE-AFD4-4D83-854E-7055EA8E5B9F}" destId="{5DAE8478-7D96-4246-8AD2-EF237A59B326}" srcOrd="0" destOrd="0" presId="urn:microsoft.com/office/officeart/2005/8/layout/cycle2"/>
    <dgm:cxn modelId="{D0CE8360-F9BB-44E6-94B8-4CA7D116B99F}" type="presOf" srcId="{6580CFC0-A293-4367-9CAF-3D83707F7CDD}" destId="{C32C20E4-0617-42B6-970E-04A2B9EF1FF2}" srcOrd="1" destOrd="0" presId="urn:microsoft.com/office/officeart/2005/8/layout/cycle2"/>
    <dgm:cxn modelId="{153C6363-BC19-4DA4-9ECA-6C429C8F2AA2}" type="presOf" srcId="{7B279B70-5BA3-43E0-AF42-6F64126BCB05}" destId="{B7371823-1080-45A7-92D7-CC9A771B8F2E}" srcOrd="0" destOrd="0" presId="urn:microsoft.com/office/officeart/2005/8/layout/cycle2"/>
    <dgm:cxn modelId="{5B742147-EF45-4E9B-9A3C-C783B0A85953}" type="presOf" srcId="{F23AC785-CCDB-4BDD-A476-E5A91E2CCD3E}" destId="{70D0E581-F82C-4AD5-85A0-D38348449C48}" srcOrd="0" destOrd="0" presId="urn:microsoft.com/office/officeart/2005/8/layout/cycle2"/>
    <dgm:cxn modelId="{04C52A47-47CC-4BF7-BEC4-A8337CEF050C}" srcId="{7B279B70-5BA3-43E0-AF42-6F64126BCB05}" destId="{BF37F31A-8D01-4D5F-B827-F2E9E995074D}" srcOrd="3" destOrd="0" parTransId="{4D65AE72-6C39-45AD-8C8D-02EE747A33F3}" sibTransId="{6580CFC0-A293-4367-9CAF-3D83707F7CDD}"/>
    <dgm:cxn modelId="{5742FA6F-5F9F-455A-A5AC-71CAB1A6290C}" type="presOf" srcId="{5A2F86AE-AFD4-4D83-854E-7055EA8E5B9F}" destId="{E6EC1F67-A763-47B2-AB02-2D2FDD14F7A1}" srcOrd="1" destOrd="0" presId="urn:microsoft.com/office/officeart/2005/8/layout/cycle2"/>
    <dgm:cxn modelId="{9AF33259-806E-43D7-806A-C8E421999D2D}" srcId="{7B279B70-5BA3-43E0-AF42-6F64126BCB05}" destId="{FD15A468-200B-4711-9D16-2174021DC3B3}" srcOrd="1" destOrd="0" parTransId="{C9A61003-AC05-4674-9B04-90B25303D76A}" sibTransId="{9683C27A-9884-4974-BEB0-36E834A81020}"/>
    <dgm:cxn modelId="{242AB784-50B8-4392-A093-E2048F110043}" type="presOf" srcId="{985CBA44-C360-45E7-96E9-DF95736BAAA4}" destId="{110BA6B7-1196-4D53-B1FA-F7B55FB2B04C}" srcOrd="0" destOrd="0" presId="urn:microsoft.com/office/officeart/2005/8/layout/cycle2"/>
    <dgm:cxn modelId="{78B7D185-DC15-4540-ADE9-362EFC1CAC44}" srcId="{7B279B70-5BA3-43E0-AF42-6F64126BCB05}" destId="{F23AC785-CCDB-4BDD-A476-E5A91E2CCD3E}" srcOrd="0" destOrd="0" parTransId="{3FFAC3DE-99DF-48B8-8BA1-042B32BA3C95}" sibTransId="{985CBA44-C360-45E7-96E9-DF95736BAAA4}"/>
    <dgm:cxn modelId="{783B1C8C-DF27-4B3A-BCB2-29F6C9A26C95}" type="presOf" srcId="{BF37F31A-8D01-4D5F-B827-F2E9E995074D}" destId="{8597523F-B927-475C-947B-9956F411EB34}" srcOrd="0" destOrd="0" presId="urn:microsoft.com/office/officeart/2005/8/layout/cycle2"/>
    <dgm:cxn modelId="{65AAE093-090C-4C61-8CA2-79E019C85858}" type="presOf" srcId="{9683C27A-9884-4974-BEB0-36E834A81020}" destId="{E30B909B-574B-4D96-AB3C-016572B527BF}" srcOrd="1" destOrd="0" presId="urn:microsoft.com/office/officeart/2005/8/layout/cycle2"/>
    <dgm:cxn modelId="{CB13F199-A35F-4D7E-9916-A06884554EDD}" type="presOf" srcId="{CE997DCF-7C2E-44E1-B948-6FDB5DB0F9A9}" destId="{F99D78CE-7AEF-4A58-8A8B-64E4033DB78E}" srcOrd="0" destOrd="0" presId="urn:microsoft.com/office/officeart/2005/8/layout/cycle2"/>
    <dgm:cxn modelId="{D1E146A0-5FAF-4A16-855B-D4342FD4AA62}" type="presOf" srcId="{CE997DCF-7C2E-44E1-B948-6FDB5DB0F9A9}" destId="{43EA3096-A605-4DF1-BA7E-698BF091D4E3}" srcOrd="1" destOrd="0" presId="urn:microsoft.com/office/officeart/2005/8/layout/cycle2"/>
    <dgm:cxn modelId="{DB9DE5C2-CCDC-403F-93FC-76FC25C31FF5}" type="presOf" srcId="{985CBA44-C360-45E7-96E9-DF95736BAAA4}" destId="{535E437C-1B39-4837-8898-05A5AEFF4412}" srcOrd="1" destOrd="0" presId="urn:microsoft.com/office/officeart/2005/8/layout/cycle2"/>
    <dgm:cxn modelId="{A881AFFA-030F-4BEB-9481-AB7DC1ECEEEF}" type="presOf" srcId="{FD15A468-200B-4711-9D16-2174021DC3B3}" destId="{EB283062-56BC-4646-8022-560EE37C5BC8}" srcOrd="0" destOrd="0" presId="urn:microsoft.com/office/officeart/2005/8/layout/cycle2"/>
    <dgm:cxn modelId="{38FEFBCB-56AF-45B2-9219-100B6E52A9AD}" type="presParOf" srcId="{B7371823-1080-45A7-92D7-CC9A771B8F2E}" destId="{70D0E581-F82C-4AD5-85A0-D38348449C48}" srcOrd="0" destOrd="0" presId="urn:microsoft.com/office/officeart/2005/8/layout/cycle2"/>
    <dgm:cxn modelId="{562A2A46-B22A-4631-ADEA-3B767B68C1D9}" type="presParOf" srcId="{B7371823-1080-45A7-92D7-CC9A771B8F2E}" destId="{110BA6B7-1196-4D53-B1FA-F7B55FB2B04C}" srcOrd="1" destOrd="0" presId="urn:microsoft.com/office/officeart/2005/8/layout/cycle2"/>
    <dgm:cxn modelId="{38DAECDC-7B9B-4715-AEAE-14C2148EF6CD}" type="presParOf" srcId="{110BA6B7-1196-4D53-B1FA-F7B55FB2B04C}" destId="{535E437C-1B39-4837-8898-05A5AEFF4412}" srcOrd="0" destOrd="0" presId="urn:microsoft.com/office/officeart/2005/8/layout/cycle2"/>
    <dgm:cxn modelId="{03A7255F-A178-4056-A37C-1391CD62707E}" type="presParOf" srcId="{B7371823-1080-45A7-92D7-CC9A771B8F2E}" destId="{EB283062-56BC-4646-8022-560EE37C5BC8}" srcOrd="2" destOrd="0" presId="urn:microsoft.com/office/officeart/2005/8/layout/cycle2"/>
    <dgm:cxn modelId="{5031945D-8878-4314-9852-582F7C358E5C}" type="presParOf" srcId="{B7371823-1080-45A7-92D7-CC9A771B8F2E}" destId="{96A1FBB5-5AD2-4CC2-9DA4-E98A59607786}" srcOrd="3" destOrd="0" presId="urn:microsoft.com/office/officeart/2005/8/layout/cycle2"/>
    <dgm:cxn modelId="{057C4277-48C1-45F4-8AE0-3843CC156E40}" type="presParOf" srcId="{96A1FBB5-5AD2-4CC2-9DA4-E98A59607786}" destId="{E30B909B-574B-4D96-AB3C-016572B527BF}" srcOrd="0" destOrd="0" presId="urn:microsoft.com/office/officeart/2005/8/layout/cycle2"/>
    <dgm:cxn modelId="{B0116629-37D0-45EE-B52E-C27FE55FBB9F}" type="presParOf" srcId="{B7371823-1080-45A7-92D7-CC9A771B8F2E}" destId="{8900E89C-17D9-4E6C-83E0-6B020269BA30}" srcOrd="4" destOrd="0" presId="urn:microsoft.com/office/officeart/2005/8/layout/cycle2"/>
    <dgm:cxn modelId="{57CC2E4D-4BCC-49E8-85B5-95EAA33BE85A}" type="presParOf" srcId="{B7371823-1080-45A7-92D7-CC9A771B8F2E}" destId="{5DAE8478-7D96-4246-8AD2-EF237A59B326}" srcOrd="5" destOrd="0" presId="urn:microsoft.com/office/officeart/2005/8/layout/cycle2"/>
    <dgm:cxn modelId="{7EA7A8BE-545A-4E21-AE45-B8D8F47AFC46}" type="presParOf" srcId="{5DAE8478-7D96-4246-8AD2-EF237A59B326}" destId="{E6EC1F67-A763-47B2-AB02-2D2FDD14F7A1}" srcOrd="0" destOrd="0" presId="urn:microsoft.com/office/officeart/2005/8/layout/cycle2"/>
    <dgm:cxn modelId="{CE82E69A-3CDA-4B85-AD18-87EB042BE277}" type="presParOf" srcId="{B7371823-1080-45A7-92D7-CC9A771B8F2E}" destId="{8597523F-B927-475C-947B-9956F411EB34}" srcOrd="6" destOrd="0" presId="urn:microsoft.com/office/officeart/2005/8/layout/cycle2"/>
    <dgm:cxn modelId="{2BE67948-69EC-4BE3-8CFB-E96FD7BB5275}" type="presParOf" srcId="{B7371823-1080-45A7-92D7-CC9A771B8F2E}" destId="{E373D874-EE7F-44E2-8BB2-92352E0344FA}" srcOrd="7" destOrd="0" presId="urn:microsoft.com/office/officeart/2005/8/layout/cycle2"/>
    <dgm:cxn modelId="{55665B2F-6EFD-4BF7-A13D-8471B7BC02F1}" type="presParOf" srcId="{E373D874-EE7F-44E2-8BB2-92352E0344FA}" destId="{C32C20E4-0617-42B6-970E-04A2B9EF1FF2}" srcOrd="0" destOrd="0" presId="urn:microsoft.com/office/officeart/2005/8/layout/cycle2"/>
    <dgm:cxn modelId="{EE09ABE6-B0B1-4C33-9F93-1DF053C5FF71}" type="presParOf" srcId="{B7371823-1080-45A7-92D7-CC9A771B8F2E}" destId="{9410B86D-F789-4C5E-B994-4293C2773247}" srcOrd="8" destOrd="0" presId="urn:microsoft.com/office/officeart/2005/8/layout/cycle2"/>
    <dgm:cxn modelId="{5C33F745-DE33-40E8-A09A-1347CF6C1327}" type="presParOf" srcId="{B7371823-1080-45A7-92D7-CC9A771B8F2E}" destId="{F99D78CE-7AEF-4A58-8A8B-64E4033DB78E}" srcOrd="9" destOrd="0" presId="urn:microsoft.com/office/officeart/2005/8/layout/cycle2"/>
    <dgm:cxn modelId="{23B4DC90-E5EF-40CC-89B5-B0ADE1BF9BB1}" type="presParOf" srcId="{F99D78CE-7AEF-4A58-8A8B-64E4033DB78E}" destId="{43EA3096-A605-4DF1-BA7E-698BF091D4E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0E581-F82C-4AD5-85A0-D38348449C48}">
      <dsp:nvSpPr>
        <dsp:cNvPr id="0" name=""/>
        <dsp:cNvSpPr/>
      </dsp:nvSpPr>
      <dsp:spPr>
        <a:xfrm>
          <a:off x="1615028" y="672"/>
          <a:ext cx="978057" cy="97805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Minimum Value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$30k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Project Value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$35k</a:t>
          </a:r>
        </a:p>
      </dsp:txBody>
      <dsp:txXfrm>
        <a:off x="1758261" y="143905"/>
        <a:ext cx="691591" cy="691591"/>
      </dsp:txXfrm>
    </dsp:sp>
    <dsp:sp modelId="{110BA6B7-1196-4D53-B1FA-F7B55FB2B04C}">
      <dsp:nvSpPr>
        <dsp:cNvPr id="0" name=""/>
        <dsp:cNvSpPr/>
      </dsp:nvSpPr>
      <dsp:spPr>
        <a:xfrm rot="2160000">
          <a:off x="2562255" y="752127"/>
          <a:ext cx="260336" cy="330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569713" y="795193"/>
        <a:ext cx="182235" cy="198056"/>
      </dsp:txXfrm>
    </dsp:sp>
    <dsp:sp modelId="{EB283062-56BC-4646-8022-560EE37C5BC8}">
      <dsp:nvSpPr>
        <dsp:cNvPr id="0" name=""/>
        <dsp:cNvSpPr/>
      </dsp:nvSpPr>
      <dsp:spPr>
        <a:xfrm>
          <a:off x="2803683" y="864281"/>
          <a:ext cx="978057" cy="97805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Work with other clubs to raise $10k</a:t>
          </a:r>
        </a:p>
      </dsp:txBody>
      <dsp:txXfrm>
        <a:off x="2946916" y="1007514"/>
        <a:ext cx="691591" cy="691591"/>
      </dsp:txXfrm>
    </dsp:sp>
    <dsp:sp modelId="{96A1FBB5-5AD2-4CC2-9DA4-E98A59607786}">
      <dsp:nvSpPr>
        <dsp:cNvPr id="0" name=""/>
        <dsp:cNvSpPr/>
      </dsp:nvSpPr>
      <dsp:spPr>
        <a:xfrm rot="6480000">
          <a:off x="2937807" y="1879929"/>
          <a:ext cx="260336" cy="330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988925" y="1908809"/>
        <a:ext cx="182235" cy="198056"/>
      </dsp:txXfrm>
    </dsp:sp>
    <dsp:sp modelId="{8900E89C-17D9-4E6C-83E0-6B020269BA30}">
      <dsp:nvSpPr>
        <dsp:cNvPr id="0" name=""/>
        <dsp:cNvSpPr/>
      </dsp:nvSpPr>
      <dsp:spPr>
        <a:xfrm>
          <a:off x="2349657" y="2261629"/>
          <a:ext cx="978057" cy="97805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Your donation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is matched at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50% by the World Fund =$15k</a:t>
          </a:r>
        </a:p>
      </dsp:txBody>
      <dsp:txXfrm>
        <a:off x="2492890" y="2404862"/>
        <a:ext cx="691591" cy="691591"/>
      </dsp:txXfrm>
    </dsp:sp>
    <dsp:sp modelId="{5DAE8478-7D96-4246-8AD2-EF237A59B326}">
      <dsp:nvSpPr>
        <dsp:cNvPr id="0" name=""/>
        <dsp:cNvSpPr/>
      </dsp:nvSpPr>
      <dsp:spPr>
        <a:xfrm rot="10800000">
          <a:off x="1981256" y="2585611"/>
          <a:ext cx="260336" cy="330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059357" y="2651630"/>
        <a:ext cx="182235" cy="198056"/>
      </dsp:txXfrm>
    </dsp:sp>
    <dsp:sp modelId="{8597523F-B927-475C-947B-9956F411EB34}">
      <dsp:nvSpPr>
        <dsp:cNvPr id="0" name=""/>
        <dsp:cNvSpPr/>
      </dsp:nvSpPr>
      <dsp:spPr>
        <a:xfrm>
          <a:off x="880398" y="2261629"/>
          <a:ext cx="978057" cy="97805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Request a $10k donation from the DDF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=$25k</a:t>
          </a:r>
        </a:p>
      </dsp:txBody>
      <dsp:txXfrm>
        <a:off x="1023631" y="2404862"/>
        <a:ext cx="691591" cy="691591"/>
      </dsp:txXfrm>
    </dsp:sp>
    <dsp:sp modelId="{E373D874-EE7F-44E2-8BB2-92352E0344FA}">
      <dsp:nvSpPr>
        <dsp:cNvPr id="0" name=""/>
        <dsp:cNvSpPr/>
      </dsp:nvSpPr>
      <dsp:spPr>
        <a:xfrm rot="15120000">
          <a:off x="1014523" y="1893944"/>
          <a:ext cx="260336" cy="330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065641" y="1997102"/>
        <a:ext cx="182235" cy="198056"/>
      </dsp:txXfrm>
    </dsp:sp>
    <dsp:sp modelId="{9410B86D-F789-4C5E-B994-4293C2773247}">
      <dsp:nvSpPr>
        <dsp:cNvPr id="0" name=""/>
        <dsp:cNvSpPr/>
      </dsp:nvSpPr>
      <dsp:spPr>
        <a:xfrm>
          <a:off x="426372" y="864281"/>
          <a:ext cx="978057" cy="978057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The DDF is matched 100% by the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b="1" kern="120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World Fund =$35k</a:t>
          </a:r>
        </a:p>
      </dsp:txBody>
      <dsp:txXfrm>
        <a:off x="569605" y="1007514"/>
        <a:ext cx="691591" cy="691591"/>
      </dsp:txXfrm>
    </dsp:sp>
    <dsp:sp modelId="{F99D78CE-7AEF-4A58-8A8B-64E4033DB78E}">
      <dsp:nvSpPr>
        <dsp:cNvPr id="0" name=""/>
        <dsp:cNvSpPr/>
      </dsp:nvSpPr>
      <dsp:spPr>
        <a:xfrm rot="19440000">
          <a:off x="1373600" y="760789"/>
          <a:ext cx="260336" cy="3300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381058" y="849761"/>
        <a:ext cx="182235" cy="198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360EF6-2BF7-4C28-B23D-CAD236B0E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C2FE3-220A-417F-B6CA-49B1737AF8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1C057-8D3C-406D-9D44-62E3A6D1D32C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07FA7F-CFC6-4702-B3D9-97A0DB62CF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03975"/>
            <a:ext cx="4278313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DA730-2222-48E2-95F6-0A9EF04FB3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0397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06BE6-440A-4073-85C4-C1D07DD72E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3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7106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7106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02504"/>
            <a:ext cx="7898130" cy="303395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3837"/>
            <a:ext cx="4278154" cy="337106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03837"/>
            <a:ext cx="4278154" cy="337106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9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6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4650" y="842963"/>
            <a:ext cx="4043363" cy="22748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six Areas of Focus and </a:t>
            </a:r>
          </a:p>
          <a:p>
            <a:r>
              <a:rPr lang="en-GB" dirty="0"/>
              <a:t>your chosen project</a:t>
            </a:r>
            <a:r>
              <a:rPr lang="en-GB" b="1" dirty="0"/>
              <a:t> must </a:t>
            </a:r>
            <a:r>
              <a:rPr lang="en-GB" dirty="0"/>
              <a:t>fall under the umbrella of one of them!</a:t>
            </a:r>
          </a:p>
          <a:p>
            <a:r>
              <a:rPr lang="en-GB" dirty="0"/>
              <a:t>Plus you must be</a:t>
            </a:r>
          </a:p>
          <a:p>
            <a:r>
              <a:rPr lang="en-GB" dirty="0"/>
              <a:t>able to</a:t>
            </a:r>
            <a:r>
              <a:rPr lang="en-GB" b="1" dirty="0"/>
              <a:t> measure </a:t>
            </a:r>
            <a:r>
              <a:rPr lang="en-GB" dirty="0"/>
              <a:t>your projects impact, </a:t>
            </a:r>
          </a:p>
          <a:p>
            <a:r>
              <a:rPr lang="en-GB" dirty="0"/>
              <a:t>determine that it is </a:t>
            </a:r>
            <a:r>
              <a:rPr lang="en-GB" b="1" dirty="0"/>
              <a:t>sustainable</a:t>
            </a:r>
            <a:r>
              <a:rPr lang="en-GB" dirty="0"/>
              <a:t> and </a:t>
            </a:r>
          </a:p>
          <a:p>
            <a:r>
              <a:rPr lang="en-GB" dirty="0"/>
              <a:t>confirm that it meets community need via a </a:t>
            </a:r>
            <a:r>
              <a:rPr lang="en-GB" b="1" dirty="0"/>
              <a:t>community assessment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D011C-7AD0-493F-9BD6-312417244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55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7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D011C-7AD0-493F-9BD6-312417244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4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D011C-7AD0-493F-9BD6-312417244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55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D011C-7AD0-493F-9BD6-3124172446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86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040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2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4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788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3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4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7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3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4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5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AA2A21B9-905E-46F7-97B5-A89909DC4589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DBD6C2CD-0BC3-4E72-A796-09710401B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2DB79C-8729-4486-A805-D50953CF994B}"/>
              </a:ext>
            </a:extLst>
          </p:cNvPr>
          <p:cNvSpPr txBox="1"/>
          <p:nvPr userDrawn="1"/>
        </p:nvSpPr>
        <p:spPr>
          <a:xfrm>
            <a:off x="1120404" y="425286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b="1" kern="0" dirty="0">
                <a:solidFill>
                  <a:srgbClr val="C00000"/>
                </a:solidFill>
              </a:rPr>
              <a:t>The Rotary Foundation: Service above Self to the People of District 1100 and the World</a:t>
            </a:r>
          </a:p>
        </p:txBody>
      </p:sp>
      <p:pic>
        <p:nvPicPr>
          <p:cNvPr id="3" name="Picture 2" descr="A picture containing computer, clock, drawing&#10;&#10;Description automatically generated">
            <a:extLst>
              <a:ext uri="{FF2B5EF4-FFF2-40B4-BE49-F238E27FC236}">
                <a16:creationId xmlns:a16="http://schemas.microsoft.com/office/drawing/2014/main" id="{33BE0D71-0CC3-456D-A1BE-F2FEB1411A9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87992"/>
            <a:ext cx="832396" cy="7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8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jwells@ntlworld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jwells@ntlworld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y.rotary.org/en/document/maternal-and-child-health-guidelines-global-grant-funding" TargetMode="External"/><Relationship Id="rId3" Type="http://schemas.openxmlformats.org/officeDocument/2006/relationships/hyperlink" Target="https://www.rotary.org/myrotary/en/document/guide-global-grants" TargetMode="External"/><Relationship Id="rId7" Type="http://schemas.openxmlformats.org/officeDocument/2006/relationships/hyperlink" Target="https://my.rotary.org/en/document/economic-and-community-development-guidelines-global-grant-fund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y.rotary.org/en/document/disease-prevention-and-treatment-guidelines-global-grant-funding" TargetMode="External"/><Relationship Id="rId5" Type="http://schemas.openxmlformats.org/officeDocument/2006/relationships/hyperlink" Target="https://my.rotary.org/en/document/basic-education-and-literacy-guidelines-global-grant-funding" TargetMode="External"/><Relationship Id="rId10" Type="http://schemas.openxmlformats.org/officeDocument/2006/relationships/hyperlink" Target="https://my.rotary.org/en/document/water-and-sanitation-guidelines-global-grant-funding" TargetMode="External"/><Relationship Id="rId4" Type="http://schemas.openxmlformats.org/officeDocument/2006/relationships/hyperlink" Target="https://my.rotary.org/en/document/areas-focus-policy-statements" TargetMode="External"/><Relationship Id="rId9" Type="http://schemas.openxmlformats.org/officeDocument/2006/relationships/hyperlink" Target="https://my.rotary.org/en/document/peace-and-conflict-prevention-resolution-guidelines-global-grant-fund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8B1B98E0-18F2-4EFB-A0D7-3DED2AB4F3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82599"/>
            <a:ext cx="3394868" cy="4178299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D73AF50-9862-4162-A81D-2F209B22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89" y="3219822"/>
            <a:ext cx="2648777" cy="9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picture containing computer, clock, drawing&#10;&#10;Description automatically generated">
            <a:extLst>
              <a:ext uri="{FF2B5EF4-FFF2-40B4-BE49-F238E27FC236}">
                <a16:creationId xmlns:a16="http://schemas.microsoft.com/office/drawing/2014/main" id="{ECDA4E21-7750-4B26-87BB-42AAC0B07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0" y="570881"/>
            <a:ext cx="2451101" cy="215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91128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r>
              <a:rPr lang="en-GB" b="1" dirty="0">
                <a:solidFill>
                  <a:srgbClr val="C00000"/>
                </a:solidFill>
              </a:rPr>
              <a:t>Rotary – Beyond Ourselves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15766"/>
            <a:ext cx="8153400" cy="10058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</a:rPr>
              <a:t>District Grants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>Guidelines for 2019/20</a:t>
            </a:r>
          </a:p>
        </p:txBody>
      </p:sp>
      <p:pic>
        <p:nvPicPr>
          <p:cNvPr id="8" name="Picture 2" descr="bra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649654"/>
            <a:ext cx="3257817" cy="5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6200000">
            <a:off x="2364810" y="-15749"/>
            <a:ext cx="418043" cy="3928462"/>
          </a:xfrm>
          <a:prstGeom prst="downArrow">
            <a:avLst>
              <a:gd name="adj1" fmla="val 50000"/>
              <a:gd name="adj2" fmla="val 51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550" y="531801"/>
            <a:ext cx="4891361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09682"/>
              </p:ext>
            </p:extLst>
          </p:nvPr>
        </p:nvGraphicFramePr>
        <p:xfrm>
          <a:off x="1658987" y="998109"/>
          <a:ext cx="5826025" cy="3337560"/>
        </p:xfrm>
        <a:graphic>
          <a:graphicData uri="http://schemas.openxmlformats.org/drawingml/2006/table">
            <a:tbl>
              <a:tblPr/>
              <a:tblGrid>
                <a:gridCol w="1165205">
                  <a:extLst>
                    <a:ext uri="{9D8B030D-6E8A-4147-A177-3AD203B41FA5}">
                      <a16:colId xmlns:a16="http://schemas.microsoft.com/office/drawing/2014/main" val="2685818509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2848483877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970113641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1890690915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01377814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Draft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Authorization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Submitted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Approved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Completion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05298"/>
                  </a:ext>
                </a:extLst>
              </a:tr>
              <a:tr h="29489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Rotary members plan a project and build their grant application online and gain Club agreement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District Grants Committee review the application and authorize funding on an annual basis circa June/July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District Rotary Foundation Chair having gained agreement from</a:t>
                      </a:r>
                      <a:r>
                        <a:rPr lang="en-GB" sz="1400" baseline="0" dirty="0">
                          <a:effectLst/>
                        </a:rPr>
                        <a:t> the District Grants Committee submits the Distract Grant application to </a:t>
                      </a:r>
                      <a:r>
                        <a:rPr lang="en-GB" sz="1400" dirty="0">
                          <a:effectLst/>
                        </a:rPr>
                        <a:t>The Rotary Foundation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If the grant is approved, the Foundation issues payment and the District Rotary Foundation Chair issues the payments to Clubs who have</a:t>
                      </a:r>
                      <a:r>
                        <a:rPr lang="en-GB" sz="1400" baseline="0" dirty="0">
                          <a:effectLst/>
                        </a:rPr>
                        <a:t> made successful bids</a:t>
                      </a:r>
                      <a:endParaRPr lang="en-GB" sz="1400" dirty="0">
                        <a:effectLst/>
                      </a:endParaRP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Members carry out the project, reporting to District Rotary Foundation Chair who reports completion  to</a:t>
                      </a:r>
                      <a:endParaRPr lang="en-GB" sz="1400" baseline="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The Rotary Foundation</a:t>
                      </a:r>
                      <a:endParaRPr lang="en-GB" sz="1400" dirty="0">
                        <a:effectLst/>
                      </a:endParaRP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7705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-16769" y="404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lifecycle of a District Rotary Grant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bran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1" y="3579045"/>
            <a:ext cx="1985963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>
            <a:off x="763141" y="1624311"/>
            <a:ext cx="506437" cy="1635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974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2082" y="-7714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r>
              <a:rPr lang="en-GB" b="1" dirty="0">
                <a:solidFill>
                  <a:srgbClr val="C00000"/>
                </a:solidFill>
              </a:rPr>
              <a:t>Rotary – Beyond Ourselves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1680" y="915566"/>
            <a:ext cx="6515100" cy="3600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20032" indent="-320032" algn="ctr" defTabSz="914378"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Timing</a:t>
            </a:r>
          </a:p>
          <a:p>
            <a:pPr marL="320032" indent="-320032" defTabSz="914378"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Deadline June 2020 </a:t>
            </a:r>
          </a:p>
          <a:p>
            <a:pPr marL="320032" indent="-320032" defTabSz="914378">
              <a:buNone/>
            </a:pPr>
            <a:r>
              <a:rPr lang="en-US" altLang="en-US" sz="2400" dirty="0"/>
              <a:t>Clubs complete </a:t>
            </a:r>
            <a:r>
              <a:rPr lang="en-US" altLang="en-US" sz="2400" b="1" dirty="0"/>
              <a:t>District Designated Grant Application Form</a:t>
            </a:r>
            <a:r>
              <a:rPr lang="en-US" altLang="en-US" sz="2400" dirty="0"/>
              <a:t> sending it to: District Foundation Chair via email.</a:t>
            </a:r>
          </a:p>
          <a:p>
            <a:pPr marL="320032" indent="-320032" defTabSz="914378">
              <a:buNone/>
            </a:pPr>
            <a:r>
              <a:rPr lang="en-US" altLang="en-US" sz="2400" dirty="0"/>
              <a:t>[</a:t>
            </a:r>
            <a:r>
              <a:rPr lang="en-US" altLang="en-US" sz="2400" b="1" dirty="0"/>
              <a:t>Club</a:t>
            </a:r>
            <a:r>
              <a:rPr lang="en-US" altLang="en-US" sz="2400" dirty="0"/>
              <a:t> name, bank details and contact details, </a:t>
            </a:r>
            <a:r>
              <a:rPr lang="en-US" altLang="en-US" sz="2400" b="1" dirty="0"/>
              <a:t>Brief</a:t>
            </a:r>
            <a:r>
              <a:rPr lang="en-US" altLang="en-US" sz="2400" dirty="0"/>
              <a:t> project description circa 400 characters (RI), </a:t>
            </a:r>
            <a:r>
              <a:rPr lang="en-US" altLang="en-US" sz="2400" b="1" dirty="0"/>
              <a:t>Amount</a:t>
            </a:r>
            <a:r>
              <a:rPr lang="en-US" altLang="en-US" sz="2400" dirty="0"/>
              <a:t> – project total, grant requested – circa £750 maximum]</a:t>
            </a:r>
          </a:p>
          <a:p>
            <a:pPr marL="320032" indent="-320032" defTabSz="914378">
              <a:buNone/>
            </a:pPr>
            <a:r>
              <a:rPr lang="en-US" altLang="en-US" sz="2400" dirty="0">
                <a:solidFill>
                  <a:srgbClr val="CC0000"/>
                </a:solidFill>
              </a:rPr>
              <a:t>August 2020</a:t>
            </a:r>
          </a:p>
          <a:p>
            <a:pPr marL="320032" indent="-320032" defTabSz="914378">
              <a:buNone/>
            </a:pPr>
            <a:r>
              <a:rPr lang="en-US" altLang="en-US" sz="2400" dirty="0"/>
              <a:t>District Applies for District Grant</a:t>
            </a:r>
          </a:p>
          <a:p>
            <a:pPr marL="320032" indent="-320032" defTabSz="914378">
              <a:buNone/>
            </a:pPr>
            <a:r>
              <a:rPr lang="en-GB" altLang="en-US" sz="2400" dirty="0">
                <a:solidFill>
                  <a:srgbClr val="CC0000"/>
                </a:solidFill>
              </a:rPr>
              <a:t>August – mid Autumn</a:t>
            </a:r>
          </a:p>
          <a:p>
            <a:pPr marL="320032" indent="-320032" defTabSz="914378">
              <a:buNone/>
            </a:pPr>
            <a:r>
              <a:rPr lang="en-GB" altLang="en-US" sz="2400" dirty="0"/>
              <a:t>Due Diligence from Evanston</a:t>
            </a:r>
            <a:endParaRPr lang="en-US" altLang="en-US" sz="2400" dirty="0"/>
          </a:p>
          <a:p>
            <a:pPr marL="320032" indent="-320032" defTabSz="914378">
              <a:buNone/>
            </a:pPr>
            <a:endParaRPr lang="en-US" altLang="en-US" sz="2400" dirty="0"/>
          </a:p>
          <a:p>
            <a:pPr marL="320032" indent="-320032" defTabSz="914378">
              <a:buNone/>
            </a:pPr>
            <a:endParaRPr lang="en-US" altLang="en-US" dirty="0"/>
          </a:p>
          <a:p>
            <a:pPr marL="320032" indent="-320032" defTabSz="914378">
              <a:buNone/>
            </a:pPr>
            <a:endParaRPr lang="en-US" altLang="en-US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4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EBB100-9BE7-4635-9406-420A1E26BFAC}"/>
              </a:ext>
            </a:extLst>
          </p:cNvPr>
          <p:cNvSpPr/>
          <p:nvPr/>
        </p:nvSpPr>
        <p:spPr>
          <a:xfrm>
            <a:off x="5652120" y="1635646"/>
            <a:ext cx="1368152" cy="37528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908B9C-7411-4F16-A7A6-A2B494330B69}"/>
              </a:ext>
            </a:extLst>
          </p:cNvPr>
          <p:cNvSpPr/>
          <p:nvPr/>
        </p:nvSpPr>
        <p:spPr>
          <a:xfrm>
            <a:off x="1115616" y="2501796"/>
            <a:ext cx="1224136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3FD1C7-4813-4ADD-886E-F2C7205A22D1}"/>
              </a:ext>
            </a:extLst>
          </p:cNvPr>
          <p:cNvSpPr/>
          <p:nvPr/>
        </p:nvSpPr>
        <p:spPr>
          <a:xfrm>
            <a:off x="1115616" y="3635840"/>
            <a:ext cx="1224136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43B30-F9FA-4A85-96BB-A3A90982B9D7}"/>
              </a:ext>
            </a:extLst>
          </p:cNvPr>
          <p:cNvSpPr/>
          <p:nvPr/>
        </p:nvSpPr>
        <p:spPr>
          <a:xfrm>
            <a:off x="1072653" y="4227735"/>
            <a:ext cx="1800200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1D1AB-5E02-4E1D-AD14-2FB42C813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18" y="606552"/>
            <a:ext cx="6646164" cy="39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48DF87-B761-49F9-93F8-E1E373E4B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2617"/>
          <a:stretch/>
        </p:blipFill>
        <p:spPr>
          <a:xfrm>
            <a:off x="611560" y="195486"/>
            <a:ext cx="7848872" cy="3394472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870CF8-3A1A-4F2E-9541-213608658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91382"/>
            <a:ext cx="7776864" cy="15971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AAAA8BD-908D-4C86-95B8-016A9E0EE063}"/>
              </a:ext>
            </a:extLst>
          </p:cNvPr>
          <p:cNvSpPr txBox="1"/>
          <p:nvPr/>
        </p:nvSpPr>
        <p:spPr>
          <a:xfrm>
            <a:off x="3239852" y="1059582"/>
            <a:ext cx="22682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Area of Focus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Safeguarding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Need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Cost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Request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1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66E876-4ECC-473D-BD79-B7C8DF69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22" y="227816"/>
            <a:ext cx="3008313" cy="376783"/>
          </a:xfrm>
        </p:spPr>
        <p:txBody>
          <a:bodyPr/>
          <a:lstStyle/>
          <a:p>
            <a:r>
              <a:rPr lang="en-US" sz="1400" dirty="0"/>
              <a:t>D1100 Rotary Foundation Grants 2020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79D676-AE60-4C65-AD2C-55AD2633D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6208"/>
            <a:ext cx="5111750" cy="3591004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879C255-63A5-4CE1-9BDA-FE26CC98F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322" y="555526"/>
            <a:ext cx="3455566" cy="3518297"/>
          </a:xfrm>
        </p:spPr>
        <p:txBody>
          <a:bodyPr/>
          <a:lstStyle/>
          <a:p>
            <a:endParaRPr lang="en-US" dirty="0"/>
          </a:p>
          <a:p>
            <a:r>
              <a:rPr lang="en-US" sz="900" b="1" dirty="0"/>
              <a:t>Go to D1100 Home Page, Look for Featured Posts, Click on “More &gt;”</a:t>
            </a:r>
          </a:p>
          <a:p>
            <a:endParaRPr lang="en-US" sz="900" dirty="0"/>
          </a:p>
          <a:p>
            <a:r>
              <a:rPr lang="en-US" sz="900" dirty="0"/>
              <a:t>As required:</a:t>
            </a:r>
          </a:p>
          <a:p>
            <a:r>
              <a:rPr lang="en-US" sz="900" dirty="0"/>
              <a:t>Download Application Form</a:t>
            </a:r>
          </a:p>
          <a:p>
            <a:r>
              <a:rPr lang="en-US" sz="900" dirty="0"/>
              <a:t>Download MoU</a:t>
            </a:r>
          </a:p>
          <a:p>
            <a:r>
              <a:rPr lang="en-US" sz="900" dirty="0"/>
              <a:t>Download this Qualification PowerPoint</a:t>
            </a:r>
          </a:p>
          <a:p>
            <a:endParaRPr lang="en-US" sz="900" dirty="0"/>
          </a:p>
          <a:p>
            <a:endParaRPr lang="en-US" sz="900" b="1" dirty="0"/>
          </a:p>
          <a:p>
            <a:r>
              <a:rPr lang="en-US" sz="900" b="1" dirty="0"/>
              <a:t>The Rotary Learning Centre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D3A3E2-112A-47EB-BBF1-AF166CEC5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3" y="2434359"/>
            <a:ext cx="3551302" cy="156466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EA250-F32D-42CD-91C8-959DDA0779DB}"/>
              </a:ext>
            </a:extLst>
          </p:cNvPr>
          <p:cNvCxnSpPr/>
          <p:nvPr/>
        </p:nvCxnSpPr>
        <p:spPr>
          <a:xfrm>
            <a:off x="3491880" y="843558"/>
            <a:ext cx="648000" cy="2232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404" y="425286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b="1" kern="0" dirty="0">
                <a:solidFill>
                  <a:srgbClr val="C00000"/>
                </a:solidFill>
              </a:rPr>
              <a:t>The Rotary Foundation: Service above Self to the People of District 1100 and the World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1" y="1123951"/>
            <a:ext cx="5518547" cy="17412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r>
              <a:rPr lang="en-US" sz="4425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Foundation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72654" y="2954922"/>
            <a:ext cx="5513524" cy="8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40572" indent="-24057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240572" indent="8019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481127" indent="160377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721688" indent="24057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962249" indent="320744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283000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603756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924501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245256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0" indent="0" defTabSz="409838" eaLnBrk="1">
              <a:spcBef>
                <a:spcPct val="0"/>
              </a:spcBef>
            </a:pPr>
            <a:r>
              <a:rPr lang="en-US" sz="1650" b="1" kern="0" dirty="0">
                <a:solidFill>
                  <a:srgbClr val="00B0F0"/>
                </a:solidFill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Peter Wells, Foundation Chair, EPN Officer D1100,</a:t>
            </a:r>
          </a:p>
          <a:p>
            <a:pPr marL="0" indent="0" defTabSz="409838" eaLnBrk="1">
              <a:spcBef>
                <a:spcPct val="0"/>
              </a:spcBef>
            </a:pPr>
            <a:endParaRPr lang="en-US" sz="1650" b="1" kern="0" dirty="0">
              <a:solidFill>
                <a:srgbClr val="00B0F0"/>
              </a:solidFill>
              <a:latin typeface="Helvetica Neue UltraLight" charset="0"/>
              <a:ea typeface="Helvetica Neue UltraLight" charset="0"/>
              <a:cs typeface="Helvetica Neue UltraLight" charset="0"/>
              <a:sym typeface="Helvetica Neue UltraLight" charset="0"/>
            </a:endParaRPr>
          </a:p>
          <a:p>
            <a:pPr marL="0" indent="0" defTabSz="409838" eaLnBrk="1">
              <a:spcBef>
                <a:spcPct val="0"/>
              </a:spcBef>
            </a:pPr>
            <a:r>
              <a:rPr lang="en-US" sz="1275" b="1" kern="0" dirty="0">
                <a:latin typeface="Helvetica Neue UltraLight" charset="0"/>
                <a:sym typeface="Helvetica Neue UltraLight" charset="0"/>
                <a:hlinkClick r:id="rId3"/>
              </a:rPr>
              <a:t>pjwells@ntlworld.com</a:t>
            </a:r>
            <a:r>
              <a:rPr lang="en-US" sz="1275" b="1" kern="0" dirty="0">
                <a:latin typeface="Helvetica Neue UltraLight" charset="0"/>
                <a:sym typeface="Helvetica Neue UltraLight" charset="0"/>
              </a:rPr>
              <a:t>, mobile: 07970 850399, home: 01793 616654</a:t>
            </a:r>
            <a:endParaRPr lang="en-US" sz="1500" b="1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37607"/>
            <a:ext cx="1554008" cy="1870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7C3CFE-16AE-422C-8FD3-A87847839922}"/>
              </a:ext>
            </a:extLst>
          </p:cNvPr>
          <p:cNvSpPr/>
          <p:nvPr/>
        </p:nvSpPr>
        <p:spPr>
          <a:xfrm>
            <a:off x="1342365" y="490225"/>
            <a:ext cx="6459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Rotary – Beyond Ourselves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723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404" y="425286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GB" b="1" kern="0" dirty="0">
                <a:solidFill>
                  <a:srgbClr val="C00000"/>
                </a:solidFill>
              </a:rPr>
              <a:t>The Rotary Foundation: Service above Self to the People of District 1100 and the World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09601" y="1123951"/>
            <a:ext cx="5518547" cy="174128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r>
              <a:rPr lang="en-US" sz="4425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Foundation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772654" y="2954922"/>
            <a:ext cx="5513524" cy="86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40572" indent="-24057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1pPr>
            <a:lvl2pPr marL="240572" indent="8019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2pPr>
            <a:lvl3pPr marL="481127" indent="160377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3pPr>
            <a:lvl4pPr marL="721688" indent="240572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4pPr>
            <a:lvl5pPr marL="962249" indent="320744" algn="l" defTabSz="409848" rtl="0" eaLnBrk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5pPr>
            <a:lvl6pPr marL="1283000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6pPr>
            <a:lvl7pPr marL="1603756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7pPr>
            <a:lvl8pPr marL="1924501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8pPr>
            <a:lvl9pPr marL="2245256" algn="l" defTabSz="409848" rtl="0" fontAlgn="base" hangingPunct="0">
              <a:spcBef>
                <a:spcPts val="2953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 charset="0"/>
              </a:defRPr>
            </a:lvl9pPr>
          </a:lstStyle>
          <a:p>
            <a:pPr marL="0" indent="0" defTabSz="409838" eaLnBrk="1">
              <a:spcBef>
                <a:spcPct val="0"/>
              </a:spcBef>
            </a:pPr>
            <a:r>
              <a:rPr lang="en-US" sz="1650" b="1" kern="0" dirty="0">
                <a:solidFill>
                  <a:srgbClr val="00B0F0"/>
                </a:solidFill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Peter Wells, Foundation Chair, EPN Officer D1100,</a:t>
            </a:r>
          </a:p>
          <a:p>
            <a:pPr marL="0" indent="0" defTabSz="409838" eaLnBrk="1">
              <a:spcBef>
                <a:spcPct val="0"/>
              </a:spcBef>
            </a:pPr>
            <a:endParaRPr lang="en-US" sz="1650" b="1" kern="0" dirty="0">
              <a:solidFill>
                <a:srgbClr val="00B0F0"/>
              </a:solidFill>
              <a:latin typeface="Helvetica Neue UltraLight" charset="0"/>
              <a:ea typeface="Helvetica Neue UltraLight" charset="0"/>
              <a:cs typeface="Helvetica Neue UltraLight" charset="0"/>
              <a:sym typeface="Helvetica Neue UltraLight" charset="0"/>
            </a:endParaRPr>
          </a:p>
          <a:p>
            <a:pPr marL="0" indent="0" defTabSz="409838" eaLnBrk="1">
              <a:spcBef>
                <a:spcPct val="0"/>
              </a:spcBef>
            </a:pPr>
            <a:r>
              <a:rPr lang="en-US" sz="1275" b="1" kern="0" dirty="0">
                <a:latin typeface="Helvetica Neue UltraLight" charset="0"/>
                <a:sym typeface="Helvetica Neue UltraLight" charset="0"/>
                <a:hlinkClick r:id="rId3"/>
              </a:rPr>
              <a:t>pjwells@ntlworld.com</a:t>
            </a:r>
            <a:r>
              <a:rPr lang="en-US" sz="1275" b="1" kern="0" dirty="0">
                <a:latin typeface="Helvetica Neue UltraLight" charset="0"/>
                <a:sym typeface="Helvetica Neue UltraLight" charset="0"/>
              </a:rPr>
              <a:t>, mobile: 07970 850399, home: 01793 616654</a:t>
            </a:r>
            <a:endParaRPr lang="en-US" sz="1500" b="1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37607"/>
            <a:ext cx="1554008" cy="18704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7C3CFE-16AE-422C-8FD3-A87847839922}"/>
              </a:ext>
            </a:extLst>
          </p:cNvPr>
          <p:cNvSpPr/>
          <p:nvPr/>
        </p:nvSpPr>
        <p:spPr>
          <a:xfrm>
            <a:off x="1342365" y="490225"/>
            <a:ext cx="64592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C00000"/>
                </a:solidFill>
              </a:rPr>
              <a:t>Rotary – Beyond Ourselves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643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7" name="Picture 8" descr="Peace-purp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28" y="794440"/>
            <a:ext cx="404752" cy="4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isease-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60" y="1306115"/>
            <a:ext cx="399114" cy="4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Water-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28" y="1812136"/>
            <a:ext cx="404752" cy="40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aternal-pin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17" y="2331151"/>
            <a:ext cx="403557" cy="40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iteracy-oran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27" y="2837172"/>
            <a:ext cx="405947" cy="40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New Picture (24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33" y="3360416"/>
            <a:ext cx="417953" cy="4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6914141" y="937260"/>
            <a:ext cx="283532" cy="2647188"/>
          </a:xfrm>
          <a:prstGeom prst="rightBrace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en-GB" sz="101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97163" y="1476695"/>
            <a:ext cx="7185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</a:t>
            </a:r>
          </a:p>
          <a:p>
            <a:pPr defTabSz="51435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Six</a:t>
            </a:r>
          </a:p>
          <a:p>
            <a:pPr defTabSz="51435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Areas</a:t>
            </a:r>
          </a:p>
          <a:p>
            <a:pPr defTabSz="51435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of</a:t>
            </a:r>
          </a:p>
          <a:p>
            <a:pPr defTabSz="51435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Focus</a:t>
            </a:r>
            <a:endParaRPr lang="en-GB" sz="10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D5101-A9BB-4213-BBD9-A366408CF1C5}"/>
              </a:ext>
            </a:extLst>
          </p:cNvPr>
          <p:cNvSpPr txBox="1"/>
          <p:nvPr/>
        </p:nvSpPr>
        <p:spPr>
          <a:xfrm>
            <a:off x="2356866" y="794440"/>
            <a:ext cx="4467313" cy="369332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altLang="en-US" b="1" spc="75" dirty="0">
                <a:solidFill>
                  <a:srgbClr val="7CCA6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Peace and conflict prevention/resolution</a:t>
            </a:r>
            <a:endParaRPr lang="en-GB" b="1" spc="75" dirty="0">
              <a:solidFill>
                <a:srgbClr val="7CCA62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9BF7CD-5A90-479F-B9C2-DC3906BA6A9D}"/>
              </a:ext>
            </a:extLst>
          </p:cNvPr>
          <p:cNvSpPr txBox="1"/>
          <p:nvPr/>
        </p:nvSpPr>
        <p:spPr>
          <a:xfrm>
            <a:off x="2356867" y="2330612"/>
            <a:ext cx="2941703" cy="369332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b="1" spc="7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Maternal and Child Health</a:t>
            </a:r>
            <a:endParaRPr lang="en-GB" b="1" spc="75" dirty="0">
              <a:solidFill>
                <a:prstClr val="white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AC6FE-A56F-4C77-9D72-B8C394CAB471}"/>
              </a:ext>
            </a:extLst>
          </p:cNvPr>
          <p:cNvSpPr txBox="1"/>
          <p:nvPr/>
        </p:nvSpPr>
        <p:spPr>
          <a:xfrm>
            <a:off x="2356867" y="2842822"/>
            <a:ext cx="3148298" cy="423321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252413" indent="-252413" defTabSz="342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b="1" spc="7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Basic Education and Literacy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02293D-0702-4F17-8AA8-7E9A82CD16A4}"/>
              </a:ext>
            </a:extLst>
          </p:cNvPr>
          <p:cNvSpPr txBox="1"/>
          <p:nvPr/>
        </p:nvSpPr>
        <p:spPr>
          <a:xfrm>
            <a:off x="2356866" y="1306192"/>
            <a:ext cx="3777637" cy="369332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b="1" spc="75" dirty="0">
                <a:solidFill>
                  <a:srgbClr val="7CCA62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Disease Prevention and Treatment</a:t>
            </a:r>
            <a:endParaRPr lang="en-GB" b="1" spc="75" dirty="0">
              <a:solidFill>
                <a:prstClr val="white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E2FABC-70E5-4749-A222-2A82F9431523}"/>
              </a:ext>
            </a:extLst>
          </p:cNvPr>
          <p:cNvSpPr txBox="1"/>
          <p:nvPr/>
        </p:nvSpPr>
        <p:spPr>
          <a:xfrm>
            <a:off x="2356866" y="1818402"/>
            <a:ext cx="2406428" cy="369332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b="1" spc="7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Water and Sanitation</a:t>
            </a:r>
            <a:endParaRPr lang="en-GB" b="1" spc="75" dirty="0">
              <a:solidFill>
                <a:prstClr val="white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45341C-8064-4AEC-848F-91736CC8FF87}"/>
              </a:ext>
            </a:extLst>
          </p:cNvPr>
          <p:cNvSpPr txBox="1"/>
          <p:nvPr/>
        </p:nvSpPr>
        <p:spPr>
          <a:xfrm>
            <a:off x="2356867" y="3409038"/>
            <a:ext cx="4347922" cy="369332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defTabSz="342900">
              <a:defRPr/>
            </a:pPr>
            <a:r>
              <a:rPr lang="en-US" b="1" spc="75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Economic and Community Development</a:t>
            </a:r>
            <a:endParaRPr lang="en-GB" b="1" spc="75" dirty="0">
              <a:solidFill>
                <a:prstClr val="white">
                  <a:lumMod val="95000"/>
                </a:prstClr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91128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914378"/>
            <a:r>
              <a:rPr lang="en-GB" b="1" dirty="0">
                <a:solidFill>
                  <a:srgbClr val="C00000"/>
                </a:solidFill>
              </a:rPr>
              <a:t>Rotary – Beyond Ourselves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3799"/>
            <a:ext cx="8153400" cy="10058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>
                <a:solidFill>
                  <a:srgbClr val="0000FF"/>
                </a:solidFill>
              </a:rPr>
              <a:t>Global Grants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>Guidelines for 2019/20</a:t>
            </a:r>
          </a:p>
        </p:txBody>
      </p:sp>
      <p:pic>
        <p:nvPicPr>
          <p:cNvPr id="8" name="Picture 2" descr="bran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649654"/>
            <a:ext cx="3257817" cy="5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 rot="16200000">
            <a:off x="2364810" y="-15749"/>
            <a:ext cx="418043" cy="3928462"/>
          </a:xfrm>
          <a:prstGeom prst="downArrow">
            <a:avLst>
              <a:gd name="adj1" fmla="val 50000"/>
              <a:gd name="adj2" fmla="val 51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16" y="697108"/>
            <a:ext cx="5037968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01768"/>
              </p:ext>
            </p:extLst>
          </p:nvPr>
        </p:nvGraphicFramePr>
        <p:xfrm>
          <a:off x="1691680" y="1275606"/>
          <a:ext cx="5826025" cy="2910840"/>
        </p:xfrm>
        <a:graphic>
          <a:graphicData uri="http://schemas.openxmlformats.org/drawingml/2006/table">
            <a:tbl>
              <a:tblPr/>
              <a:tblGrid>
                <a:gridCol w="1165205">
                  <a:extLst>
                    <a:ext uri="{9D8B030D-6E8A-4147-A177-3AD203B41FA5}">
                      <a16:colId xmlns:a16="http://schemas.microsoft.com/office/drawing/2014/main" val="2685818509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2848483877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970113641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1890690915"/>
                    </a:ext>
                  </a:extLst>
                </a:gridCol>
                <a:gridCol w="1165205">
                  <a:extLst>
                    <a:ext uri="{9D8B030D-6E8A-4147-A177-3AD203B41FA5}">
                      <a16:colId xmlns:a16="http://schemas.microsoft.com/office/drawing/2014/main" val="301377814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Draft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Authorization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Submitted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Approved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Completion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05298"/>
                  </a:ext>
                </a:extLst>
              </a:tr>
              <a:tr h="23317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Rotary members plan a project or scholarship and build their grant application online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Club and District leaders review the application and authorize funding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The grant’s planners submit the application to The Rotary Foundation 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If the grant is approved, the Foundation issues payment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Members carry out the project, reporting to the Foundation annually until the work or studies are finished and the grant is closed</a:t>
                      </a:r>
                    </a:p>
                  </a:txBody>
                  <a:tcPr marL="57150" marR="57150" marT="34290" marB="3429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7705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9577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The lifecycle of a Global Rotary Grant</a:t>
            </a:r>
            <a:endParaRPr lang="en-US" sz="2400" dirty="0"/>
          </a:p>
        </p:txBody>
      </p:sp>
      <p:pic>
        <p:nvPicPr>
          <p:cNvPr id="3074" name="Picture 2" descr="bran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11362"/>
            <a:ext cx="1985963" cy="3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21126" y="1707654"/>
            <a:ext cx="506437" cy="1635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957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56" y="843558"/>
            <a:ext cx="2520280" cy="3262481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970427126"/>
              </p:ext>
            </p:extLst>
          </p:nvPr>
        </p:nvGraphicFramePr>
        <p:xfrm>
          <a:off x="467544" y="843558"/>
          <a:ext cx="420811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6D503E7-4E37-4593-AD6A-5F054C62BD8F}"/>
              </a:ext>
            </a:extLst>
          </p:cNvPr>
          <p:cNvSpPr txBox="1"/>
          <p:nvPr/>
        </p:nvSpPr>
        <p:spPr>
          <a:xfrm>
            <a:off x="724914" y="13153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http://shop.rotary.org/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E0A96-253D-43E6-8855-B814E8AC8847}"/>
              </a:ext>
            </a:extLst>
          </p:cNvPr>
          <p:cNvSpPr txBox="1"/>
          <p:nvPr/>
        </p:nvSpPr>
        <p:spPr>
          <a:xfrm>
            <a:off x="3494551" y="126711"/>
            <a:ext cx="262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Guide to Global Grants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20B25-9DF9-4337-8434-A2CC0127C510}"/>
              </a:ext>
            </a:extLst>
          </p:cNvPr>
          <p:cNvSpPr txBox="1"/>
          <p:nvPr/>
        </p:nvSpPr>
        <p:spPr>
          <a:xfrm>
            <a:off x="6505848" y="12832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$1.00</a:t>
            </a:r>
          </a:p>
        </p:txBody>
      </p:sp>
    </p:spTree>
    <p:extLst>
      <p:ext uri="{BB962C8B-B14F-4D97-AF65-F5344CB8AC3E}">
        <p14:creationId xmlns:p14="http://schemas.microsoft.com/office/powerpoint/2010/main" val="59196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357179-CE9D-4921-A6D7-F90F7AA2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01" y="54024"/>
            <a:ext cx="8229600" cy="594122"/>
          </a:xfrm>
        </p:spPr>
        <p:txBody>
          <a:bodyPr/>
          <a:lstStyle/>
          <a:p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but ‘must do’   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C5244-2009-410C-AAAF-4A5AB90F4F90}"/>
              </a:ext>
            </a:extLst>
          </p:cNvPr>
          <p:cNvSpPr txBox="1"/>
          <p:nvPr/>
        </p:nvSpPr>
        <p:spPr>
          <a:xfrm>
            <a:off x="448415" y="869311"/>
            <a:ext cx="8714096" cy="3736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Create a team not a one man band					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Get an international partner with whom you can communicate and trust           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Choose </a:t>
            </a:r>
            <a:r>
              <a:rPr lang="en-GB" b="1" u="sng" dirty="0">
                <a:solidFill>
                  <a:srgbClr val="0070C0"/>
                </a:solidFill>
                <a:latin typeface="Calibri"/>
              </a:rPr>
              <a:t>one</a:t>
            </a:r>
            <a:r>
              <a:rPr lang="en-GB" dirty="0">
                <a:solidFill>
                  <a:srgbClr val="0070C0"/>
                </a:solidFill>
                <a:latin typeface="Calibri"/>
              </a:rPr>
              <a:t> Area of Focus central to your project					       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Go to ’My Rotary’ and download key documents 						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Tell your DRFC and secure District understanding and support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		           </a:t>
            </a:r>
          </a:p>
          <a:p>
            <a:pPr algn="ctr" defTabSz="6858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		</a:t>
            </a:r>
          </a:p>
          <a:p>
            <a:pPr algn="ctr" defTabSz="6858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 process is iterative and the list is not in rank order but you must put it in an order that works for you</a:t>
            </a:r>
          </a:p>
          <a:p>
            <a:pPr marL="214313" indent="-214313" algn="ctr" defTabSz="685800"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prstClr val="black"/>
              </a:solidFill>
              <a:latin typeface="Calibri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Graphic 4" descr="Newspaper">
            <a:extLst>
              <a:ext uri="{FF2B5EF4-FFF2-40B4-BE49-F238E27FC236}">
                <a16:creationId xmlns:a16="http://schemas.microsoft.com/office/drawing/2014/main" id="{674D53C9-DBD0-4BF5-BE94-3F84F05A9FC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1589" y="2350535"/>
            <a:ext cx="422910" cy="422910"/>
          </a:xfrm>
          <a:prstGeom prst="rect">
            <a:avLst/>
          </a:prstGeom>
        </p:spPr>
      </p:pic>
      <p:pic>
        <p:nvPicPr>
          <p:cNvPr id="17" name="Graphic 18" descr="Owl">
            <a:extLst>
              <a:ext uri="{FF2B5EF4-FFF2-40B4-BE49-F238E27FC236}">
                <a16:creationId xmlns:a16="http://schemas.microsoft.com/office/drawing/2014/main" id="{008F98A8-D29D-40B7-BA12-CEDB5B0E8D1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6086" y="2769887"/>
            <a:ext cx="498783" cy="451992"/>
          </a:xfrm>
          <a:prstGeom prst="rect">
            <a:avLst/>
          </a:prstGeom>
        </p:spPr>
      </p:pic>
      <p:pic>
        <p:nvPicPr>
          <p:cNvPr id="18" name="Graphic 18" descr="Owl">
            <a:extLst>
              <a:ext uri="{FF2B5EF4-FFF2-40B4-BE49-F238E27FC236}">
                <a16:creationId xmlns:a16="http://schemas.microsoft.com/office/drawing/2014/main" id="{8F1A920A-1E39-421D-8AC4-B145C5792E9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6171" y="2769887"/>
            <a:ext cx="498783" cy="451992"/>
          </a:xfrm>
          <a:prstGeom prst="rect">
            <a:avLst/>
          </a:prstGeom>
        </p:spPr>
      </p:pic>
      <p:pic>
        <p:nvPicPr>
          <p:cNvPr id="19" name="Graphic 18" descr="Owl">
            <a:extLst>
              <a:ext uri="{FF2B5EF4-FFF2-40B4-BE49-F238E27FC236}">
                <a16:creationId xmlns:a16="http://schemas.microsoft.com/office/drawing/2014/main" id="{FAA07C14-EBE4-4705-AA92-B41369450F3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6256" y="2778158"/>
            <a:ext cx="498783" cy="451992"/>
          </a:xfrm>
          <a:prstGeom prst="rect">
            <a:avLst/>
          </a:prstGeom>
        </p:spPr>
      </p:pic>
      <p:pic>
        <p:nvPicPr>
          <p:cNvPr id="20" name="Graphic 4" descr="Newspaper">
            <a:extLst>
              <a:ext uri="{FF2B5EF4-FFF2-40B4-BE49-F238E27FC236}">
                <a16:creationId xmlns:a16="http://schemas.microsoft.com/office/drawing/2014/main" id="{E98D12B5-E95D-496F-ADEE-C62C443400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3087" y="2350535"/>
            <a:ext cx="422910" cy="422910"/>
          </a:xfrm>
          <a:prstGeom prst="rect">
            <a:avLst/>
          </a:prstGeom>
        </p:spPr>
      </p:pic>
      <p:pic>
        <p:nvPicPr>
          <p:cNvPr id="22" name="Graphic 17" descr="Meeting">
            <a:extLst>
              <a:ext uri="{FF2B5EF4-FFF2-40B4-BE49-F238E27FC236}">
                <a16:creationId xmlns:a16="http://schemas.microsoft.com/office/drawing/2014/main" id="{FF6AB17E-8E40-4C7D-B9A1-2D41D7246BA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0323" y="730812"/>
            <a:ext cx="728189" cy="685370"/>
          </a:xfrm>
          <a:prstGeom prst="rect">
            <a:avLst/>
          </a:prstGeom>
        </p:spPr>
      </p:pic>
      <p:pic>
        <p:nvPicPr>
          <p:cNvPr id="23" name="Graphic 20" descr="Magnifying glass">
            <a:extLst>
              <a:ext uri="{FF2B5EF4-FFF2-40B4-BE49-F238E27FC236}">
                <a16:creationId xmlns:a16="http://schemas.microsoft.com/office/drawing/2014/main" id="{04234F67-D54F-4341-A3F3-48DB6AAB21D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54858" y="1830586"/>
            <a:ext cx="422910" cy="441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BF1DCC-B835-46D0-9309-12F4768574D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92" y="1314707"/>
            <a:ext cx="575639" cy="562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8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357179-CE9D-4921-A6D7-F90F7AA2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01" y="54024"/>
            <a:ext cx="8229600" cy="594122"/>
          </a:xfrm>
        </p:spPr>
        <p:txBody>
          <a:bodyPr/>
          <a:lstStyle/>
          <a:p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but ‘must do’   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C5244-2009-410C-AAAF-4A5AB90F4F90}"/>
              </a:ext>
            </a:extLst>
          </p:cNvPr>
          <p:cNvSpPr txBox="1"/>
          <p:nvPr/>
        </p:nvSpPr>
        <p:spPr>
          <a:xfrm>
            <a:off x="429904" y="648146"/>
            <a:ext cx="8714096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	           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Prepare a Global Grant Template		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Cover measurability, sustainability, community assessment 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Think who you are trying to communicate with and see their point of view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Get to know and value your Rotary Foundation Officer in Evanston </a:t>
            </a:r>
          </a:p>
          <a:p>
            <a:pPr marL="214313" indent="-214313" defTabSz="685800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Calibri"/>
              </a:rPr>
              <a:t>Cross the ‘t’s and dot the ‘i’s, tick </a:t>
            </a:r>
            <a:r>
              <a:rPr lang="en-GB" b="1" dirty="0">
                <a:solidFill>
                  <a:srgbClr val="0070C0"/>
                </a:solidFill>
                <a:latin typeface="Calibri"/>
              </a:rPr>
              <a:t>all</a:t>
            </a:r>
            <a:r>
              <a:rPr lang="en-GB" dirty="0">
                <a:solidFill>
                  <a:srgbClr val="0070C0"/>
                </a:solidFill>
                <a:latin typeface="Calibri"/>
              </a:rPr>
              <a:t> the boxes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	</a:t>
            </a:r>
          </a:p>
          <a:p>
            <a:pPr algn="ctr" defTabSz="6858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		</a:t>
            </a:r>
          </a:p>
          <a:p>
            <a:pPr algn="ctr" defTabSz="685800"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The process is iterative and the list is not in rank order but you must put it in an order that works for you</a:t>
            </a:r>
          </a:p>
          <a:p>
            <a:pPr marL="214313" indent="-214313" algn="ctr" defTabSz="685800"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prstClr val="black"/>
              </a:solidFill>
              <a:latin typeface="Calibri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Graphic 3" descr="Document">
            <a:extLst>
              <a:ext uri="{FF2B5EF4-FFF2-40B4-BE49-F238E27FC236}">
                <a16:creationId xmlns:a16="http://schemas.microsoft.com/office/drawing/2014/main" id="{1330BD8D-55EA-4F6C-87FF-D58700677C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2712" y="782025"/>
            <a:ext cx="545477" cy="594121"/>
          </a:xfrm>
          <a:prstGeom prst="rect">
            <a:avLst/>
          </a:prstGeom>
        </p:spPr>
      </p:pic>
      <p:pic>
        <p:nvPicPr>
          <p:cNvPr id="11" name="Graphic 9" descr="Checkmark">
            <a:extLst>
              <a:ext uri="{FF2B5EF4-FFF2-40B4-BE49-F238E27FC236}">
                <a16:creationId xmlns:a16="http://schemas.microsoft.com/office/drawing/2014/main" id="{7BBB1E94-0598-4AFD-BD63-E5E4ADE7AA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0199" y="2897994"/>
            <a:ext cx="373104" cy="407156"/>
          </a:xfrm>
          <a:prstGeom prst="rect">
            <a:avLst/>
          </a:prstGeom>
        </p:spPr>
      </p:pic>
      <p:pic>
        <p:nvPicPr>
          <p:cNvPr id="12" name="Graphic 10" descr="Ruler">
            <a:extLst>
              <a:ext uri="{FF2B5EF4-FFF2-40B4-BE49-F238E27FC236}">
                <a16:creationId xmlns:a16="http://schemas.microsoft.com/office/drawing/2014/main" id="{AFAB6B9C-CD0D-4E34-B59B-A7AEDC0766F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1805" y="1348564"/>
            <a:ext cx="511080" cy="468080"/>
          </a:xfrm>
          <a:prstGeom prst="rect">
            <a:avLst/>
          </a:prstGeom>
        </p:spPr>
      </p:pic>
      <p:pic>
        <p:nvPicPr>
          <p:cNvPr id="13" name="Graphic 11" descr="Box trolley">
            <a:extLst>
              <a:ext uri="{FF2B5EF4-FFF2-40B4-BE49-F238E27FC236}">
                <a16:creationId xmlns:a16="http://schemas.microsoft.com/office/drawing/2014/main" id="{01428ADA-AF34-49AF-8F0A-A6FCFD618197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61887" y="1311849"/>
            <a:ext cx="634836" cy="541510"/>
          </a:xfrm>
          <a:prstGeom prst="rect">
            <a:avLst/>
          </a:prstGeom>
        </p:spPr>
      </p:pic>
      <p:pic>
        <p:nvPicPr>
          <p:cNvPr id="14" name="Graphic 12" descr="Family with two children">
            <a:extLst>
              <a:ext uri="{FF2B5EF4-FFF2-40B4-BE49-F238E27FC236}">
                <a16:creationId xmlns:a16="http://schemas.microsoft.com/office/drawing/2014/main" id="{F9612B10-E6A1-4695-BCC2-FAB428A31ED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425725" y="1222636"/>
            <a:ext cx="673707" cy="719936"/>
          </a:xfrm>
          <a:prstGeom prst="rect">
            <a:avLst/>
          </a:prstGeom>
        </p:spPr>
      </p:pic>
      <p:pic>
        <p:nvPicPr>
          <p:cNvPr id="15" name="Graphic 14" descr="Earth Globe Americas">
            <a:extLst>
              <a:ext uri="{FF2B5EF4-FFF2-40B4-BE49-F238E27FC236}">
                <a16:creationId xmlns:a16="http://schemas.microsoft.com/office/drawing/2014/main" id="{DAC2529A-39D9-451E-AFC5-D86E76FB34FE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28434" y="1744550"/>
            <a:ext cx="753118" cy="719936"/>
          </a:xfrm>
          <a:prstGeom prst="rect">
            <a:avLst/>
          </a:prstGeom>
        </p:spPr>
      </p:pic>
      <p:pic>
        <p:nvPicPr>
          <p:cNvPr id="16" name="Graphic 13" descr="Close">
            <a:extLst>
              <a:ext uri="{FF2B5EF4-FFF2-40B4-BE49-F238E27FC236}">
                <a16:creationId xmlns:a16="http://schemas.microsoft.com/office/drawing/2014/main" id="{1F7F7615-DB95-4378-A1B9-A586A635FA3F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71851" y="2897994"/>
            <a:ext cx="373105" cy="407156"/>
          </a:xfrm>
          <a:prstGeom prst="rect">
            <a:avLst/>
          </a:prstGeom>
        </p:spPr>
      </p:pic>
      <p:pic>
        <p:nvPicPr>
          <p:cNvPr id="21" name="Graphic 16" descr="User">
            <a:extLst>
              <a:ext uri="{FF2B5EF4-FFF2-40B4-BE49-F238E27FC236}">
                <a16:creationId xmlns:a16="http://schemas.microsoft.com/office/drawing/2014/main" id="{DC1B14E9-DA56-4C7B-BC7F-F48B44AE9793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220095" y="2233761"/>
            <a:ext cx="634836" cy="6642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680FDD-5576-4ACB-8F52-849086AD2364}"/>
              </a:ext>
            </a:extLst>
          </p:cNvPr>
          <p:cNvSpPr txBox="1"/>
          <p:nvPr/>
        </p:nvSpPr>
        <p:spPr>
          <a:xfrm>
            <a:off x="5712831" y="3101572"/>
            <a:ext cx="508974" cy="29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1050"/>
              </a:lnSpc>
            </a:pPr>
            <a:r>
              <a:rPr lang="en-GB" sz="3000" dirty="0">
                <a:solidFill>
                  <a:prstClr val="black"/>
                </a:solidFill>
                <a:latin typeface="Calibri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17124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3769-3497-4887-BDF7-54841C55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1969"/>
          </a:xfrm>
        </p:spPr>
        <p:txBody>
          <a:bodyPr/>
          <a:lstStyle/>
          <a:p>
            <a:pPr algn="l"/>
            <a:r>
              <a:rPr lang="en-GB" dirty="0"/>
              <a:t>Key Documents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31EAF-252F-4DA0-BA31-9FC68EEA7CED}"/>
              </a:ext>
            </a:extLst>
          </p:cNvPr>
          <p:cNvSpPr txBox="1"/>
          <p:nvPr/>
        </p:nvSpPr>
        <p:spPr>
          <a:xfrm>
            <a:off x="1302204" y="1889845"/>
            <a:ext cx="625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/>
              </a:rPr>
              <a:t>Resources and reference (14 links)</a:t>
            </a: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en-US" sz="1350" u="sng" dirty="0">
                <a:solidFill>
                  <a:prstClr val="black"/>
                </a:solidFill>
                <a:latin typeface="Calibri"/>
                <a:hlinkClick r:id="rId3"/>
              </a:rPr>
              <a:t>A Guide to Global Grants</a:t>
            </a:r>
            <a:r>
              <a:rPr lang="en-US" sz="1350" u="sng" dirty="0">
                <a:solidFill>
                  <a:prstClr val="black"/>
                </a:solidFill>
                <a:latin typeface="Calibri"/>
              </a:rPr>
              <a:t>  (printed version $1.00)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/>
              </a:rPr>
              <a:t>….. and more documents, XLS sheets, PDFs, etc.  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0B99D-CC6F-4DBB-9758-79E020E54C4B}"/>
              </a:ext>
            </a:extLst>
          </p:cNvPr>
          <p:cNvSpPr/>
          <p:nvPr/>
        </p:nvSpPr>
        <p:spPr>
          <a:xfrm>
            <a:off x="1302204" y="2499742"/>
            <a:ext cx="6480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b="1" dirty="0">
                <a:solidFill>
                  <a:prstClr val="black"/>
                </a:solidFill>
                <a:latin typeface="Calibri"/>
              </a:rPr>
              <a:t>Areas of Focus resources (7 links)</a:t>
            </a:r>
          </a:p>
          <a:p>
            <a:pPr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/>
                <a:hlinkClick r:id="rId4"/>
              </a:rPr>
              <a:t>Areas of Focus Policy Statements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(PDF)</a:t>
            </a:r>
          </a:p>
          <a:p>
            <a:pPr marL="342900" lvl="1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/>
                <a:hlinkClick r:id="rId5"/>
              </a:rPr>
              <a:t>Basic Education and Literacy Guidelines for Global Grant Funding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(PDF)</a:t>
            </a:r>
          </a:p>
          <a:p>
            <a:pPr marL="342900" lvl="1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/>
                <a:hlinkClick r:id="rId6"/>
              </a:rPr>
              <a:t>Disease Prevention and Treatment Guidelines for Global Grant Funding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(PDF)</a:t>
            </a:r>
          </a:p>
          <a:p>
            <a:pPr marL="342900" lvl="1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/>
                <a:hlinkClick r:id="rId7"/>
              </a:rPr>
              <a:t>Economic and Community Development Guidelines for Global Grant Funding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(PDF)</a:t>
            </a:r>
          </a:p>
          <a:p>
            <a:pPr marL="342900" lvl="1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/>
                <a:hlinkClick r:id="rId8"/>
              </a:rPr>
              <a:t>Maternal and Child Health Guidelines for Global Grant Funding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(PDF)</a:t>
            </a:r>
          </a:p>
          <a:p>
            <a:pPr marL="342900" lvl="1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/>
                <a:hlinkClick r:id="rId9"/>
              </a:rPr>
              <a:t>Peace and Conflict Prevention/Resolution Guidelines for Global Grant Funding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(PDF)</a:t>
            </a:r>
          </a:p>
          <a:p>
            <a:pPr marL="342900" lvl="1" defTabSz="68580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/>
                <a:hlinkClick r:id="rId10"/>
              </a:rPr>
              <a:t>Water and Sanitation Guidelines for Global Grant Funding</a:t>
            </a:r>
            <a:r>
              <a:rPr lang="en-US" sz="1350" dirty="0">
                <a:solidFill>
                  <a:prstClr val="black"/>
                </a:solidFill>
                <a:latin typeface="Calibri"/>
              </a:rPr>
              <a:t> (PDF)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0F01D-6E30-4A7D-9B92-A4E47A720920}"/>
              </a:ext>
            </a:extLst>
          </p:cNvPr>
          <p:cNvSpPr txBox="1"/>
          <p:nvPr/>
        </p:nvSpPr>
        <p:spPr>
          <a:xfrm>
            <a:off x="2923239" y="339502"/>
            <a:ext cx="625512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/>
              </a:rPr>
              <a:t>How to get there :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My Rotary &gt;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	The Rotary Foundation &gt;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		Global Grants &gt;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			Scroll down to: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/>
              </a:rPr>
              <a:t>					</a:t>
            </a:r>
            <a:r>
              <a:rPr lang="en-GB" sz="1350" b="1" dirty="0">
                <a:solidFill>
                  <a:prstClr val="black"/>
                </a:solidFill>
                <a:latin typeface="Calibri"/>
              </a:rPr>
              <a:t>Resources and reference</a:t>
            </a:r>
          </a:p>
          <a:p>
            <a:pPr defTabSz="685800"/>
            <a:r>
              <a:rPr lang="en-GB" sz="1350" b="1" dirty="0">
                <a:solidFill>
                  <a:prstClr val="black"/>
                </a:solidFill>
                <a:latin typeface="Calibri"/>
              </a:rPr>
              <a:t>					Areas of Focus resources</a:t>
            </a:r>
          </a:p>
        </p:txBody>
      </p:sp>
    </p:spTree>
    <p:extLst>
      <p:ext uri="{BB962C8B-B14F-4D97-AF65-F5344CB8AC3E}">
        <p14:creationId xmlns:p14="http://schemas.microsoft.com/office/powerpoint/2010/main" val="30209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On-screen Show (16:9)</PresentationFormat>
  <Paragraphs>145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Helvetica Neue UltraLight</vt:lpstr>
      <vt:lpstr>Wingdings</vt:lpstr>
      <vt:lpstr>1_Office Theme</vt:lpstr>
      <vt:lpstr>PowerPoint Presentation</vt:lpstr>
      <vt:lpstr>PowerPoint Presentation</vt:lpstr>
      <vt:lpstr>PowerPoint Presentation</vt:lpstr>
      <vt:lpstr>Global Grants Guidelines for 2019/20</vt:lpstr>
      <vt:lpstr>PowerPoint Presentation</vt:lpstr>
      <vt:lpstr>PowerPoint Presentation</vt:lpstr>
      <vt:lpstr>Simple but ‘must do’    </vt:lpstr>
      <vt:lpstr>Simple but ‘must do’    </vt:lpstr>
      <vt:lpstr>Key Documents</vt:lpstr>
      <vt:lpstr>District Grants Guidelines for 2019/20</vt:lpstr>
      <vt:lpstr>PowerPoint Presentation</vt:lpstr>
      <vt:lpstr>PowerPoint Presentation</vt:lpstr>
      <vt:lpstr>PowerPoint Presentation</vt:lpstr>
      <vt:lpstr>PowerPoint Presentation</vt:lpstr>
      <vt:lpstr>D1100 Rotary Foundation Grants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2020-05-17T07:22:31Z</dcterms:created>
  <dcterms:modified xsi:type="dcterms:W3CDTF">2020-05-17T07:52:34Z</dcterms:modified>
</cp:coreProperties>
</file>