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439" r:id="rId2"/>
    <p:sldId id="445" r:id="rId3"/>
    <p:sldId id="446" r:id="rId4"/>
    <p:sldId id="447" r:id="rId5"/>
    <p:sldId id="448" r:id="rId6"/>
    <p:sldId id="449" r:id="rId7"/>
    <p:sldId id="460" r:id="rId8"/>
    <p:sldId id="451" r:id="rId9"/>
    <p:sldId id="379" r:id="rId10"/>
    <p:sldId id="455" r:id="rId11"/>
    <p:sldId id="383" r:id="rId12"/>
    <p:sldId id="378" r:id="rId13"/>
    <p:sldId id="456" r:id="rId14"/>
    <p:sldId id="384" r:id="rId15"/>
    <p:sldId id="366" r:id="rId16"/>
    <p:sldId id="462" r:id="rId17"/>
    <p:sldId id="463" r:id="rId18"/>
    <p:sldId id="441" r:id="rId19"/>
  </p:sldIdLst>
  <p:sldSz cx="9144000" cy="5143500" type="screen16x9"/>
  <p:notesSz cx="9872663" cy="674211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2" autoAdjust="0"/>
    <p:restoredTop sz="87581" autoAdjust="0"/>
  </p:normalViewPr>
  <p:slideViewPr>
    <p:cSldViewPr>
      <p:cViewPr varScale="1">
        <p:scale>
          <a:sx n="78" d="100"/>
          <a:sy n="78" d="100"/>
        </p:scale>
        <p:origin x="8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2155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360EF6-2BF7-4C28-B23D-CAD236B0E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C2FE3-220A-417F-B6CA-49B1737AF8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C057-8D3C-406D-9D44-62E3A6D1D32C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7FA7F-CFC6-4702-B3D9-97A0DB62CF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0397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A730-2222-48E2-95F6-0A9EF04FB3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06BE6-440A-4073-85C4-C1D07DD7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3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7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040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1/2/2022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788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3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02/01/2022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8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thadfield@btinterne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en/login?destination=https%3A//my-cms.rotary.org/en/secure/application/519%3Fbypass%3Dtru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B1B98E0-18F2-4EFB-A0D7-3DED2AB4F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2599"/>
            <a:ext cx="3394868" cy="417829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D73AF50-9862-4162-A81D-2F209B22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89" y="3219822"/>
            <a:ext cx="2648777" cy="9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198EC-AF33-4257-87E7-2E320CB690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0" y="854152"/>
            <a:ext cx="212552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70">
        <p:fade/>
      </p:transition>
    </mc:Choice>
    <mc:Fallback xmlns="">
      <p:transition spd="med" advTm="2387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F1D3D-89A4-4F1A-949E-DA4E3064A29A}"/>
              </a:ext>
            </a:extLst>
          </p:cNvPr>
          <p:cNvSpPr txBox="1"/>
          <p:nvPr/>
        </p:nvSpPr>
        <p:spPr>
          <a:xfrm>
            <a:off x="971600" y="483518"/>
            <a:ext cx="7272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Global Grant Funding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route to a Global Grant is much the same as in previous years</a:t>
            </a:r>
          </a:p>
          <a:p>
            <a:r>
              <a:rPr lang="en-GB" b="1" dirty="0"/>
              <a:t>But </a:t>
            </a:r>
            <a:r>
              <a:rPr lang="en-GB" dirty="0"/>
              <a:t>the funding is different and The Rotary International allocation is less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Grants have a minimum budget of $30,000 and a maximum World Fund award of $400,000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Grant sponsors can use a combination of cash, District Designated Fund,  gifts and endowment earnings to fund the Grant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For example: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your Club raises $11,000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District 1100 contributes $11,000 from its District Designated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Rotary International will match 80% of the District contribution $8,800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Total allocation for the Global Grant is therefore $30,800</a:t>
            </a:r>
          </a:p>
        </p:txBody>
      </p:sp>
    </p:spTree>
    <p:extLst>
      <p:ext uri="{BB962C8B-B14F-4D97-AF65-F5344CB8AC3E}">
        <p14:creationId xmlns:p14="http://schemas.microsoft.com/office/powerpoint/2010/main" val="12406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49">
        <p:fade/>
      </p:transition>
    </mc:Choice>
    <mc:Fallback xmlns="">
      <p:transition spd="med" advTm="4304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6" y="697108"/>
            <a:ext cx="5037968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283240"/>
              </p:ext>
            </p:extLst>
          </p:nvPr>
        </p:nvGraphicFramePr>
        <p:xfrm>
          <a:off x="1691680" y="1275606"/>
          <a:ext cx="5826025" cy="2910840"/>
        </p:xfrm>
        <a:graphic>
          <a:graphicData uri="http://schemas.openxmlformats.org/drawingml/2006/table">
            <a:tbl>
              <a:tblPr/>
              <a:tblGrid>
                <a:gridCol w="1165205">
                  <a:extLst>
                    <a:ext uri="{9D8B030D-6E8A-4147-A177-3AD203B41FA5}">
                      <a16:colId xmlns:a16="http://schemas.microsoft.com/office/drawing/2014/main" val="2685818509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2848483877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970113641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1890690915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01377814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Draft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Authorization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Submitted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Approved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Completion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05298"/>
                  </a:ext>
                </a:extLst>
              </a:tr>
              <a:tr h="2331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Rotary members plan a project or scholarship and build their grant application online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Club and District leaders review the application and authorize funding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grant’s planners submit the application to The Rotary Foundation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If the grant is approved, the Foundation issues payment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Members carry out the project, reporting to The Rotary Foundation annually until the work or studies are finished and the grant is closed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70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957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The lifecycle of a Global Grant</a:t>
            </a:r>
            <a:endParaRPr lang="en-US" sz="2400" dirty="0"/>
          </a:p>
        </p:txBody>
      </p:sp>
      <p:pic>
        <p:nvPicPr>
          <p:cNvPr id="3074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1362"/>
            <a:ext cx="1985963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21126" y="1707654"/>
            <a:ext cx="506437" cy="1635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95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97">
        <p:fade/>
      </p:transition>
    </mc:Choice>
    <mc:Fallback xmlns="">
      <p:transition spd="med" advTm="1829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91128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18271" y="3363838"/>
            <a:ext cx="8153400" cy="10058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District Grant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>Guidelines for 2022/23</a:t>
            </a:r>
          </a:p>
        </p:txBody>
      </p:sp>
      <p:pic>
        <p:nvPicPr>
          <p:cNvPr id="8" name="Picture 2" descr="bra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70064"/>
            <a:ext cx="3257817" cy="5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2398747" y="883505"/>
            <a:ext cx="418043" cy="3928462"/>
          </a:xfrm>
          <a:prstGeom prst="downArrow">
            <a:avLst>
              <a:gd name="adj1" fmla="val 50000"/>
              <a:gd name="adj2" fmla="val 5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276E6-9F84-4772-83CE-0007C662F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93"/>
            <a:ext cx="9144000" cy="2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70">
        <p:fade/>
      </p:transition>
    </mc:Choice>
    <mc:Fallback xmlns="">
      <p:transition spd="med" advTm="1897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D5F31-2BF2-42C2-9E17-CB36BD43EB0B}"/>
              </a:ext>
            </a:extLst>
          </p:cNvPr>
          <p:cNvSpPr txBox="1"/>
          <p:nvPr/>
        </p:nvSpPr>
        <p:spPr>
          <a:xfrm>
            <a:off x="1187624" y="123478"/>
            <a:ext cx="66967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District Grant Funding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maximum size of a District Grant in 2021-2022 was £750</a:t>
            </a:r>
          </a:p>
          <a:p>
            <a:endParaRPr lang="en-GB" dirty="0"/>
          </a:p>
          <a:p>
            <a:r>
              <a:rPr lang="en-GB" dirty="0"/>
              <a:t>It is hoped to maintain that ceiling for 2022-2023 but it will depend on the number of District Grant Applications received</a:t>
            </a:r>
          </a:p>
          <a:p>
            <a:endParaRPr lang="en-GB" dirty="0"/>
          </a:p>
          <a:p>
            <a:r>
              <a:rPr lang="en-GB" dirty="0"/>
              <a:t>An example: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Club has a project in mind with a cost of £1,500 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project needs to be completed within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achieve that figure your Club needs to raise at least £750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 Application is approved D1100 will matched funding of £750 from District Designated Funds (DDF)</a:t>
            </a:r>
          </a:p>
        </p:txBody>
      </p:sp>
    </p:spTree>
    <p:extLst>
      <p:ext uri="{BB962C8B-B14F-4D97-AF65-F5344CB8AC3E}">
        <p14:creationId xmlns:p14="http://schemas.microsoft.com/office/powerpoint/2010/main" val="3384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035">
        <p:fade/>
      </p:transition>
    </mc:Choice>
    <mc:Fallback xmlns="">
      <p:transition spd="med" advTm="3703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19" y="611254"/>
            <a:ext cx="4891361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15641"/>
              </p:ext>
            </p:extLst>
          </p:nvPr>
        </p:nvGraphicFramePr>
        <p:xfrm>
          <a:off x="1658987" y="1104788"/>
          <a:ext cx="5826025" cy="3339170"/>
        </p:xfrm>
        <a:graphic>
          <a:graphicData uri="http://schemas.openxmlformats.org/drawingml/2006/table">
            <a:tbl>
              <a:tblPr/>
              <a:tblGrid>
                <a:gridCol w="1165205">
                  <a:extLst>
                    <a:ext uri="{9D8B030D-6E8A-4147-A177-3AD203B41FA5}">
                      <a16:colId xmlns:a16="http://schemas.microsoft.com/office/drawing/2014/main" val="2685818509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2848483877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970113641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1890690915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013778140"/>
                    </a:ext>
                  </a:extLst>
                </a:gridCol>
              </a:tblGrid>
              <a:tr h="301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Draft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Authorization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Submitted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Approved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Completion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05298"/>
                  </a:ext>
                </a:extLst>
              </a:tr>
              <a:tr h="3037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Rotary Club plans a project and builds their Grant Application online and gains Club agreement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District Grants Committee reviews the Application and authorizes funding on an annual basis circa June/July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District Rotary Foundation Chair </a:t>
                      </a:r>
                      <a:r>
                        <a:rPr lang="en-GB" sz="1400" baseline="0" dirty="0">
                          <a:effectLst/>
                        </a:rPr>
                        <a:t>submits the District Grant Application to </a:t>
                      </a:r>
                      <a:r>
                        <a:rPr lang="en-GB" sz="1400" dirty="0">
                          <a:effectLst/>
                        </a:rPr>
                        <a:t>The Rotary Foundation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If the grant is approved, The Rotary Foundation issues payment and the District Rotary Foundation Chair forwards payment to relevant Club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Club carries out project, reporting to District Rotary Foundation Chair who reports completion  to </a:t>
                      </a:r>
                      <a:r>
                        <a:rPr lang="en-GB" sz="1400" baseline="0" dirty="0">
                          <a:effectLst/>
                        </a:rPr>
                        <a:t>The Rotary Foundation</a:t>
                      </a:r>
                      <a:endParaRPr lang="en-GB" sz="1400" dirty="0">
                        <a:effectLst/>
                      </a:endParaRP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70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16769" y="404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lifecycle of a District Grant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1" y="3579045"/>
            <a:ext cx="1985963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63141" y="1624311"/>
            <a:ext cx="506437" cy="1635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74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87">
        <p:fade/>
      </p:transition>
    </mc:Choice>
    <mc:Fallback xmlns="">
      <p:transition spd="med" advTm="1288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2082" y="-7714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378"/>
            <a:r>
              <a:rPr lang="en-GB" sz="2400" b="1" dirty="0">
                <a:solidFill>
                  <a:schemeClr val="tx1"/>
                </a:solidFill>
              </a:rPr>
              <a:t>District Grant Application Process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1680" y="915566"/>
            <a:ext cx="6515100" cy="3600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0032" indent="-320032" algn="ctr" defTabSz="914378"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  <a:p>
            <a:pPr marL="320032" indent="-320032" defTabSz="914378"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Deadline 30</a:t>
            </a:r>
            <a:r>
              <a:rPr lang="en-US" altLang="en-US" sz="2400" baseline="30000" dirty="0">
                <a:solidFill>
                  <a:srgbClr val="CC0000"/>
                </a:solidFill>
              </a:rPr>
              <a:t>th</a:t>
            </a:r>
            <a:r>
              <a:rPr lang="en-US" altLang="en-US" sz="2400" dirty="0">
                <a:solidFill>
                  <a:srgbClr val="CC0000"/>
                </a:solidFill>
              </a:rPr>
              <a:t> June 2022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US" altLang="en-US" sz="2400" dirty="0"/>
              <a:t>Club completes </a:t>
            </a:r>
            <a:r>
              <a:rPr lang="en-US" altLang="en-US" sz="2400" b="1" dirty="0"/>
              <a:t>District Designated Grant Application Form</a:t>
            </a:r>
            <a:r>
              <a:rPr lang="en-US" altLang="en-US" sz="2400" dirty="0"/>
              <a:t> sending it to District Rotary Foundation Chair via email</a:t>
            </a:r>
          </a:p>
          <a:p>
            <a:pPr marL="320032" indent="-320032" defTabSz="914378"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August 2022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US" altLang="en-US" sz="2400" dirty="0"/>
              <a:t>District Grants Committee reviews all District Grant Applications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US" altLang="en-US" sz="2400" dirty="0"/>
              <a:t>District Rotary Foundation Chair applies for all District Grants at the same time</a:t>
            </a:r>
          </a:p>
          <a:p>
            <a:pPr marL="320032" indent="-320032" defTabSz="914378">
              <a:buNone/>
            </a:pPr>
            <a:r>
              <a:rPr lang="en-GB" altLang="en-US" sz="2400" dirty="0">
                <a:solidFill>
                  <a:srgbClr val="CC0000"/>
                </a:solidFill>
              </a:rPr>
              <a:t>August – October 2022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GB" altLang="en-US" sz="2400" dirty="0"/>
              <a:t>Rotary Foundation in Evanston, USA, review all District Grant Applications</a:t>
            </a:r>
          </a:p>
          <a:p>
            <a:pPr defTabSz="914378">
              <a:buFont typeface="Wingdings" panose="05000000000000000000" pitchFamily="2" charset="2"/>
              <a:buChar char="§"/>
            </a:pPr>
            <a:r>
              <a:rPr lang="en-GB" altLang="en-US" sz="2400" dirty="0"/>
              <a:t>When all Applications have been approved, payment to D1100 is made</a:t>
            </a:r>
          </a:p>
          <a:p>
            <a:pPr defTabSz="914378"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marL="320032" indent="-320032" defTabSz="914378">
              <a:buNone/>
            </a:pPr>
            <a:endParaRPr lang="en-US" altLang="en-US" sz="2400" dirty="0"/>
          </a:p>
          <a:p>
            <a:pPr marL="320032" indent="-320032" defTabSz="914378">
              <a:buNone/>
            </a:pPr>
            <a:endParaRPr lang="en-US" altLang="en-US" dirty="0"/>
          </a:p>
          <a:p>
            <a:pPr marL="320032" indent="-320032" defTabSz="914378">
              <a:buNone/>
            </a:pPr>
            <a:endParaRPr lang="en-US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74">
        <p:fade/>
      </p:transition>
    </mc:Choice>
    <mc:Fallback xmlns="">
      <p:transition spd="med" advTm="1467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D3566B-5C98-4770-B47F-A4888050367E}"/>
              </a:ext>
            </a:extLst>
          </p:cNvPr>
          <p:cNvSpPr txBox="1"/>
          <p:nvPr/>
        </p:nvSpPr>
        <p:spPr>
          <a:xfrm>
            <a:off x="261337" y="339502"/>
            <a:ext cx="3086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Memorandum of Understanding must be completed annually, and submitted to the D1100  Rotary Foundation Chair         at the same time as a       Global or District Grant Application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F8847-686E-43D3-B8B9-C565B880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34" y="362523"/>
            <a:ext cx="5824603" cy="42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53">
        <p:fade/>
      </p:transition>
    </mc:Choice>
    <mc:Fallback xmlns="">
      <p:transition spd="med" advTm="19853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D3566B-5C98-4770-B47F-A4888050367E}"/>
              </a:ext>
            </a:extLst>
          </p:cNvPr>
          <p:cNvSpPr txBox="1"/>
          <p:nvPr/>
        </p:nvSpPr>
        <p:spPr>
          <a:xfrm>
            <a:off x="261337" y="339502"/>
            <a:ext cx="3086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District Designated     Grant Application form          for 2022-2023 must be completed for District        Grant Applications,                and sent to the D1100     Rotary Foundation Chair         by email before 30</a:t>
            </a:r>
            <a:r>
              <a:rPr lang="en-GB" baseline="30000" dirty="0"/>
              <a:t>th</a:t>
            </a:r>
            <a:r>
              <a:rPr lang="en-GB" dirty="0"/>
              <a:t> June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150DD-A2B2-4BBE-8400-A9592E1F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432" y="375100"/>
            <a:ext cx="6015307" cy="37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53">
        <p:fade/>
      </p:transition>
    </mc:Choice>
    <mc:Fallback xmlns="">
      <p:transition spd="med" advTm="19853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1" y="1707654"/>
            <a:ext cx="5518547" cy="177354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r>
              <a:rPr lang="en-US" sz="2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Rotary Foundation</a:t>
            </a:r>
          </a:p>
          <a:p>
            <a:pPr defTabSz="914378"/>
            <a:endParaRPr lang="en-US" sz="2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914378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 look forward to receiving your Global and District Applications, and helping you to</a:t>
            </a:r>
          </a:p>
          <a:p>
            <a:pPr defTabSz="914378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obtain grants for your projects.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83568" y="3723878"/>
            <a:ext cx="5513524" cy="8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40572" indent="-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240572" indent="8019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481127" indent="160377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721688" indent="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962249" indent="320744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283000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6037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924501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2452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0" indent="0" defTabSz="409838" eaLnBrk="1">
              <a:spcBef>
                <a:spcPct val="0"/>
              </a:spcBef>
            </a:pPr>
            <a:r>
              <a:rPr lang="en-US" sz="1800" b="1" kern="0" dirty="0">
                <a:solidFill>
                  <a:schemeClr val="tx1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Tony Hadfield, D1100 Rotary Foundation Chair</a:t>
            </a:r>
          </a:p>
          <a:p>
            <a:pPr marL="0" indent="0" defTabSz="409838" eaLnBrk="1">
              <a:spcBef>
                <a:spcPct val="0"/>
              </a:spcBef>
            </a:pPr>
            <a:endParaRPr lang="en-US" sz="1650" b="1" kern="0" dirty="0">
              <a:solidFill>
                <a:srgbClr val="00B0F0"/>
              </a:solidFill>
              <a:latin typeface="Helvetica Neue UltraLight" charset="0"/>
              <a:ea typeface="Helvetica Neue UltraLight" charset="0"/>
              <a:cs typeface="Helvetica Neue UltraLight" charset="0"/>
              <a:sym typeface="Helvetica Neue UltraLight" charset="0"/>
            </a:endParaRPr>
          </a:p>
          <a:p>
            <a:pPr marL="0" indent="0" defTabSz="409838" eaLnBrk="1">
              <a:spcBef>
                <a:spcPct val="0"/>
              </a:spcBef>
            </a:pPr>
            <a:r>
              <a:rPr lang="en-US" sz="1650" b="1" kern="0" dirty="0">
                <a:solidFill>
                  <a:srgbClr val="00B0F0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  <a:hlinkClick r:id="rId3"/>
              </a:rPr>
              <a:t>bthadfield@btinternet.com</a:t>
            </a:r>
            <a:endParaRPr lang="en-US" sz="1650" b="1" kern="0" dirty="0">
              <a:solidFill>
                <a:srgbClr val="00B0F0"/>
              </a:solidFill>
              <a:latin typeface="Helvetica Neue UltraLight" charset="0"/>
              <a:ea typeface="Helvetica Neue UltraLight" charset="0"/>
              <a:cs typeface="Helvetica Neue UltraLight" charset="0"/>
              <a:sym typeface="Helvetica Neue UltraLigh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4A211-D03C-41D2-A15A-C491C682D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23678"/>
            <a:ext cx="1603588" cy="2148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1891A8-FA47-4F66-8340-2052EB4022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20471"/>
            <a:ext cx="9144000" cy="2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15">
        <p:fade/>
      </p:transition>
    </mc:Choice>
    <mc:Fallback xmlns="">
      <p:transition spd="med" advTm="3791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73834-2153-427A-8361-9C79AE9E850D}"/>
              </a:ext>
            </a:extLst>
          </p:cNvPr>
          <p:cNvSpPr txBox="1"/>
          <p:nvPr/>
        </p:nvSpPr>
        <p:spPr>
          <a:xfrm>
            <a:off x="0" y="1234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Club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6A6E6-0034-4752-A475-0000187DAE55}"/>
              </a:ext>
            </a:extLst>
          </p:cNvPr>
          <p:cNvSpPr txBox="1"/>
          <p:nvPr/>
        </p:nvSpPr>
        <p:spPr>
          <a:xfrm>
            <a:off x="0" y="861489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When applying for a Global Grant or District Grant the Qualification is the same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This is an annual mandatory requirement of Rotary International</a:t>
            </a:r>
          </a:p>
          <a:p>
            <a:pPr algn="ctr"/>
            <a:endParaRPr lang="en-GB" b="1" dirty="0">
              <a:solidFill>
                <a:srgbClr val="C00000"/>
              </a:solidFill>
            </a:endParaRP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the first year, Qualification is achieved by at least one member of your Club completing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Grant Management Seminar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For the second year the same person must complete the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Grant Management Recertification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GB" b="1" dirty="0">
              <a:solidFill>
                <a:srgbClr val="C00000"/>
              </a:solidFill>
            </a:endParaRPr>
          </a:p>
          <a:p>
            <a:pPr algn="ctr"/>
            <a:r>
              <a:rPr lang="en-GB" dirty="0">
                <a:solidFill>
                  <a:srgbClr val="C00000"/>
                </a:solidFill>
              </a:rPr>
              <a:t>The following slides take you through the Club Qualification process</a:t>
            </a:r>
          </a:p>
          <a:p>
            <a:pPr algn="ctr"/>
            <a:endParaRPr lang="en-GB" b="1" dirty="0">
              <a:solidFill>
                <a:srgbClr val="C00000"/>
              </a:solidFill>
            </a:endParaRP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So, go to the Rotary Learning </a:t>
            </a:r>
            <a:r>
              <a:rPr lang="en-GB" b="1" dirty="0" err="1">
                <a:solidFill>
                  <a:srgbClr val="C00000"/>
                </a:solidFill>
              </a:rPr>
              <a:t>Center</a:t>
            </a:r>
            <a:r>
              <a:rPr lang="en-GB" b="1" dirty="0">
                <a:solidFill>
                  <a:srgbClr val="C00000"/>
                </a:solidFill>
              </a:rPr>
              <a:t> to get started</a:t>
            </a:r>
          </a:p>
          <a:p>
            <a:pPr algn="ctr"/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sz="2800" b="1" dirty="0">
                <a:hlinkClick r:id="rId2"/>
              </a:rPr>
              <a:t>Rotary Learning </a:t>
            </a:r>
            <a:r>
              <a:rPr lang="en-GB" sz="2800" b="1" dirty="0" err="1">
                <a:hlinkClick r:id="rId2"/>
              </a:rPr>
              <a:t>Center</a:t>
            </a:r>
            <a:endParaRPr lang="en-GB" sz="2800" b="1" dirty="0">
              <a:solidFill>
                <a:srgbClr val="C00000"/>
              </a:solidFill>
            </a:endParaRPr>
          </a:p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  <p:sndAc>
          <p:endSnd/>
        </p:sndAc>
      </p:transition>
    </mc:Choice>
    <mc:Fallback xmlns="">
      <p:transition spd="med" advTm="30000">
        <p:fade/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35EB8DC-3F63-4746-8D9F-7AC4FB5A8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9502"/>
            <a:ext cx="4687626" cy="363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EF487-2022-4D16-9B40-C07739DAB7D2}"/>
              </a:ext>
            </a:extLst>
          </p:cNvPr>
          <p:cNvSpPr txBox="1"/>
          <p:nvPr/>
        </p:nvSpPr>
        <p:spPr>
          <a:xfrm>
            <a:off x="971600" y="113969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Learning </a:t>
            </a:r>
            <a:r>
              <a:rPr lang="en-GB" dirty="0" err="1"/>
              <a:t>Center</a:t>
            </a:r>
            <a:r>
              <a:rPr lang="en-GB" dirty="0"/>
              <a:t> screen which the link should take you to </a:t>
            </a:r>
          </a:p>
        </p:txBody>
      </p:sp>
    </p:spTree>
    <p:extLst>
      <p:ext uri="{BB962C8B-B14F-4D97-AF65-F5344CB8AC3E}">
        <p14:creationId xmlns:p14="http://schemas.microsoft.com/office/powerpoint/2010/main" val="32035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230">
        <p:fade/>
      </p:transition>
    </mc:Choice>
    <mc:Fallback xmlns="">
      <p:transition spd="med" advTm="1623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35EB8DC-3F63-4746-8D9F-7AC4FB5A8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4687626" cy="363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EF487-2022-4D16-9B40-C07739DAB7D2}"/>
              </a:ext>
            </a:extLst>
          </p:cNvPr>
          <p:cNvSpPr txBox="1"/>
          <p:nvPr/>
        </p:nvSpPr>
        <p:spPr>
          <a:xfrm>
            <a:off x="6444208" y="1491630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Click on</a:t>
            </a:r>
          </a:p>
          <a:p>
            <a:r>
              <a:rPr lang="en-GB" dirty="0"/>
              <a:t>The Rotary Foundation</a:t>
            </a:r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button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6D427D5-4C56-4471-9CCB-F2BA1C67C382}"/>
              </a:ext>
            </a:extLst>
          </p:cNvPr>
          <p:cNvSpPr/>
          <p:nvPr/>
        </p:nvSpPr>
        <p:spPr>
          <a:xfrm rot="5400000">
            <a:off x="6209073" y="1959682"/>
            <a:ext cx="216024" cy="24482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01E55-35ED-450D-836A-7E082AB6AB3F}"/>
              </a:ext>
            </a:extLst>
          </p:cNvPr>
          <p:cNvSpPr txBox="1"/>
          <p:nvPr/>
        </p:nvSpPr>
        <p:spPr>
          <a:xfrm>
            <a:off x="6516216" y="2706474"/>
            <a:ext cx="72008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5462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59">
        <p:fade/>
      </p:transition>
    </mc:Choice>
    <mc:Fallback xmlns="">
      <p:transition spd="med" advTm="965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5E223-2960-4A58-AFB6-9FE285D9A33A}"/>
              </a:ext>
            </a:extLst>
          </p:cNvPr>
          <p:cNvSpPr txBox="1"/>
          <p:nvPr/>
        </p:nvSpPr>
        <p:spPr>
          <a:xfrm>
            <a:off x="179512" y="771550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screen shows the 13 Foundation courses on offer.</a:t>
            </a:r>
          </a:p>
          <a:p>
            <a:r>
              <a:rPr lang="en-GB" dirty="0"/>
              <a:t>Choose the </a:t>
            </a:r>
            <a:r>
              <a:rPr lang="en-GB" b="1" dirty="0"/>
              <a:t>Grant Management Seminar</a:t>
            </a:r>
            <a:r>
              <a:rPr lang="en-GB" dirty="0"/>
              <a:t> or the </a:t>
            </a:r>
            <a:r>
              <a:rPr lang="en-GB" b="1" dirty="0"/>
              <a:t>Recertification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19DBD92-EFEF-403E-B2B8-02A8C2BA534D}"/>
              </a:ext>
            </a:extLst>
          </p:cNvPr>
          <p:cNvSpPr/>
          <p:nvPr/>
        </p:nvSpPr>
        <p:spPr>
          <a:xfrm rot="13675955">
            <a:off x="1115615" y="2803103"/>
            <a:ext cx="216024" cy="2448272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1E3CD-66D4-4D4F-8393-0C54356E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29" y="352906"/>
            <a:ext cx="6831584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92">
        <p:fade/>
      </p:transition>
    </mc:Choice>
    <mc:Fallback xmlns="">
      <p:transition spd="med" advTm="759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639DCE-E3E6-4577-9958-F808E895F5C7}"/>
              </a:ext>
            </a:extLst>
          </p:cNvPr>
          <p:cNvSpPr txBox="1"/>
          <p:nvPr/>
        </p:nvSpPr>
        <p:spPr>
          <a:xfrm>
            <a:off x="6588224" y="339502"/>
            <a:ext cx="22839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10 sections in the </a:t>
            </a:r>
            <a:r>
              <a:rPr lang="en-GB" b="1" dirty="0"/>
              <a:t>Grant Management Seminar </a:t>
            </a:r>
            <a:r>
              <a:rPr lang="en-GB" dirty="0"/>
              <a:t>and they can be completed at your own pace. Each includes a short multiple choice memory test which you can resit, so you cannot fail. It should take 2-3 hours to complete.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F2F55-BAA9-49AC-A853-F735F6BA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69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36">
        <p:fade/>
      </p:transition>
    </mc:Choice>
    <mc:Fallback xmlns="">
      <p:transition spd="med" advTm="3343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639DCE-E3E6-4577-9958-F808E895F5C7}"/>
              </a:ext>
            </a:extLst>
          </p:cNvPr>
          <p:cNvSpPr txBox="1"/>
          <p:nvPr/>
        </p:nvSpPr>
        <p:spPr>
          <a:xfrm>
            <a:off x="6855930" y="339502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five elements in the </a:t>
            </a:r>
            <a:r>
              <a:rPr lang="en-GB" b="1" dirty="0"/>
              <a:t>Grant Management Recertification </a:t>
            </a:r>
            <a:r>
              <a:rPr lang="en-GB" dirty="0"/>
              <a:t>which should be completed within 30 minutes.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5F734-50E4-4677-95E3-CD9A2682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142"/>
            <a:ext cx="6588224" cy="450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36">
        <p:fade/>
      </p:transition>
    </mc:Choice>
    <mc:Fallback xmlns="">
      <p:transition spd="med" advTm="3343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D3566B-5C98-4770-B47F-A4888050367E}"/>
              </a:ext>
            </a:extLst>
          </p:cNvPr>
          <p:cNvSpPr txBox="1"/>
          <p:nvPr/>
        </p:nvSpPr>
        <p:spPr>
          <a:xfrm>
            <a:off x="261337" y="339502"/>
            <a:ext cx="39604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the end of each course you will get a Certificate confirming that you have successfully completed it. This is dated and entered into your RI training record.</a:t>
            </a:r>
          </a:p>
          <a:p>
            <a:endParaRPr lang="en-GB" dirty="0"/>
          </a:p>
          <a:p>
            <a:r>
              <a:rPr lang="en-GB" dirty="0"/>
              <a:t>The District Rotary Foundation Chair will be able to see these completion records which show your name, district, club and ‘completion’ or ‘in progress’ as a percentage.</a:t>
            </a:r>
          </a:p>
          <a:p>
            <a:endParaRPr lang="en-GB" dirty="0"/>
          </a:p>
          <a:p>
            <a:r>
              <a:rPr lang="en-GB" dirty="0"/>
              <a:t>Once completed you and your club can apply for a Global or District Grant.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2F8EB-65E2-477A-AF72-4603EA5D9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26194"/>
            <a:ext cx="4450630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53">
        <p:fade/>
      </p:transition>
    </mc:Choice>
    <mc:Fallback xmlns="">
      <p:transition spd="med" advTm="1985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91128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3799"/>
            <a:ext cx="8153400" cy="10058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Global Grant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>Guidelines for 2021/22</a:t>
            </a:r>
          </a:p>
        </p:txBody>
      </p:sp>
      <p:pic>
        <p:nvPicPr>
          <p:cNvPr id="8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4987"/>
            <a:ext cx="3257817" cy="5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rot="16200000">
            <a:off x="2483025" y="2379583"/>
            <a:ext cx="418043" cy="3928462"/>
          </a:xfrm>
          <a:prstGeom prst="downArrow">
            <a:avLst>
              <a:gd name="adj1" fmla="val 50000"/>
              <a:gd name="adj2" fmla="val 5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0F0BB-488E-4863-9809-A51EBF926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55"/>
            <a:ext cx="9144000" cy="2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05">
        <p:fade/>
      </p:transition>
    </mc:Choice>
    <mc:Fallback xmlns="">
      <p:transition spd="med" advTm="9705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On-screen Show (16:9)</PresentationFormat>
  <Paragraphs>107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Helvetica Neue UltraLight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Grant Guidelines for 2021/22</vt:lpstr>
      <vt:lpstr>PowerPoint Presentation</vt:lpstr>
      <vt:lpstr>PowerPoint Presentation</vt:lpstr>
      <vt:lpstr>District Grant Guidelines for 2022/23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2020-05-17T07:22:31Z</dcterms:created>
  <dcterms:modified xsi:type="dcterms:W3CDTF">2022-01-02T15:06:49Z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