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5"/>
  </p:notesMasterIdLst>
  <p:handoutMasterIdLst>
    <p:handoutMasterId r:id="rId16"/>
  </p:handoutMasterIdLst>
  <p:sldIdLst>
    <p:sldId id="439" r:id="rId2"/>
    <p:sldId id="445" r:id="rId3"/>
    <p:sldId id="446" r:id="rId4"/>
    <p:sldId id="465" r:id="rId5"/>
    <p:sldId id="467" r:id="rId6"/>
    <p:sldId id="455" r:id="rId7"/>
    <p:sldId id="383" r:id="rId8"/>
    <p:sldId id="456" r:id="rId9"/>
    <p:sldId id="384" r:id="rId10"/>
    <p:sldId id="366" r:id="rId11"/>
    <p:sldId id="462" r:id="rId12"/>
    <p:sldId id="463" r:id="rId13"/>
    <p:sldId id="441" r:id="rId14"/>
  </p:sldIdLst>
  <p:sldSz cx="9144000" cy="5143500" type="screen16x9"/>
  <p:notesSz cx="9872663" cy="6742113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2" autoAdjust="0"/>
    <p:restoredTop sz="87581" autoAdjust="0"/>
  </p:normalViewPr>
  <p:slideViewPr>
    <p:cSldViewPr>
      <p:cViewPr varScale="1">
        <p:scale>
          <a:sx n="78" d="100"/>
          <a:sy n="78" d="100"/>
        </p:scale>
        <p:origin x="844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3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27" d="100"/>
          <a:sy n="127" d="100"/>
        </p:scale>
        <p:origin x="2155" y="9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360EF6-2BF7-4C28-B23D-CAD236B0E9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EC2FE3-220A-417F-B6CA-49B1737AF8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8312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1C057-8D3C-406D-9D44-62E3A6D1D32C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7FA7F-CFC6-4702-B3D9-97A0DB62CF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03975"/>
            <a:ext cx="4278313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DA730-2222-48E2-95F6-0A9EF04FB3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763" y="6403975"/>
            <a:ext cx="4278312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06BE6-440A-4073-85C4-C1D07DD72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30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6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7106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6413"/>
            <a:ext cx="449421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02504"/>
            <a:ext cx="7898130" cy="303395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03837"/>
            <a:ext cx="4278154" cy="337106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4" y="6403837"/>
            <a:ext cx="4278154" cy="337106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9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3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02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30403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2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AA2A21B9-905E-46F7-97B5-A89909DC4589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BD6C2CD-0BC3-4E72-A796-09710401B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4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AA2A21B9-905E-46F7-97B5-A89909DC4589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BD6C2CD-0BC3-4E72-A796-09710401B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98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AA2A21B9-905E-46F7-97B5-A89909DC4589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BD6C2CD-0BC3-4E72-A796-09710401B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49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788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235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4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AA2A21B9-905E-46F7-97B5-A89909DC4589}" type="datetimeFigureOut">
              <a:rPr lang="en-GB" smtClean="0"/>
              <a:t>29/02/2024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BD6C2CD-0BC3-4E72-A796-09710401B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7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AA2A21B9-905E-46F7-97B5-A89909DC4589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BD6C2CD-0BC3-4E72-A796-09710401B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23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AA2A21B9-905E-46F7-97B5-A89909DC4589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BD6C2CD-0BC3-4E72-A796-09710401B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30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AA2A21B9-905E-46F7-97B5-A89909DC4589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BD6C2CD-0BC3-4E72-A796-09710401B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32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AA2A21B9-905E-46F7-97B5-A89909DC4589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BD6C2CD-0BC3-4E72-A796-09710401B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85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4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AA2A21B9-905E-46F7-97B5-A89909DC4589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BD6C2CD-0BC3-4E72-A796-09710401B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5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AA2A21B9-905E-46F7-97B5-A89909DC4589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BD6C2CD-0BC3-4E72-A796-09710401B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30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18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  <p:sldLayoutId id="214748367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y.rotary.org/en/login?destination=https%3A//my-cms.rotary.org/en/secure/application/519%3Fbypass%3Dtru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y.rotary.org/en/login?destination=https%3A//my-cms.rotary.org/en/secure/application/519%3Fbypass%3Dtrue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8B1B98E0-18F2-4EFB-A0D7-3DED2AB4F3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82599"/>
            <a:ext cx="3394868" cy="4178299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D73AF50-9862-4162-A81D-2F209B222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83" y="1851670"/>
            <a:ext cx="2648777" cy="99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64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870">
        <p:fade/>
      </p:transition>
    </mc:Choice>
    <mc:Fallback xmlns="">
      <p:transition spd="med" advTm="2387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22082" y="-7714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378"/>
            <a:r>
              <a:rPr lang="en-GB" sz="2400" b="1" dirty="0">
                <a:solidFill>
                  <a:schemeClr val="tx1"/>
                </a:solidFill>
              </a:rPr>
              <a:t>District Grant Application Process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19672" y="915566"/>
            <a:ext cx="6515100" cy="360040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20032" indent="-320032" algn="ctr" defTabSz="914378">
              <a:buNone/>
            </a:pPr>
            <a:endParaRPr lang="en-US" altLang="en-US" sz="2400" b="1" dirty="0">
              <a:solidFill>
                <a:srgbClr val="CC0000"/>
              </a:solidFill>
            </a:endParaRPr>
          </a:p>
          <a:p>
            <a:pPr marL="320032" indent="-320032" defTabSz="914378">
              <a:buNone/>
            </a:pPr>
            <a:r>
              <a:rPr lang="en-US" altLang="en-US" sz="2400" dirty="0">
                <a:solidFill>
                  <a:srgbClr val="CC0000"/>
                </a:solidFill>
              </a:rPr>
              <a:t>Deadline 30</a:t>
            </a:r>
            <a:r>
              <a:rPr lang="en-US" altLang="en-US" sz="2400" baseline="30000" dirty="0">
                <a:solidFill>
                  <a:srgbClr val="CC0000"/>
                </a:solidFill>
              </a:rPr>
              <a:t>th</a:t>
            </a:r>
            <a:r>
              <a:rPr lang="en-US" altLang="en-US" sz="2400" dirty="0">
                <a:solidFill>
                  <a:srgbClr val="CC0000"/>
                </a:solidFill>
              </a:rPr>
              <a:t> June 2024</a:t>
            </a:r>
          </a:p>
          <a:p>
            <a:pPr defTabSz="914378">
              <a:buFont typeface="Wingdings" panose="05000000000000000000" pitchFamily="2" charset="2"/>
              <a:buChar char="§"/>
            </a:pPr>
            <a:r>
              <a:rPr lang="en-US" altLang="en-US" sz="2400" dirty="0"/>
              <a:t>Club completes </a:t>
            </a:r>
            <a:r>
              <a:rPr lang="en-US" altLang="en-US" sz="2400" b="1" dirty="0"/>
              <a:t>District Grant Application Form</a:t>
            </a:r>
            <a:r>
              <a:rPr lang="en-US" altLang="en-US" sz="2400" dirty="0"/>
              <a:t> and </a:t>
            </a:r>
            <a:r>
              <a:rPr lang="en-US" altLang="en-US" sz="2400" b="1" dirty="0"/>
              <a:t>Club Qualification Memorandum of Understanding (MOU) </a:t>
            </a:r>
            <a:r>
              <a:rPr lang="en-US" altLang="en-US" sz="2400" dirty="0"/>
              <a:t>and sends them to District Rotary Foundation Chair (DRFC) via email</a:t>
            </a:r>
          </a:p>
          <a:p>
            <a:pPr marL="320032" indent="-320032" defTabSz="914378">
              <a:buNone/>
            </a:pPr>
            <a:r>
              <a:rPr lang="en-US" altLang="en-US" sz="2400" dirty="0">
                <a:solidFill>
                  <a:srgbClr val="CC0000"/>
                </a:solidFill>
              </a:rPr>
              <a:t>July - August 2024</a:t>
            </a:r>
          </a:p>
          <a:p>
            <a:pPr defTabSz="914378">
              <a:buFont typeface="Wingdings" panose="05000000000000000000" pitchFamily="2" charset="2"/>
              <a:buChar char="§"/>
            </a:pPr>
            <a:r>
              <a:rPr lang="en-US" altLang="en-US" sz="2400" dirty="0"/>
              <a:t>District Grants Committee reviews all District Grant Applications</a:t>
            </a:r>
          </a:p>
          <a:p>
            <a:pPr defTabSz="914378">
              <a:buFont typeface="Wingdings" panose="05000000000000000000" pitchFamily="2" charset="2"/>
              <a:buChar char="§"/>
            </a:pPr>
            <a:r>
              <a:rPr lang="en-US" altLang="en-US" sz="2400" dirty="0"/>
              <a:t>District Rotary Foundation Chair aims to apply for first batch of District Grants at the same time</a:t>
            </a:r>
          </a:p>
          <a:p>
            <a:pPr marL="320032" indent="-320032" defTabSz="914378">
              <a:buNone/>
            </a:pPr>
            <a:r>
              <a:rPr lang="en-GB" altLang="en-US" sz="2400" dirty="0">
                <a:solidFill>
                  <a:srgbClr val="CC0000"/>
                </a:solidFill>
              </a:rPr>
              <a:t>September 2024</a:t>
            </a:r>
          </a:p>
          <a:p>
            <a:pPr defTabSz="914378">
              <a:buFont typeface="Wingdings" panose="05000000000000000000" pitchFamily="2" charset="2"/>
              <a:buChar char="§"/>
            </a:pPr>
            <a:r>
              <a:rPr lang="en-GB" altLang="en-US" sz="2400" dirty="0"/>
              <a:t>Rotary Foundation in Evanston, USA, reviews all District Grant Applications</a:t>
            </a:r>
          </a:p>
          <a:p>
            <a:pPr defTabSz="914378">
              <a:buFont typeface="Wingdings" panose="05000000000000000000" pitchFamily="2" charset="2"/>
              <a:buChar char="§"/>
            </a:pPr>
            <a:r>
              <a:rPr lang="en-GB" altLang="en-US" sz="2400" dirty="0"/>
              <a:t>When all Applications have been approved, payment to D1100 is made, and grants are distributed to relevant clubs</a:t>
            </a:r>
          </a:p>
          <a:p>
            <a:pPr defTabSz="914378">
              <a:buFont typeface="Wingdings" panose="05000000000000000000" pitchFamily="2" charset="2"/>
              <a:buChar char="§"/>
            </a:pPr>
            <a:endParaRPr lang="en-US" altLang="en-US" sz="2400" dirty="0"/>
          </a:p>
          <a:p>
            <a:pPr marL="320032" indent="-320032" defTabSz="914378">
              <a:buNone/>
            </a:pPr>
            <a:endParaRPr lang="en-US" altLang="en-US" sz="2400" dirty="0"/>
          </a:p>
          <a:p>
            <a:pPr marL="320032" indent="-320032" defTabSz="914378">
              <a:buNone/>
            </a:pPr>
            <a:endParaRPr lang="en-US" altLang="en-US" dirty="0"/>
          </a:p>
          <a:p>
            <a:pPr marL="320032" indent="-320032" defTabSz="914378">
              <a:buNone/>
            </a:pPr>
            <a:endParaRPr lang="en-US" altLang="en-US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2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674">
        <p:fade/>
      </p:transition>
    </mc:Choice>
    <mc:Fallback xmlns="">
      <p:transition spd="med" advTm="14674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D3566B-5C98-4770-B47F-A4888050367E}"/>
              </a:ext>
            </a:extLst>
          </p:cNvPr>
          <p:cNvSpPr txBox="1"/>
          <p:nvPr/>
        </p:nvSpPr>
        <p:spPr>
          <a:xfrm>
            <a:off x="323529" y="908779"/>
            <a:ext cx="25922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Memorandum of Understanding (MOU) </a:t>
            </a:r>
          </a:p>
          <a:p>
            <a:r>
              <a:rPr lang="en-GB" dirty="0"/>
              <a:t>must be completed and </a:t>
            </a:r>
          </a:p>
          <a:p>
            <a:r>
              <a:rPr lang="en-GB" dirty="0"/>
              <a:t>sent to the D1100 Rotary Foundation Chair by email at the same time </a:t>
            </a:r>
          </a:p>
          <a:p>
            <a:r>
              <a:rPr lang="en-GB" dirty="0"/>
              <a:t>as a Global or District Grant Application form as it applies to both Grants.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B564B-605A-471F-F5F5-B6CF4C55F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474" y="911568"/>
            <a:ext cx="5880818" cy="37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5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853">
        <p:fade/>
      </p:transition>
    </mc:Choice>
    <mc:Fallback xmlns="">
      <p:transition spd="med" advTm="19853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D3566B-5C98-4770-B47F-A4888050367E}"/>
              </a:ext>
            </a:extLst>
          </p:cNvPr>
          <p:cNvSpPr txBox="1"/>
          <p:nvPr/>
        </p:nvSpPr>
        <p:spPr>
          <a:xfrm>
            <a:off x="261337" y="915566"/>
            <a:ext cx="22944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District Grant </a:t>
            </a:r>
          </a:p>
          <a:p>
            <a:r>
              <a:rPr lang="en-GB" dirty="0"/>
              <a:t>Application form for </a:t>
            </a:r>
          </a:p>
          <a:p>
            <a:r>
              <a:rPr lang="en-GB" dirty="0"/>
              <a:t>2024-2025 must be completed and sent </a:t>
            </a:r>
          </a:p>
          <a:p>
            <a:r>
              <a:rPr lang="en-GB" dirty="0"/>
              <a:t>to the D1100 Rotary Foundation Chair </a:t>
            </a:r>
          </a:p>
          <a:p>
            <a:r>
              <a:rPr lang="en-GB" dirty="0"/>
              <a:t>by email.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814DB-6528-6814-D294-15D13A667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15566"/>
            <a:ext cx="5767867" cy="319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4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853">
        <p:fade/>
      </p:transition>
    </mc:Choice>
    <mc:Fallback xmlns="">
      <p:transition spd="med" advTm="19853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50707" y="2139702"/>
            <a:ext cx="5462960" cy="1152129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defTabSz="914378"/>
            <a:endParaRPr lang="en-US" sz="2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914378"/>
            <a:r>
              <a:rPr lang="en-US" sz="2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We look forward to receiving your Global and District Applications, and helping you to obtain grants for your projects.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683568" y="3646154"/>
            <a:ext cx="551352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40572" indent="-240572" algn="l" defTabSz="409848" rtl="0" eaLnBrk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1pPr>
            <a:lvl2pPr marL="240572" indent="80192" algn="l" defTabSz="409848" rtl="0" eaLnBrk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2pPr>
            <a:lvl3pPr marL="481127" indent="160377" algn="l" defTabSz="409848" rtl="0" eaLnBrk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3pPr>
            <a:lvl4pPr marL="721688" indent="240572" algn="l" defTabSz="409848" rtl="0" eaLnBrk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4pPr>
            <a:lvl5pPr marL="962249" indent="320744" algn="l" defTabSz="409848" rtl="0" eaLnBrk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5pPr>
            <a:lvl6pPr marL="1283000" algn="l" defTabSz="409848" rtl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6pPr>
            <a:lvl7pPr marL="1603756" algn="l" defTabSz="409848" rtl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7pPr>
            <a:lvl8pPr marL="1924501" algn="l" defTabSz="409848" rtl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8pPr>
            <a:lvl9pPr marL="2245256" algn="l" defTabSz="409848" rtl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9pPr>
          </a:lstStyle>
          <a:p>
            <a:pPr marL="0" indent="0" defTabSz="409838" eaLnBrk="1">
              <a:spcBef>
                <a:spcPct val="0"/>
              </a:spcBef>
            </a:pPr>
            <a:r>
              <a:rPr lang="en-US" sz="1800" b="1" kern="0" dirty="0">
                <a:solidFill>
                  <a:schemeClr val="tx1"/>
                </a:solidFill>
                <a:latin typeface="Helvetica Neue UltraLight" charset="0"/>
                <a:ea typeface="Helvetica Neue UltraLight" charset="0"/>
                <a:cs typeface="Helvetica Neue UltraLight" charset="0"/>
                <a:sym typeface="Helvetica Neue UltraLight" charset="0"/>
              </a:rPr>
              <a:t>Tony Hadfield</a:t>
            </a:r>
          </a:p>
          <a:p>
            <a:pPr marL="0" indent="0" defTabSz="409838" eaLnBrk="1">
              <a:spcBef>
                <a:spcPct val="0"/>
              </a:spcBef>
            </a:pPr>
            <a:r>
              <a:rPr lang="en-US" sz="1800" b="1" kern="0" dirty="0">
                <a:solidFill>
                  <a:schemeClr val="tx1"/>
                </a:solidFill>
                <a:latin typeface="Helvetica Neue UltraLight" charset="0"/>
                <a:ea typeface="Helvetica Neue UltraLight" charset="0"/>
                <a:cs typeface="Helvetica Neue UltraLight" charset="0"/>
                <a:sym typeface="Helvetica Neue UltraLight" charset="0"/>
              </a:rPr>
              <a:t>D1100 Rotary Foundation Chair 2021-2024</a:t>
            </a:r>
          </a:p>
          <a:p>
            <a:pPr marL="0" indent="0" defTabSz="409838" eaLnBrk="1">
              <a:spcBef>
                <a:spcPct val="0"/>
              </a:spcBef>
            </a:pPr>
            <a:endParaRPr lang="en-US" sz="1650" b="1" kern="0" dirty="0">
              <a:solidFill>
                <a:srgbClr val="00B0F0"/>
              </a:solidFill>
              <a:latin typeface="Helvetica Neue UltraLight" charset="0"/>
              <a:ea typeface="Helvetica Neue UltraLight" charset="0"/>
              <a:cs typeface="Helvetica Neue UltraLight" charset="0"/>
              <a:sym typeface="Helvetica Neue UltraLight" charset="0"/>
            </a:endParaRPr>
          </a:p>
          <a:p>
            <a:pPr marL="0" indent="0" defTabSz="409838" eaLnBrk="1">
              <a:spcBef>
                <a:spcPct val="0"/>
              </a:spcBef>
            </a:pPr>
            <a:r>
              <a:rPr lang="en-US" sz="1650" b="1" kern="0" dirty="0">
                <a:solidFill>
                  <a:srgbClr val="00B0F0"/>
                </a:solidFill>
                <a:latin typeface="Helvetica Neue UltraLight" charset="0"/>
                <a:ea typeface="Helvetica Neue UltraLight" charset="0"/>
                <a:cs typeface="Helvetica Neue UltraLight" charset="0"/>
                <a:sym typeface="Helvetica Neue UltraLight" charset="0"/>
              </a:rPr>
              <a:t>foundation@rotary1100.org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54A211-D03C-41D2-A15A-C491C682D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571750"/>
            <a:ext cx="1603588" cy="21488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9D5F48-D906-92C5-7485-AC71FD7A9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6612"/>
            <a:ext cx="4022800" cy="151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915">
        <p:fade/>
      </p:transition>
    </mc:Choice>
    <mc:Fallback xmlns="">
      <p:transition spd="med" advTm="37915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673834-2153-427A-8361-9C79AE9E850D}"/>
              </a:ext>
            </a:extLst>
          </p:cNvPr>
          <p:cNvSpPr txBox="1"/>
          <p:nvPr/>
        </p:nvSpPr>
        <p:spPr>
          <a:xfrm>
            <a:off x="0" y="12347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</a:rPr>
              <a:t>Club Qualification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56A6E6-0034-4752-A475-0000187DAE55}"/>
              </a:ext>
            </a:extLst>
          </p:cNvPr>
          <p:cNvSpPr txBox="1"/>
          <p:nvPr/>
        </p:nvSpPr>
        <p:spPr>
          <a:xfrm>
            <a:off x="0" y="861489"/>
            <a:ext cx="914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When applying for a </a:t>
            </a:r>
            <a:r>
              <a:rPr lang="en-GB" b="1" dirty="0">
                <a:solidFill>
                  <a:srgbClr val="C00000"/>
                </a:solidFill>
              </a:rPr>
              <a:t>Global Grant </a:t>
            </a:r>
            <a:r>
              <a:rPr lang="en-GB" dirty="0">
                <a:solidFill>
                  <a:srgbClr val="C00000"/>
                </a:solidFill>
              </a:rPr>
              <a:t>there is an annual mandatory requirement </a:t>
            </a:r>
          </a:p>
          <a:p>
            <a:pPr algn="ctr"/>
            <a:r>
              <a:rPr lang="en-GB" dirty="0">
                <a:solidFill>
                  <a:srgbClr val="C00000"/>
                </a:solidFill>
              </a:rPr>
              <a:t>for at least one member of your Club:</a:t>
            </a:r>
          </a:p>
          <a:p>
            <a:pPr algn="ctr"/>
            <a:endParaRPr lang="en-GB" b="1" dirty="0">
              <a:solidFill>
                <a:srgbClr val="C00000"/>
              </a:solidFill>
            </a:endParaRPr>
          </a:p>
          <a:p>
            <a:pPr algn="ctr"/>
            <a:r>
              <a:rPr lang="en-GB" dirty="0">
                <a:solidFill>
                  <a:srgbClr val="C00000"/>
                </a:solidFill>
              </a:rPr>
              <a:t>For the first year to complete -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</a:rPr>
              <a:t>Grant Management Seminar</a:t>
            </a:r>
          </a:p>
          <a:p>
            <a:pPr algn="ctr"/>
            <a:r>
              <a:rPr lang="en-GB" dirty="0">
                <a:solidFill>
                  <a:srgbClr val="C00000"/>
                </a:solidFill>
              </a:rPr>
              <a:t>For the second year the same person must complete the 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</a:rPr>
              <a:t>Grant Management Recertification</a:t>
            </a:r>
            <a:r>
              <a:rPr lang="en-GB" dirty="0">
                <a:solidFill>
                  <a:srgbClr val="C00000"/>
                </a:solidFill>
              </a:rPr>
              <a:t> </a:t>
            </a:r>
          </a:p>
          <a:p>
            <a:pPr algn="ctr"/>
            <a:endParaRPr lang="en-GB" b="1" dirty="0">
              <a:solidFill>
                <a:srgbClr val="C00000"/>
              </a:solidFill>
            </a:endParaRPr>
          </a:p>
          <a:p>
            <a:pPr algn="ctr"/>
            <a:r>
              <a:rPr lang="en-GB" dirty="0">
                <a:solidFill>
                  <a:srgbClr val="C00000"/>
                </a:solidFill>
              </a:rPr>
              <a:t>Both of these courses are on the Learning Centre on </a:t>
            </a:r>
            <a:r>
              <a:rPr lang="en-GB" dirty="0" err="1">
                <a:solidFill>
                  <a:srgbClr val="C00000"/>
                </a:solidFill>
              </a:rPr>
              <a:t>MyRotary</a:t>
            </a:r>
            <a:r>
              <a:rPr lang="en-GB" dirty="0">
                <a:solidFill>
                  <a:srgbClr val="C00000"/>
                </a:solidFill>
              </a:rPr>
              <a:t> </a:t>
            </a:r>
          </a:p>
          <a:p>
            <a:pPr algn="ctr"/>
            <a:endParaRPr lang="en-GB" dirty="0">
              <a:solidFill>
                <a:srgbClr val="C00000"/>
              </a:solidFill>
            </a:endParaRPr>
          </a:p>
          <a:p>
            <a:pPr algn="ctr"/>
            <a:r>
              <a:rPr lang="en-GB" sz="2800" b="1" dirty="0">
                <a:hlinkClick r:id="rId2"/>
              </a:rPr>
              <a:t>Rotary Learning </a:t>
            </a:r>
            <a:r>
              <a:rPr lang="en-GB" sz="2800" b="1" dirty="0" err="1">
                <a:hlinkClick r:id="rId2"/>
              </a:rPr>
              <a:t>Center</a:t>
            </a:r>
            <a:endParaRPr lang="en-GB" sz="2800" b="1" dirty="0">
              <a:solidFill>
                <a:srgbClr val="C00000"/>
              </a:solidFill>
            </a:endParaRPr>
          </a:p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1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0">
        <p:fade/>
        <p:sndAc>
          <p:endSnd/>
        </p:sndAc>
      </p:transition>
    </mc:Choice>
    <mc:Fallback xmlns="">
      <p:transition spd="med" advTm="30000">
        <p:fade/>
        <p:sndAc>
          <p:endSnd/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35EB8DC-3F63-4746-8D9F-7AC4FB5A86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9502"/>
            <a:ext cx="4687626" cy="3631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7EF487-2022-4D16-9B40-C07739DAB7D2}"/>
              </a:ext>
            </a:extLst>
          </p:cNvPr>
          <p:cNvSpPr txBox="1"/>
          <p:nvPr/>
        </p:nvSpPr>
        <p:spPr>
          <a:xfrm>
            <a:off x="683568" y="483518"/>
            <a:ext cx="2664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Global Grants</a:t>
            </a:r>
          </a:p>
          <a:p>
            <a:endParaRPr lang="en-GB" dirty="0"/>
          </a:p>
          <a:p>
            <a:r>
              <a:rPr lang="en-GB" dirty="0"/>
              <a:t>From this screen on Learning Centre select </a:t>
            </a:r>
          </a:p>
          <a:p>
            <a:r>
              <a:rPr lang="en-GB" b="1" dirty="0"/>
              <a:t>The Rotary Foundation</a:t>
            </a:r>
          </a:p>
          <a:p>
            <a:endParaRPr lang="en-GB" dirty="0"/>
          </a:p>
          <a:p>
            <a:r>
              <a:rPr lang="en-GB" dirty="0"/>
              <a:t>On the next screen select </a:t>
            </a:r>
            <a:r>
              <a:rPr lang="en-GB" b="1" dirty="0"/>
              <a:t>Grant Management Seminar </a:t>
            </a:r>
          </a:p>
          <a:p>
            <a:r>
              <a:rPr lang="en-GB" dirty="0"/>
              <a:t>               – or –</a:t>
            </a:r>
          </a:p>
          <a:p>
            <a:r>
              <a:rPr lang="en-GB" b="1" dirty="0"/>
              <a:t>Grant Management Recertification 2023-24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51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230">
        <p:fade/>
      </p:transition>
    </mc:Choice>
    <mc:Fallback xmlns="">
      <p:transition spd="med" advTm="1623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673834-2153-427A-8361-9C79AE9E850D}"/>
              </a:ext>
            </a:extLst>
          </p:cNvPr>
          <p:cNvSpPr txBox="1"/>
          <p:nvPr/>
        </p:nvSpPr>
        <p:spPr>
          <a:xfrm>
            <a:off x="0" y="9898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</a:rPr>
              <a:t>Club Qualification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56A6E6-0034-4752-A475-0000187DAE55}"/>
              </a:ext>
            </a:extLst>
          </p:cNvPr>
          <p:cNvSpPr txBox="1"/>
          <p:nvPr/>
        </p:nvSpPr>
        <p:spPr>
          <a:xfrm>
            <a:off x="179512" y="915566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When applying for a </a:t>
            </a:r>
            <a:r>
              <a:rPr lang="en-GB" b="1" dirty="0">
                <a:solidFill>
                  <a:srgbClr val="C00000"/>
                </a:solidFill>
              </a:rPr>
              <a:t>District Grant </a:t>
            </a:r>
            <a:r>
              <a:rPr lang="en-GB" dirty="0">
                <a:solidFill>
                  <a:srgbClr val="C00000"/>
                </a:solidFill>
              </a:rPr>
              <a:t>there is an annual requirement </a:t>
            </a:r>
          </a:p>
          <a:p>
            <a:pPr algn="ctr"/>
            <a:r>
              <a:rPr lang="en-GB" dirty="0">
                <a:solidFill>
                  <a:srgbClr val="C00000"/>
                </a:solidFill>
              </a:rPr>
              <a:t>for at least one member of your Club</a:t>
            </a:r>
          </a:p>
          <a:p>
            <a:pPr algn="ctr"/>
            <a:endParaRPr lang="en-GB" dirty="0">
              <a:solidFill>
                <a:srgbClr val="C00000"/>
              </a:solidFill>
            </a:endParaRPr>
          </a:p>
          <a:p>
            <a:pPr algn="ctr"/>
            <a:r>
              <a:rPr lang="en-GB" dirty="0">
                <a:solidFill>
                  <a:srgbClr val="C00000"/>
                </a:solidFill>
              </a:rPr>
              <a:t>for the first year to complete on Learning Centre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</a:rPr>
              <a:t>Rotary Foundation Basics Course</a:t>
            </a:r>
          </a:p>
          <a:p>
            <a:pPr algn="ctr"/>
            <a:endParaRPr lang="en-GB" dirty="0">
              <a:solidFill>
                <a:srgbClr val="C00000"/>
              </a:solidFill>
            </a:endParaRPr>
          </a:p>
          <a:p>
            <a:pPr algn="ctr"/>
            <a:r>
              <a:rPr lang="en-GB" dirty="0">
                <a:solidFill>
                  <a:srgbClr val="C00000"/>
                </a:solidFill>
              </a:rPr>
              <a:t>For subsequent years the same member of your Club must complete </a:t>
            </a:r>
          </a:p>
          <a:p>
            <a:pPr algn="ctr"/>
            <a:r>
              <a:rPr lang="en-GB" dirty="0">
                <a:solidFill>
                  <a:srgbClr val="C00000"/>
                </a:solidFill>
              </a:rPr>
              <a:t>any updates to this course, </a:t>
            </a:r>
          </a:p>
          <a:p>
            <a:pPr algn="ctr"/>
            <a:r>
              <a:rPr lang="en-GB" dirty="0">
                <a:solidFill>
                  <a:srgbClr val="C00000"/>
                </a:solidFill>
              </a:rPr>
              <a:t>or a different club member must complete the course.</a:t>
            </a:r>
          </a:p>
          <a:p>
            <a:pPr algn="ctr"/>
            <a:endParaRPr lang="en-GB" dirty="0">
              <a:solidFill>
                <a:srgbClr val="C00000"/>
              </a:solidFill>
            </a:endParaRPr>
          </a:p>
          <a:p>
            <a:pPr algn="ctr"/>
            <a:r>
              <a:rPr lang="en-GB" sz="2800" b="1" dirty="0">
                <a:hlinkClick r:id="rId2"/>
              </a:rPr>
              <a:t>Rotary Learning </a:t>
            </a:r>
            <a:r>
              <a:rPr lang="en-GB" sz="2800" b="1" dirty="0" err="1">
                <a:hlinkClick r:id="rId2"/>
              </a:rPr>
              <a:t>Center</a:t>
            </a:r>
            <a:endParaRPr lang="en-GB" sz="2800" b="1" dirty="0">
              <a:solidFill>
                <a:srgbClr val="C00000"/>
              </a:solidFill>
            </a:endParaRPr>
          </a:p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0">
        <p:fade/>
        <p:sndAc>
          <p:endSnd/>
        </p:sndAc>
      </p:transition>
    </mc:Choice>
    <mc:Fallback xmlns="">
      <p:transition spd="med" advTm="30000">
        <p:fade/>
        <p:sndAc>
          <p:endSnd/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35EB8DC-3F63-4746-8D9F-7AC4FB5A86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9502"/>
            <a:ext cx="4687626" cy="3631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7EF487-2022-4D16-9B40-C07739DAB7D2}"/>
              </a:ext>
            </a:extLst>
          </p:cNvPr>
          <p:cNvSpPr txBox="1"/>
          <p:nvPr/>
        </p:nvSpPr>
        <p:spPr>
          <a:xfrm>
            <a:off x="620326" y="627534"/>
            <a:ext cx="2664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District Grants</a:t>
            </a:r>
          </a:p>
          <a:p>
            <a:endParaRPr lang="en-GB" dirty="0"/>
          </a:p>
          <a:p>
            <a:r>
              <a:rPr lang="en-GB" dirty="0"/>
              <a:t>From this screen on Learning </a:t>
            </a:r>
            <a:r>
              <a:rPr lang="en-GB" dirty="0" err="1"/>
              <a:t>Center</a:t>
            </a:r>
            <a:r>
              <a:rPr lang="en-GB" dirty="0"/>
              <a:t> select </a:t>
            </a:r>
          </a:p>
          <a:p>
            <a:r>
              <a:rPr lang="en-GB" b="1" dirty="0"/>
              <a:t>The Rotary Foundation</a:t>
            </a:r>
          </a:p>
          <a:p>
            <a:endParaRPr lang="en-GB" dirty="0"/>
          </a:p>
          <a:p>
            <a:r>
              <a:rPr lang="en-GB" dirty="0"/>
              <a:t>On the next screen select</a:t>
            </a:r>
          </a:p>
          <a:p>
            <a:r>
              <a:rPr lang="en-GB" b="1" dirty="0"/>
              <a:t>Club Rotary Foundation Committee Basics</a:t>
            </a:r>
          </a:p>
          <a:p>
            <a:endParaRPr lang="en-GB" dirty="0"/>
          </a:p>
          <a:p>
            <a:r>
              <a:rPr lang="en-GB" dirty="0"/>
              <a:t>On the next screen select</a:t>
            </a:r>
          </a:p>
          <a:p>
            <a:r>
              <a:rPr lang="en-GB" b="1" dirty="0"/>
              <a:t>Rotary Foundation Basics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41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230">
        <p:fade/>
      </p:transition>
    </mc:Choice>
    <mc:Fallback xmlns="">
      <p:transition spd="med" advTm="1623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DF1D3D-89A4-4F1A-949E-DA4E3064A29A}"/>
              </a:ext>
            </a:extLst>
          </p:cNvPr>
          <p:cNvSpPr txBox="1"/>
          <p:nvPr/>
        </p:nvSpPr>
        <p:spPr>
          <a:xfrm>
            <a:off x="971600" y="483518"/>
            <a:ext cx="727280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Global Grant Funding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 route to a Global Grant is as follows: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Global Grants have a minimum budget of $30,000 and a maximum World Fund award of $400,000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Grant sponsors can use a combination of cash, District Designated Fund (DDF),  gifts and endowment earnings to fund the Grant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For example: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your Club raises $11,000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District 1100 contributes $11,000 from its District Designated Fund (DDF)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Rotary International will match 80% of the District contribution $8,800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Total allocation for the Global Grant is therefore $30,800</a:t>
            </a:r>
          </a:p>
        </p:txBody>
      </p:sp>
    </p:spTree>
    <p:extLst>
      <p:ext uri="{BB962C8B-B14F-4D97-AF65-F5344CB8AC3E}">
        <p14:creationId xmlns:p14="http://schemas.microsoft.com/office/powerpoint/2010/main" val="124063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049">
        <p:fade/>
      </p:transition>
    </mc:Choice>
    <mc:Fallback xmlns="">
      <p:transition spd="med" advTm="43049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ife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16" y="697108"/>
            <a:ext cx="5037968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283240"/>
              </p:ext>
            </p:extLst>
          </p:nvPr>
        </p:nvGraphicFramePr>
        <p:xfrm>
          <a:off x="1691680" y="1275606"/>
          <a:ext cx="5826025" cy="2910840"/>
        </p:xfrm>
        <a:graphic>
          <a:graphicData uri="http://schemas.openxmlformats.org/drawingml/2006/table">
            <a:tbl>
              <a:tblPr/>
              <a:tblGrid>
                <a:gridCol w="1165205">
                  <a:extLst>
                    <a:ext uri="{9D8B030D-6E8A-4147-A177-3AD203B41FA5}">
                      <a16:colId xmlns:a16="http://schemas.microsoft.com/office/drawing/2014/main" val="2685818509"/>
                    </a:ext>
                  </a:extLst>
                </a:gridCol>
                <a:gridCol w="1165205">
                  <a:extLst>
                    <a:ext uri="{9D8B030D-6E8A-4147-A177-3AD203B41FA5}">
                      <a16:colId xmlns:a16="http://schemas.microsoft.com/office/drawing/2014/main" val="2848483877"/>
                    </a:ext>
                  </a:extLst>
                </a:gridCol>
                <a:gridCol w="1165205">
                  <a:extLst>
                    <a:ext uri="{9D8B030D-6E8A-4147-A177-3AD203B41FA5}">
                      <a16:colId xmlns:a16="http://schemas.microsoft.com/office/drawing/2014/main" val="3970113641"/>
                    </a:ext>
                  </a:extLst>
                </a:gridCol>
                <a:gridCol w="1165205">
                  <a:extLst>
                    <a:ext uri="{9D8B030D-6E8A-4147-A177-3AD203B41FA5}">
                      <a16:colId xmlns:a16="http://schemas.microsoft.com/office/drawing/2014/main" val="1890690915"/>
                    </a:ext>
                  </a:extLst>
                </a:gridCol>
                <a:gridCol w="1165205">
                  <a:extLst>
                    <a:ext uri="{9D8B030D-6E8A-4147-A177-3AD203B41FA5}">
                      <a16:colId xmlns:a16="http://schemas.microsoft.com/office/drawing/2014/main" val="301377814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Draft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Authorization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Submitted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Approved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Completion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605298"/>
                  </a:ext>
                </a:extLst>
              </a:tr>
              <a:tr h="23317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Rotary members plan a project or scholarship and build their grant application online </a:t>
                      </a:r>
                    </a:p>
                  </a:txBody>
                  <a:tcPr marL="57150" marR="5715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Club and District leaders review the application and authorize funding</a:t>
                      </a:r>
                    </a:p>
                  </a:txBody>
                  <a:tcPr marL="57150" marR="5715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grant’s planners submit the application to The Rotary Foundation </a:t>
                      </a:r>
                    </a:p>
                  </a:txBody>
                  <a:tcPr marL="57150" marR="5715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If the grant is approved, the Foundation issues payment</a:t>
                      </a:r>
                    </a:p>
                  </a:txBody>
                  <a:tcPr marL="57150" marR="5715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Members carry out the project, reporting to The Rotary Foundation annually until the work or studies are finished and the grant is closed</a:t>
                      </a:r>
                    </a:p>
                  </a:txBody>
                  <a:tcPr marL="57150" marR="5715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7705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9577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The life cycle of a Global Grant</a:t>
            </a:r>
            <a:endParaRPr lang="en-US" sz="2400" dirty="0"/>
          </a:p>
        </p:txBody>
      </p:sp>
      <p:pic>
        <p:nvPicPr>
          <p:cNvPr id="3074" name="Picture 2" descr="bran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11362"/>
            <a:ext cx="1985963" cy="3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>
            <a:off x="721126" y="1707654"/>
            <a:ext cx="506437" cy="16353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4957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297">
        <p:fade/>
      </p:transition>
    </mc:Choice>
    <mc:Fallback xmlns="">
      <p:transition spd="med" advTm="18297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3D5F31-2BF2-42C2-9E17-CB36BD43EB0B}"/>
              </a:ext>
            </a:extLst>
          </p:cNvPr>
          <p:cNvSpPr txBox="1"/>
          <p:nvPr/>
        </p:nvSpPr>
        <p:spPr>
          <a:xfrm>
            <a:off x="1187624" y="123478"/>
            <a:ext cx="66967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District Grant Funding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average size of a District Grant in 2022-2023 is £800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An example: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Your Club has a project in mind with a cost of £1,500 or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project needs to be completed within 12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achieve that figure your Club needs to raise at least £750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the Application is approved D1100 will match funding of £750 from District Designated Funds (DDF)</a:t>
            </a:r>
          </a:p>
        </p:txBody>
      </p:sp>
    </p:spTree>
    <p:extLst>
      <p:ext uri="{BB962C8B-B14F-4D97-AF65-F5344CB8AC3E}">
        <p14:creationId xmlns:p14="http://schemas.microsoft.com/office/powerpoint/2010/main" val="33841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035">
        <p:fade/>
      </p:transition>
    </mc:Choice>
    <mc:Fallback xmlns="">
      <p:transition spd="med" advTm="37035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ife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19" y="611254"/>
            <a:ext cx="4891361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115641"/>
              </p:ext>
            </p:extLst>
          </p:nvPr>
        </p:nvGraphicFramePr>
        <p:xfrm>
          <a:off x="1658987" y="1104788"/>
          <a:ext cx="5826025" cy="3339170"/>
        </p:xfrm>
        <a:graphic>
          <a:graphicData uri="http://schemas.openxmlformats.org/drawingml/2006/table">
            <a:tbl>
              <a:tblPr/>
              <a:tblGrid>
                <a:gridCol w="1165205">
                  <a:extLst>
                    <a:ext uri="{9D8B030D-6E8A-4147-A177-3AD203B41FA5}">
                      <a16:colId xmlns:a16="http://schemas.microsoft.com/office/drawing/2014/main" val="2685818509"/>
                    </a:ext>
                  </a:extLst>
                </a:gridCol>
                <a:gridCol w="1165205">
                  <a:extLst>
                    <a:ext uri="{9D8B030D-6E8A-4147-A177-3AD203B41FA5}">
                      <a16:colId xmlns:a16="http://schemas.microsoft.com/office/drawing/2014/main" val="2848483877"/>
                    </a:ext>
                  </a:extLst>
                </a:gridCol>
                <a:gridCol w="1165205">
                  <a:extLst>
                    <a:ext uri="{9D8B030D-6E8A-4147-A177-3AD203B41FA5}">
                      <a16:colId xmlns:a16="http://schemas.microsoft.com/office/drawing/2014/main" val="3970113641"/>
                    </a:ext>
                  </a:extLst>
                </a:gridCol>
                <a:gridCol w="1165205">
                  <a:extLst>
                    <a:ext uri="{9D8B030D-6E8A-4147-A177-3AD203B41FA5}">
                      <a16:colId xmlns:a16="http://schemas.microsoft.com/office/drawing/2014/main" val="1890690915"/>
                    </a:ext>
                  </a:extLst>
                </a:gridCol>
                <a:gridCol w="1165205">
                  <a:extLst>
                    <a:ext uri="{9D8B030D-6E8A-4147-A177-3AD203B41FA5}">
                      <a16:colId xmlns:a16="http://schemas.microsoft.com/office/drawing/2014/main" val="3013778140"/>
                    </a:ext>
                  </a:extLst>
                </a:gridCol>
              </a:tblGrid>
              <a:tr h="3013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Draft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Authorization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Submitted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Approved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Completion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605298"/>
                  </a:ext>
                </a:extLst>
              </a:tr>
              <a:tr h="3037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Rotary Club plans a project and builds their Grant Application online and gains Club agreement </a:t>
                      </a:r>
                    </a:p>
                  </a:txBody>
                  <a:tcPr marL="57150" marR="5715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District Grants Committee reviews the Application and authorizes funding on an annual basis circa June/July</a:t>
                      </a:r>
                    </a:p>
                  </a:txBody>
                  <a:tcPr marL="57150" marR="5715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District Rotary Foundation Chair </a:t>
                      </a:r>
                      <a:r>
                        <a:rPr lang="en-GB" sz="1400" baseline="0" dirty="0">
                          <a:effectLst/>
                        </a:rPr>
                        <a:t>submits the District Grant Application to </a:t>
                      </a:r>
                      <a:r>
                        <a:rPr lang="en-GB" sz="1400" dirty="0">
                          <a:effectLst/>
                        </a:rPr>
                        <a:t>The Rotary Foundation </a:t>
                      </a:r>
                    </a:p>
                  </a:txBody>
                  <a:tcPr marL="57150" marR="5715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If the grant is approved, The Rotary Foundation issues payment and the District Rotary Foundation Chair forwards payment to relevant Club</a:t>
                      </a:r>
                    </a:p>
                  </a:txBody>
                  <a:tcPr marL="57150" marR="5715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Club carries out project, reporting to District Rotary Foundation Chair who reports completion  to </a:t>
                      </a:r>
                      <a:r>
                        <a:rPr lang="en-GB" sz="1400" baseline="0" dirty="0">
                          <a:effectLst/>
                        </a:rPr>
                        <a:t>The Rotary Foundation</a:t>
                      </a:r>
                      <a:endParaRPr lang="en-GB" sz="1400" dirty="0">
                        <a:effectLst/>
                      </a:endParaRPr>
                    </a:p>
                  </a:txBody>
                  <a:tcPr marL="57150" marR="5715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7705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16769" y="4044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lifecycle of a District Grant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bran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31" y="3579045"/>
            <a:ext cx="1985963" cy="3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>
            <a:off x="763141" y="1624311"/>
            <a:ext cx="506437" cy="16353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9743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887">
        <p:fade/>
      </p:transition>
    </mc:Choice>
    <mc:Fallback xmlns="">
      <p:transition spd="med" advTm="12887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728</Words>
  <Application>Microsoft Office PowerPoint</Application>
  <PresentationFormat>On-screen Show (16:9)</PresentationFormat>
  <Paragraphs>121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</vt:lpstr>
      <vt:lpstr>Helvetica Neue UltraLight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2020-05-17T07:22:31Z</dcterms:created>
  <dcterms:modified xsi:type="dcterms:W3CDTF">2024-02-29T10:19:30Z</dcterms:modified>
  <cp:contentStatus/>
</cp:coreProperties>
</file>