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tags/tag3.xml" ContentType="application/vnd.openxmlformats-officedocument.presentationml.tags+xml"/>
  <Default Extension="jpeg" ContentType="image/jpeg"/>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ags/tag9.xml" ContentType="application/vnd.openxmlformats-officedocument.presentationml.tags+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82" r:id="rId6"/>
    <p:sldMasterId id="2147483698" r:id="rId7"/>
    <p:sldMasterId id="2147483700" r:id="rId8"/>
    <p:sldMasterId id="2147483717" r:id="rId9"/>
    <p:sldMasterId id="2147483725" r:id="rId10"/>
    <p:sldMasterId id="2147483727" r:id="rId11"/>
    <p:sldMasterId id="2147483749" r:id="rId12"/>
    <p:sldMasterId id="2147483766" r:id="rId13"/>
    <p:sldMasterId id="2147483773" r:id="rId14"/>
    <p:sldMasterId id="2147483792" r:id="rId15"/>
    <p:sldMasterId id="2147483809" r:id="rId16"/>
    <p:sldMasterId id="2147483826" r:id="rId17"/>
    <p:sldMasterId id="2147483842" r:id="rId18"/>
    <p:sldMasterId id="2147483860" r:id="rId19"/>
  </p:sldMasterIdLst>
  <p:notesMasterIdLst>
    <p:notesMasterId r:id="rId31"/>
  </p:notesMasterIdLst>
  <p:handoutMasterIdLst>
    <p:handoutMasterId r:id="rId32"/>
  </p:handoutMasterIdLst>
  <p:sldIdLst>
    <p:sldId id="297" r:id="rId20"/>
    <p:sldId id="480" r:id="rId21"/>
    <p:sldId id="481" r:id="rId22"/>
    <p:sldId id="479" r:id="rId23"/>
    <p:sldId id="455" r:id="rId24"/>
    <p:sldId id="485" r:id="rId25"/>
    <p:sldId id="482" r:id="rId26"/>
    <p:sldId id="460" r:id="rId27"/>
    <p:sldId id="473" r:id="rId28"/>
    <p:sldId id="474" r:id="rId29"/>
    <p:sldId id="470" r:id="rId30"/>
  </p:sldIdLst>
  <p:sldSz cx="9144000" cy="6858000" type="screen4x3"/>
  <p:notesSz cx="6888163" cy="100203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ters" initials="JD" lastIdx="1" clrIdx="0"/>
  <p:cmAuthor id="1" name="Brianne Haxton" initials="BH" lastIdx="10" clrIdx="1">
    <p:extLst/>
  </p:cmAuthor>
  <p:cmAuthor id="2" name="Brian King" initials="BK" lastIdx="19" clrIdx="2">
    <p:extLst/>
  </p:cmAuthor>
  <p:cmAuthor id="3" name="Lee Ann Searight" initials="LAS" lastIdx="28" clrIdx="3">
    <p:extLst/>
  </p:cmAuthor>
  <p:cmAuthor id="4" name="Beth Duncan" initials="BD"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58D85"/>
    <a:srgbClr val="F9A31B"/>
    <a:srgbClr val="184994"/>
    <a:srgbClr val="E6E5D8"/>
    <a:srgbClr val="58585A"/>
    <a:srgbClr val="005DAA"/>
    <a:srgbClr val="006BB6"/>
    <a:srgbClr val="F7A81B"/>
    <a:srgbClr val="B4C6E7"/>
    <a:srgbClr val="D9E2F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07" autoAdjust="0"/>
    <p:restoredTop sz="67277" autoAdjust="0"/>
  </p:normalViewPr>
  <p:slideViewPr>
    <p:cSldViewPr>
      <p:cViewPr varScale="1">
        <p:scale>
          <a:sx n="64" d="100"/>
          <a:sy n="64" d="100"/>
        </p:scale>
        <p:origin x="-2550"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43"/>
    </p:cViewPr>
  </p:sorterViewPr>
  <p:notesViewPr>
    <p:cSldViewPr>
      <p:cViewPr varScale="1">
        <p:scale>
          <a:sx n="51" d="100"/>
          <a:sy n="51" d="100"/>
        </p:scale>
        <p:origin x="2668" y="56"/>
      </p:cViewPr>
      <p:guideLst>
        <p:guide orient="horz" pos="3156"/>
        <p:guide pos="217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495" cy="50135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01109" y="0"/>
            <a:ext cx="2985495" cy="501358"/>
          </a:xfrm>
          <a:prstGeom prst="rect">
            <a:avLst/>
          </a:prstGeom>
        </p:spPr>
        <p:txBody>
          <a:bodyPr vert="horz" lIns="91440" tIns="45720" rIns="91440" bIns="45720" rtlCol="0"/>
          <a:lstStyle>
            <a:lvl1pPr algn="r">
              <a:defRPr sz="1200"/>
            </a:lvl1pPr>
          </a:lstStyle>
          <a:p>
            <a:fld id="{DDA7B16C-89DD-4243-86EA-C8AA6D1D4A8F}" type="datetimeFigureOut">
              <a:rPr lang="en-US" smtClean="0"/>
              <a:pPr/>
              <a:t>4/12/2019</a:t>
            </a:fld>
            <a:endParaRPr lang="en-US" dirty="0"/>
          </a:p>
        </p:txBody>
      </p:sp>
      <p:sp>
        <p:nvSpPr>
          <p:cNvPr id="4" name="Footer Placeholder 3"/>
          <p:cNvSpPr>
            <a:spLocks noGrp="1"/>
          </p:cNvSpPr>
          <p:nvPr>
            <p:ph type="ftr" sz="quarter" idx="2"/>
          </p:nvPr>
        </p:nvSpPr>
        <p:spPr>
          <a:xfrm>
            <a:off x="0" y="9517232"/>
            <a:ext cx="2985495" cy="50135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01109" y="9517232"/>
            <a:ext cx="2985495" cy="501358"/>
          </a:xfrm>
          <a:prstGeom prst="rect">
            <a:avLst/>
          </a:prstGeom>
        </p:spPr>
        <p:txBody>
          <a:bodyPr vert="horz" lIns="91440" tIns="45720" rIns="91440" bIns="45720" rtlCol="0" anchor="b"/>
          <a:lstStyle>
            <a:lvl1pPr algn="r">
              <a:defRPr sz="1200"/>
            </a:lvl1pPr>
          </a:lstStyle>
          <a:p>
            <a:fld id="{7DFA44BC-E61E-44CF-86CD-FBF31B11F746}" type="slidenum">
              <a:rPr lang="en-US" smtClean="0"/>
              <a:pPr/>
              <a:t>‹#›</a:t>
            </a:fld>
            <a:endParaRPr lang="en-US" dirty="0"/>
          </a:p>
        </p:txBody>
      </p:sp>
    </p:spTree>
    <p:extLst>
      <p:ext uri="{BB962C8B-B14F-4D97-AF65-F5344CB8AC3E}">
        <p14:creationId xmlns="" xmlns:p14="http://schemas.microsoft.com/office/powerpoint/2010/main" val="110412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495" cy="50135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01109" y="0"/>
            <a:ext cx="2985495" cy="501358"/>
          </a:xfrm>
          <a:prstGeom prst="rect">
            <a:avLst/>
          </a:prstGeom>
        </p:spPr>
        <p:txBody>
          <a:bodyPr vert="horz" lIns="91440" tIns="45720" rIns="91440" bIns="45720" rtlCol="0"/>
          <a:lstStyle>
            <a:lvl1pPr algn="r">
              <a:defRPr sz="1200"/>
            </a:lvl1pPr>
          </a:lstStyle>
          <a:p>
            <a:fld id="{74259F47-82DC-4F58-8613-EB863265F6CF}" type="datetimeFigureOut">
              <a:rPr lang="en-US" smtClean="0"/>
              <a:pPr/>
              <a:t>4/12/2019</a:t>
            </a:fld>
            <a:endParaRPr lang="en-US" dirty="0"/>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9440" y="4760328"/>
            <a:ext cx="5509283" cy="450879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517232"/>
            <a:ext cx="2985495" cy="50135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1109" y="9517232"/>
            <a:ext cx="2985495" cy="501358"/>
          </a:xfrm>
          <a:prstGeom prst="rect">
            <a:avLst/>
          </a:prstGeom>
        </p:spPr>
        <p:txBody>
          <a:bodyPr vert="horz" lIns="91440" tIns="45720" rIns="91440" bIns="45720" rtlCol="0" anchor="b"/>
          <a:lstStyle>
            <a:lvl1pPr algn="r">
              <a:defRPr sz="1200"/>
            </a:lvl1pPr>
          </a:lstStyle>
          <a:p>
            <a:fld id="{B3DE3E84-BA42-4E70-B9F0-313CED1D9DC8}" type="slidenum">
              <a:rPr lang="en-US" smtClean="0"/>
              <a:pPr/>
              <a:t>‹#›</a:t>
            </a:fld>
            <a:endParaRPr lang="en-US" dirty="0"/>
          </a:p>
        </p:txBody>
      </p:sp>
    </p:spTree>
    <p:extLst>
      <p:ext uri="{BB962C8B-B14F-4D97-AF65-F5344CB8AC3E}">
        <p14:creationId xmlns="" xmlns:p14="http://schemas.microsoft.com/office/powerpoint/2010/main" val="58473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arrow" panose="020B0606020202030204" pitchFamily="34" charset="0"/>
        <a:ea typeface="+mn-ea"/>
        <a:cs typeface="+mn-cs"/>
      </a:defRPr>
    </a:lvl1pPr>
    <a:lvl2pPr marL="457200" algn="l" defTabSz="914400" rtl="0" eaLnBrk="1" latinLnBrk="0" hangingPunct="1">
      <a:defRPr sz="1200" kern="1200">
        <a:solidFill>
          <a:schemeClr val="tx1"/>
        </a:solidFill>
        <a:latin typeface="Arial Narrow" panose="020B0606020202030204" pitchFamily="34" charset="0"/>
        <a:ea typeface="+mn-ea"/>
        <a:cs typeface="+mn-cs"/>
      </a:defRPr>
    </a:lvl2pPr>
    <a:lvl3pPr marL="914400" algn="l" defTabSz="914400" rtl="0" eaLnBrk="1" latinLnBrk="0" hangingPunct="1">
      <a:defRPr sz="1200" kern="1200">
        <a:solidFill>
          <a:schemeClr val="tx1"/>
        </a:solidFill>
        <a:latin typeface="Arial Narrow" panose="020B0606020202030204" pitchFamily="34" charset="0"/>
        <a:ea typeface="+mn-ea"/>
        <a:cs typeface="+mn-cs"/>
      </a:defRPr>
    </a:lvl3pPr>
    <a:lvl4pPr marL="1371600" algn="l" defTabSz="914400" rtl="0" eaLnBrk="1" latinLnBrk="0" hangingPunct="1">
      <a:defRPr sz="1200" kern="1200">
        <a:solidFill>
          <a:schemeClr val="tx1"/>
        </a:solidFill>
        <a:latin typeface="Arial Narrow" panose="020B0606020202030204" pitchFamily="34" charset="0"/>
        <a:ea typeface="+mn-ea"/>
        <a:cs typeface="+mn-cs"/>
      </a:defRPr>
    </a:lvl4pPr>
    <a:lvl5pPr marL="1828800" algn="l" defTabSz="914400" rtl="0" eaLnBrk="1" latinLnBrk="0" hangingPunct="1">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MembershipDevelopment@rotary.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755" eaLnBrk="0" hangingPunct="0">
              <a:defRPr sz="2400">
                <a:solidFill>
                  <a:schemeClr val="tx1"/>
                </a:solidFill>
                <a:latin typeface="Arial" pitchFamily="34" charset="0"/>
                <a:ea typeface="ヒラギノ角ゴ Pro W3" charset="0"/>
                <a:cs typeface="ヒラギノ角ゴ Pro W3" charset="0"/>
              </a:defRPr>
            </a:lvl1pPr>
            <a:lvl2pPr marL="742864" indent="-285716" defTabSz="931755" eaLnBrk="0" hangingPunct="0">
              <a:defRPr sz="2400">
                <a:solidFill>
                  <a:schemeClr val="tx1"/>
                </a:solidFill>
                <a:latin typeface="Arial" pitchFamily="34" charset="0"/>
                <a:ea typeface="ヒラギノ角ゴ Pro W3" charset="0"/>
                <a:cs typeface="ヒラギノ角ゴ Pro W3" charset="0"/>
              </a:defRPr>
            </a:lvl2pPr>
            <a:lvl3pPr marL="1142868" indent="-228573" defTabSz="931755" eaLnBrk="0" hangingPunct="0">
              <a:defRPr sz="2400">
                <a:solidFill>
                  <a:schemeClr val="tx1"/>
                </a:solidFill>
                <a:latin typeface="Arial" pitchFamily="34" charset="0"/>
                <a:ea typeface="ヒラギノ角ゴ Pro W3" charset="0"/>
                <a:cs typeface="ヒラギノ角ゴ Pro W3" charset="0"/>
              </a:defRPr>
            </a:lvl3pPr>
            <a:lvl4pPr marL="1600015" indent="-228573" defTabSz="931755" eaLnBrk="0" hangingPunct="0">
              <a:defRPr sz="2400">
                <a:solidFill>
                  <a:schemeClr val="tx1"/>
                </a:solidFill>
                <a:latin typeface="Arial" pitchFamily="34" charset="0"/>
                <a:ea typeface="ヒラギノ角ゴ Pro W3" charset="0"/>
                <a:cs typeface="ヒラギノ角ゴ Pro W3" charset="0"/>
              </a:defRPr>
            </a:lvl4pPr>
            <a:lvl5pPr marL="2057163" indent="-228573" defTabSz="931755" eaLnBrk="0" hangingPunct="0">
              <a:defRPr sz="2400">
                <a:solidFill>
                  <a:schemeClr val="tx1"/>
                </a:solidFill>
                <a:latin typeface="Arial" pitchFamily="34" charset="0"/>
                <a:ea typeface="ヒラギノ角ゴ Pro W3" charset="0"/>
                <a:cs typeface="ヒラギノ角ゴ Pro W3" charset="0"/>
              </a:defRPr>
            </a:lvl5pPr>
            <a:lvl6pPr marL="2514310"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457"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8605"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5751" indent="-228573" defTabSz="931755"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fld id="{2338F78E-058D-4C24-85C2-32DCECBC9B23}" type="slidenum">
              <a:rPr lang="en-US" sz="1300">
                <a:solidFill>
                  <a:prstClr val="black"/>
                </a:solidFill>
              </a:rPr>
              <a:pPr/>
              <a:t>1</a:t>
            </a:fld>
            <a:endParaRPr lang="en-US" sz="1300" dirty="0">
              <a:solidFill>
                <a:prstClr val="black"/>
              </a:solidFill>
            </a:endParaRPr>
          </a:p>
        </p:txBody>
      </p:sp>
      <p:sp>
        <p:nvSpPr>
          <p:cNvPr id="58371" name="Rectangle 2"/>
          <p:cNvSpPr>
            <a:spLocks noGrp="1" noRot="1" noChangeAspect="1" noChangeArrowheads="1" noTextEdit="1"/>
          </p:cNvSpPr>
          <p:nvPr>
            <p:ph type="sldImg"/>
          </p:nvPr>
        </p:nvSpPr>
        <p:spPr>
          <a:xfrm>
            <a:off x="939800" y="750888"/>
            <a:ext cx="5008563" cy="3757612"/>
          </a:xfrm>
          <a:ln/>
        </p:spPr>
      </p:sp>
      <p:sp>
        <p:nvSpPr>
          <p:cNvPr id="58372" name="Rectangle 3"/>
          <p:cNvSpPr>
            <a:spLocks noGrp="1" noChangeArrowheads="1"/>
          </p:cNvSpPr>
          <p:nvPr>
            <p:ph type="body" idx="1"/>
          </p:nvPr>
        </p:nvSpPr>
        <p:spPr>
          <a:xfrm>
            <a:off x="689440" y="4760327"/>
            <a:ext cx="5509283" cy="475690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i="1" kern="1200" dirty="0" smtClean="0">
                <a:solidFill>
                  <a:schemeClr val="tx1"/>
                </a:solidFill>
                <a:effectLst/>
                <a:latin typeface="Arial Narrow" panose="020B0606020202030204" pitchFamily="34" charset="0"/>
              </a:rPr>
              <a:t>NOTES TO SPEAKER: This presentation can be given as is or customized to meet your region’s needs. You will, however, need to customize these slides:</a:t>
            </a:r>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 </a:t>
            </a:r>
          </a:p>
          <a:p>
            <a:pPr lvl="0"/>
            <a:r>
              <a:rPr lang="en-US" sz="1200" i="1" kern="1200" dirty="0" smtClean="0">
                <a:solidFill>
                  <a:schemeClr val="tx1"/>
                </a:solidFill>
                <a:effectLst/>
                <a:latin typeface="Arial Narrow" panose="020B0606020202030204" pitchFamily="34" charset="0"/>
              </a:rPr>
              <a:t>Slide 1: Insert your name and the date.</a:t>
            </a:r>
            <a:endParaRPr lang="en-US" sz="1200" kern="1200" dirty="0" smtClean="0">
              <a:solidFill>
                <a:schemeClr val="tx1"/>
              </a:solidFill>
              <a:effectLst/>
              <a:latin typeface="Arial Narrow" panose="020B0606020202030204" pitchFamily="34" charset="0"/>
            </a:endParaRPr>
          </a:p>
          <a:p>
            <a:pPr lvl="0"/>
            <a:r>
              <a:rPr lang="en-US" sz="1200" i="1" kern="1200" dirty="0" smtClean="0">
                <a:solidFill>
                  <a:schemeClr val="tx1"/>
                </a:solidFill>
                <a:effectLst/>
                <a:latin typeface="Arial Narrow" panose="020B0606020202030204" pitchFamily="34" charset="0"/>
              </a:rPr>
              <a:t>Slide 4: Where you see </a:t>
            </a:r>
            <a:r>
              <a:rPr lang="en-US" sz="1200" i="1" kern="1200" dirty="0" err="1" smtClean="0">
                <a:solidFill>
                  <a:schemeClr val="tx1"/>
                </a:solidFill>
                <a:effectLst/>
                <a:latin typeface="Arial Narrow" panose="020B0606020202030204" pitchFamily="34" charset="0"/>
              </a:rPr>
              <a:t>Xs</a:t>
            </a:r>
            <a:r>
              <a:rPr lang="en-US" sz="1200" i="1" kern="1200" dirty="0" smtClean="0">
                <a:solidFill>
                  <a:schemeClr val="tx1"/>
                </a:solidFill>
                <a:effectLst/>
                <a:latin typeface="Arial Narrow" panose="020B0606020202030204" pitchFamily="34" charset="0"/>
              </a:rPr>
              <a:t>, replace them with data from Rotary Club Central, or delete them. Unhide the slide (use the Slide Show menu) so it’s visible during the presentation. Draw comparisons between regional and global trends, and add them as your observations.</a:t>
            </a:r>
            <a:endParaRPr lang="en-US" sz="1200" kern="1200" dirty="0" smtClean="0">
              <a:solidFill>
                <a:schemeClr val="tx1"/>
              </a:solidFill>
              <a:effectLst/>
              <a:latin typeface="Arial Narrow" panose="020B0606020202030204" pitchFamily="34" charset="0"/>
            </a:endParaRPr>
          </a:p>
          <a:p>
            <a:pPr lvl="0"/>
            <a:r>
              <a:rPr lang="en-US" sz="1200" i="1" kern="1200" dirty="0" smtClean="0">
                <a:solidFill>
                  <a:schemeClr val="tx1"/>
                </a:solidFill>
                <a:effectLst/>
                <a:latin typeface="Arial Narrow" panose="020B0606020202030204" pitchFamily="34" charset="0"/>
              </a:rPr>
              <a:t>You can find more images to highlight People of Action (slide 15) on the Brand Center. Go to the Materials menu, then Toolkits.</a:t>
            </a:r>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 </a:t>
            </a:r>
          </a:p>
          <a:p>
            <a:r>
              <a:rPr lang="en-US" sz="1200" b="1" kern="1200" dirty="0" smtClean="0">
                <a:solidFill>
                  <a:schemeClr val="tx1"/>
                </a:solidFill>
                <a:effectLst/>
                <a:latin typeface="Arial Narrow" panose="020B0606020202030204" pitchFamily="34" charset="0"/>
              </a:rPr>
              <a:t>SPEAKER:</a:t>
            </a:r>
            <a:endParaRPr lang="en-US" sz="1200" kern="1200" dirty="0" smtClean="0">
              <a:solidFill>
                <a:schemeClr val="tx1"/>
              </a:solidFill>
              <a:effectLst/>
              <a:latin typeface="Arial Narrow" panose="020B0606020202030204" pitchFamily="34" charset="0"/>
            </a:endParaRPr>
          </a:p>
          <a:p>
            <a:r>
              <a:rPr lang="en-US" sz="1200" kern="1200" dirty="0" smtClean="0">
                <a:solidFill>
                  <a:schemeClr val="tx1"/>
                </a:solidFill>
                <a:effectLst/>
                <a:latin typeface="Arial Narrow" panose="020B0606020202030204" pitchFamily="34" charset="0"/>
              </a:rPr>
              <a:t>Rotary’s members are our greatest assets: When our membership is strong, our clubs are more vibrant, Rotary has greater visibility, and our members have more resources to help communities flourish. </a:t>
            </a:r>
          </a:p>
          <a:p>
            <a:r>
              <a:rPr lang="en-US" sz="1200" kern="1200" dirty="0" smtClean="0">
                <a:solidFill>
                  <a:schemeClr val="tx1"/>
                </a:solidFill>
                <a:effectLst/>
                <a:latin typeface="Arial Narrow" panose="020B0606020202030204" pitchFamily="34" charset="0"/>
              </a:rPr>
              <a:t> </a:t>
            </a:r>
          </a:p>
          <a:p>
            <a:r>
              <a:rPr lang="en-US" sz="1200" kern="1200" dirty="0" smtClean="0">
                <a:solidFill>
                  <a:schemeClr val="tx1"/>
                </a:solidFill>
                <a:effectLst/>
                <a:latin typeface="Arial Narrow" panose="020B0606020202030204" pitchFamily="34" charset="0"/>
              </a:rPr>
              <a:t>At this point in the Rotary year, many clubs around the world are seeing growth because people are looking for new ways to give back. But if we hope to create lasting change in our communities, our world and ourselves, we need to continue to grow Rotary: to grow our service; to grow the impact of our projects; but, most importantly, to grow our membership so that we can achieve more. </a:t>
            </a:r>
          </a:p>
          <a:p>
            <a:r>
              <a:rPr lang="en-US" sz="1200" kern="1200" dirty="0" smtClean="0">
                <a:solidFill>
                  <a:schemeClr val="tx1"/>
                </a:solidFill>
                <a:effectLst/>
                <a:latin typeface="Arial Narrow" panose="020B0606020202030204" pitchFamily="34" charset="0"/>
              </a:rPr>
              <a:t> </a:t>
            </a:r>
          </a:p>
          <a:p>
            <a:r>
              <a:rPr lang="en-US" sz="1200" kern="1200" dirty="0" smtClean="0">
                <a:solidFill>
                  <a:schemeClr val="tx1"/>
                </a:solidFill>
                <a:effectLst/>
                <a:latin typeface="Arial Narrow" panose="020B0606020202030204" pitchFamily="34" charset="0"/>
              </a:rPr>
              <a:t>Keeping Rotary relevant and thriving into our second century while continuing to enhance our members’ lives takes a willingness to be innovative, seek out diversity, and adapt to changing needs. It starts by understanding where we are halfway through the 2018-2019 Rotary year and knowing what resources and tools are available to help us accomplish our goals.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sz="1200" kern="1200" dirty="0" smtClean="0">
                <a:solidFill>
                  <a:schemeClr val="tx1"/>
                </a:solidFill>
                <a:effectLst/>
              </a:rPr>
              <a:t>Finally, for those leaders who said that getting members to participate, volunteer or serve in leadership roles was a challenge, here are some questions to ask:</a:t>
            </a:r>
          </a:p>
          <a:p>
            <a:r>
              <a:rPr lang="en-US" sz="1200" kern="1200" dirty="0" smtClean="0">
                <a:solidFill>
                  <a:schemeClr val="tx1"/>
                </a:solidFill>
                <a:effectLst/>
              </a:rPr>
              <a:t> </a:t>
            </a:r>
          </a:p>
          <a:p>
            <a:pPr marL="171450" lvl="0" indent="-171450">
              <a:buFont typeface="Arial" panose="020B0604020202020204" pitchFamily="34" charset="0"/>
              <a:buChar char="•"/>
            </a:pPr>
            <a:r>
              <a:rPr lang="en-US" sz="1200" kern="1200" dirty="0" smtClean="0">
                <a:solidFill>
                  <a:schemeClr val="tx1"/>
                </a:solidFill>
                <a:effectLst/>
              </a:rPr>
              <a:t>Are our members seeking professional growth and networking?</a:t>
            </a:r>
          </a:p>
          <a:p>
            <a:pPr marL="171450" lvl="0" indent="-171450">
              <a:buFont typeface="Arial" panose="020B0604020202020204" pitchFamily="34" charset="0"/>
              <a:buChar char="•"/>
            </a:pPr>
            <a:r>
              <a:rPr lang="en-US" sz="1200" kern="1200" dirty="0" smtClean="0">
                <a:solidFill>
                  <a:schemeClr val="tx1"/>
                </a:solidFill>
                <a:effectLst/>
              </a:rPr>
              <a:t>Does our club offer opportunities for professional development?</a:t>
            </a:r>
          </a:p>
          <a:p>
            <a:pPr marL="171450" lvl="0" indent="-171450">
              <a:buFont typeface="Arial" panose="020B0604020202020204" pitchFamily="34" charset="0"/>
              <a:buChar char="•"/>
            </a:pPr>
            <a:r>
              <a:rPr lang="en-US" sz="1200" kern="1200" dirty="0" smtClean="0">
                <a:solidFill>
                  <a:schemeClr val="tx1"/>
                </a:solidFill>
                <a:effectLst/>
              </a:rPr>
              <a:t>Do we want to develop leaders who can shape the future of our club and community?</a:t>
            </a:r>
          </a:p>
          <a:p>
            <a:r>
              <a:rPr lang="en-US" sz="1200" kern="1200" dirty="0" smtClean="0">
                <a:solidFill>
                  <a:schemeClr val="tx1"/>
                </a:solidFill>
                <a:effectLst/>
              </a:rPr>
              <a:t> </a:t>
            </a:r>
          </a:p>
          <a:p>
            <a:r>
              <a:rPr lang="en-US" sz="1200" kern="1200" dirty="0" smtClean="0">
                <a:solidFill>
                  <a:schemeClr val="tx1"/>
                </a:solidFill>
                <a:effectLst/>
              </a:rPr>
              <a:t>Membership in a Rotary club offers opportunities to connect with other professionals who aren’t afraid to lead and are dedicated to making a difference. But a member doesn’t need to serve in a leadership role to be a leader. They can recommend service projects, connect with or become a mentor, organize a club event, or participate in club and district training events. </a:t>
            </a:r>
          </a:p>
          <a:p>
            <a:r>
              <a:rPr lang="en-US" sz="1200" kern="1200" dirty="0" smtClean="0">
                <a:solidFill>
                  <a:schemeClr val="tx1"/>
                </a:solidFill>
                <a:effectLst/>
              </a:rPr>
              <a:t> </a:t>
            </a:r>
          </a:p>
          <a:p>
            <a:r>
              <a:rPr lang="en-US" sz="1200" kern="1200" dirty="0" smtClean="0">
                <a:solidFill>
                  <a:schemeClr val="tx1"/>
                </a:solidFill>
                <a:effectLst/>
              </a:rPr>
              <a:t>One important resource to share with members is the Learning Center. The courses are interactive and can be taken by Rotarians at any level and are a wonderful member benefit for personal and professional development. There are also a number of webinars for viewing at rotary.org/webinars. Topics include managing your membership leads, crafting your member experience, new club development, and membership models for the future of Rotary.</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pPr/>
              <a:t>10</a:t>
            </a:fld>
            <a:endParaRPr lang="en-US" dirty="0"/>
          </a:p>
        </p:txBody>
      </p:sp>
    </p:spTree>
    <p:extLst>
      <p:ext uri="{BB962C8B-B14F-4D97-AF65-F5344CB8AC3E}">
        <p14:creationId xmlns="" xmlns:p14="http://schemas.microsoft.com/office/powerpoint/2010/main" val="66968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sz="1200" kern="1200" dirty="0" smtClean="0">
                <a:solidFill>
                  <a:schemeClr val="tx1"/>
                </a:solidFill>
                <a:effectLst/>
              </a:rPr>
              <a:t>Our members are our greatest assets: a diverse group of professionals who share the drive to give back. And together, we see a world where people unite and take action to create lasting change — across the globe, in our communities, and in ourselves.</a:t>
            </a:r>
          </a:p>
          <a:p>
            <a:r>
              <a:rPr lang="en-US" sz="1200" kern="1200" dirty="0" smtClean="0">
                <a:solidFill>
                  <a:schemeClr val="tx1"/>
                </a:solidFill>
                <a:effectLst/>
              </a:rPr>
              <a:t> </a:t>
            </a:r>
          </a:p>
          <a:p>
            <a:r>
              <a:rPr lang="en-US" sz="1200" kern="1200" dirty="0" smtClean="0">
                <a:solidFill>
                  <a:schemeClr val="tx1"/>
                </a:solidFill>
                <a:effectLst/>
              </a:rPr>
              <a:t>Thank you.</a:t>
            </a:r>
          </a:p>
          <a:p>
            <a:r>
              <a:rPr lang="en-US" sz="1200" kern="1200" dirty="0" smtClean="0">
                <a:solidFill>
                  <a:schemeClr val="tx1"/>
                </a:solidFill>
                <a:effectLst/>
              </a:rPr>
              <a:t> </a:t>
            </a:r>
          </a:p>
          <a:p>
            <a:r>
              <a:rPr lang="en-US" sz="1200" kern="1200" dirty="0" smtClean="0">
                <a:solidFill>
                  <a:schemeClr val="tx1"/>
                </a:solidFill>
                <a:effectLst/>
              </a:rPr>
              <a:t>Are there any questions I can answer?</a:t>
            </a:r>
          </a:p>
          <a:p>
            <a:r>
              <a:rPr lang="en-US" sz="1200" kern="1200" dirty="0" smtClean="0">
                <a:solidFill>
                  <a:schemeClr val="tx1"/>
                </a:solidFill>
                <a:effectLst/>
              </a:rPr>
              <a:t> </a:t>
            </a:r>
          </a:p>
          <a:p>
            <a:r>
              <a:rPr lang="en-US" sz="1200" kern="1200" dirty="0" smtClean="0">
                <a:solidFill>
                  <a:schemeClr val="tx1"/>
                </a:solidFill>
                <a:effectLst/>
              </a:rPr>
              <a:t>NOTES TO SPEAKER: </a:t>
            </a:r>
          </a:p>
          <a:p>
            <a:pPr marL="171450" lvl="0" indent="-171450">
              <a:buFont typeface="Arial" panose="020B0604020202020204" pitchFamily="34" charset="0"/>
              <a:buChar char="•"/>
            </a:pPr>
            <a:r>
              <a:rPr lang="en-US" sz="1200" kern="1200" dirty="0" smtClean="0">
                <a:solidFill>
                  <a:schemeClr val="tx1"/>
                </a:solidFill>
                <a:effectLst/>
              </a:rPr>
              <a:t>E-mail </a:t>
            </a:r>
            <a:r>
              <a:rPr lang="en-US" sz="1200" u="sng" kern="1200" dirty="0" smtClean="0">
                <a:solidFill>
                  <a:schemeClr val="tx1"/>
                </a:solidFill>
                <a:effectLst/>
                <a:hlinkClick r:id="rId3"/>
              </a:rPr>
              <a:t>MembershipDevelopment@rotary.org</a:t>
            </a:r>
            <a:r>
              <a:rPr lang="en-US" sz="1200" kern="1200" dirty="0" smtClean="0">
                <a:solidFill>
                  <a:schemeClr val="tx1"/>
                </a:solidFill>
                <a:effectLst/>
              </a:rPr>
              <a:t> with any questions. </a:t>
            </a:r>
          </a:p>
          <a:p>
            <a:pPr marL="171450" lvl="0" indent="-171450">
              <a:buFont typeface="Arial" panose="020B0604020202020204" pitchFamily="34" charset="0"/>
              <a:buChar char="•"/>
            </a:pPr>
            <a:r>
              <a:rPr lang="en-US" sz="1200" kern="1200" dirty="0" smtClean="0">
                <a:solidFill>
                  <a:schemeClr val="tx1"/>
                </a:solidFill>
                <a:effectLst/>
              </a:rPr>
              <a:t>More global trends can be found in the July 2018 update</a:t>
            </a:r>
          </a:p>
          <a:p>
            <a:r>
              <a:rPr lang="en-US" sz="1200" kern="1200" dirty="0" smtClean="0">
                <a:solidFill>
                  <a:schemeClr val="tx1"/>
                </a:solidFill>
                <a:effectLst/>
              </a:rPr>
              <a:t> </a:t>
            </a:r>
          </a:p>
          <a:p>
            <a:endParaRPr lang="en-US" sz="1200" kern="1200" baseline="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pPr/>
              <a:t>11</a:t>
            </a:fld>
            <a:endParaRPr lang="en-US" dirty="0"/>
          </a:p>
        </p:txBody>
      </p:sp>
    </p:spTree>
    <p:extLst>
      <p:ext uri="{BB962C8B-B14F-4D97-AF65-F5344CB8AC3E}">
        <p14:creationId xmlns="" xmlns:p14="http://schemas.microsoft.com/office/powerpoint/2010/main" val="145745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a:xfrm>
            <a:off x="689440" y="4760327"/>
            <a:ext cx="5509283" cy="5095706"/>
          </a:xfrm>
        </p:spPr>
        <p:txBody>
          <a:bodyPr/>
          <a:lstStyle/>
          <a:p>
            <a:r>
              <a:rPr lang="en-US" sz="1200" kern="1200" dirty="0" smtClean="0">
                <a:solidFill>
                  <a:schemeClr val="tx1"/>
                </a:solidFill>
                <a:effectLst/>
              </a:rPr>
              <a:t>As of 1 January, we had:</a:t>
            </a:r>
          </a:p>
          <a:p>
            <a:r>
              <a:rPr lang="en-US" sz="1200" kern="1200" dirty="0" smtClean="0">
                <a:solidFill>
                  <a:schemeClr val="tx1"/>
                </a:solidFill>
                <a:effectLst/>
              </a:rPr>
              <a:t> </a:t>
            </a:r>
          </a:p>
          <a:p>
            <a:pPr marL="171450" lvl="0" indent="-171450">
              <a:buFont typeface="Arial" panose="020B0604020202020204" pitchFamily="34" charset="0"/>
              <a:buChar char="•"/>
            </a:pPr>
            <a:r>
              <a:rPr lang="en-US" sz="1200" b="1" kern="1200" dirty="0" smtClean="0">
                <a:solidFill>
                  <a:schemeClr val="tx1"/>
                </a:solidFill>
                <a:effectLst/>
              </a:rPr>
              <a:t>1,206,501 ROTARIANS, which is an increase of 11,394 members since 1 July.  </a:t>
            </a:r>
            <a:endParaRPr lang="en-US" sz="1200" kern="1200" dirty="0" smtClean="0">
              <a:solidFill>
                <a:schemeClr val="tx1"/>
              </a:solidFill>
              <a:effectLst/>
            </a:endParaRPr>
          </a:p>
          <a:p>
            <a:pPr marL="171450" lvl="0" indent="-171450">
              <a:buFont typeface="Arial" panose="020B0604020202020204" pitchFamily="34" charset="0"/>
              <a:buChar char="•"/>
            </a:pPr>
            <a:r>
              <a:rPr lang="en-US" sz="1200" b="1" kern="1200" dirty="0" smtClean="0">
                <a:solidFill>
                  <a:schemeClr val="tx1"/>
                </a:solidFill>
                <a:effectLst/>
              </a:rPr>
              <a:t>35,663 CLUBS (down 18 from 1 July). </a:t>
            </a:r>
            <a:r>
              <a:rPr lang="en-US" sz="1200" kern="1200" dirty="0" smtClean="0">
                <a:solidFill>
                  <a:schemeClr val="tx1"/>
                </a:solidFill>
                <a:effectLst/>
              </a:rPr>
              <a:t>Starting new clubs expands our reach and increases our capacity for service around the world. We know that for many clubs, flexibility has proven a great way to address the varied needs of club members.</a:t>
            </a:r>
          </a:p>
          <a:p>
            <a:pPr marL="171450" lvl="0" indent="-171450">
              <a:buFont typeface="Arial" panose="020B0604020202020204" pitchFamily="34" charset="0"/>
              <a:buChar char="•"/>
            </a:pPr>
            <a:r>
              <a:rPr lang="en-US" sz="1200" b="1" kern="1200" dirty="0" smtClean="0">
                <a:solidFill>
                  <a:schemeClr val="tx1"/>
                </a:solidFill>
                <a:effectLst/>
              </a:rPr>
              <a:t>Women now make up 23 percent of our membership, an increase of about 1 percent since 1 July.</a:t>
            </a:r>
          </a:p>
          <a:p>
            <a:pPr marL="171450" lvl="0" indent="-171450">
              <a:buFont typeface="Arial" panose="020B0604020202020204" pitchFamily="34" charset="0"/>
              <a:buChar char="•"/>
            </a:pPr>
            <a:r>
              <a:rPr lang="en-US" sz="1200" kern="1200" dirty="0" smtClean="0">
                <a:solidFill>
                  <a:schemeClr val="tx1"/>
                </a:solidFill>
                <a:effectLst/>
              </a:rPr>
              <a:t>The information in Rotary Club Central suggests that the majority of our members are between ages 50 and 69, though accurate percentages are hard to gauge because 41 percent do not include their age in their membership profiles. </a:t>
            </a:r>
          </a:p>
          <a:p>
            <a:r>
              <a:rPr lang="en-US" sz="1200" kern="1200" dirty="0" smtClean="0">
                <a:solidFill>
                  <a:schemeClr val="tx1"/>
                </a:solidFill>
                <a:effectLst/>
              </a:rPr>
              <a:t> </a:t>
            </a:r>
          </a:p>
          <a:p>
            <a:r>
              <a:rPr lang="en-US" sz="1200" kern="1200" dirty="0" smtClean="0">
                <a:solidFill>
                  <a:schemeClr val="tx1"/>
                </a:solidFill>
                <a:effectLst/>
              </a:rPr>
              <a:t>How are we doing compared to 1 January 2018, one year ago?</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pPr/>
              <a:t>2</a:t>
            </a:fld>
            <a:endParaRPr lang="en-US" dirty="0"/>
          </a:p>
        </p:txBody>
      </p:sp>
    </p:spTree>
    <p:extLst>
      <p:ext uri="{BB962C8B-B14F-4D97-AF65-F5344CB8AC3E}">
        <p14:creationId xmlns="" xmlns:p14="http://schemas.microsoft.com/office/powerpoint/2010/main" val="2563482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a:xfrm>
            <a:off x="689440" y="4760327"/>
            <a:ext cx="5509283" cy="4756905"/>
          </a:xfrm>
        </p:spPr>
        <p:txBody>
          <a:bodyPr/>
          <a:lstStyle/>
          <a:p>
            <a:r>
              <a:rPr lang="en-US" sz="1200" kern="1200" dirty="0" smtClean="0">
                <a:solidFill>
                  <a:schemeClr val="tx1"/>
                </a:solidFill>
                <a:effectLst/>
              </a:rPr>
              <a:t>This graph shows the cyclical nature of our membership count over the past five years. During the first five months of each year, member numbers grow. That’s followed by a slight dip just before the 1 January club invoice, when clubs are likely to report membership changes. Membership increases again through May, only to drop before the 1 July club invoice, as clubs update their membership records.</a:t>
            </a:r>
          </a:p>
          <a:p>
            <a:r>
              <a:rPr lang="en-US" sz="1200" kern="1200" dirty="0" smtClean="0">
                <a:solidFill>
                  <a:schemeClr val="tx1"/>
                </a:solidFill>
                <a:effectLst/>
              </a:rPr>
              <a:t> </a:t>
            </a:r>
          </a:p>
          <a:p>
            <a:r>
              <a:rPr lang="en-US" sz="1200" b="1" kern="1200" dirty="0" smtClean="0">
                <a:solidFill>
                  <a:schemeClr val="tx1"/>
                </a:solidFill>
                <a:effectLst/>
              </a:rPr>
              <a:t>Compared to last January, we have about 10,000 fewer members</a:t>
            </a:r>
            <a:r>
              <a:rPr lang="en-US" sz="1200" kern="1200" dirty="0" smtClean="0">
                <a:solidFill>
                  <a:schemeClr val="tx1"/>
                </a:solidFill>
                <a:effectLst/>
              </a:rPr>
              <a:t>. </a:t>
            </a:r>
          </a:p>
          <a:p>
            <a:r>
              <a:rPr lang="en-US" sz="1200" kern="1200" dirty="0" smtClean="0">
                <a:solidFill>
                  <a:schemeClr val="tx1"/>
                </a:solidFill>
                <a:effectLst/>
              </a:rPr>
              <a:t> </a:t>
            </a:r>
          </a:p>
          <a:p>
            <a:r>
              <a:rPr lang="en-US" sz="1200" kern="1200" dirty="0" smtClean="0">
                <a:solidFill>
                  <a:schemeClr val="tx1"/>
                </a:solidFill>
                <a:effectLst/>
              </a:rPr>
              <a:t>It’s important that we understand this cycle and plan our efforts accordingly. We will likely see growth through May, and based on this pattern, can expect another drop in July. To expand our clubs from one year to the next, we should aim to achieve a membership level 3 to 5 percent higher than the previous year between July and May. </a:t>
            </a:r>
          </a:p>
          <a:p>
            <a:r>
              <a:rPr lang="en-US" sz="1200" kern="1200" dirty="0" smtClean="0">
                <a:solidFill>
                  <a:schemeClr val="tx1"/>
                </a:solidFill>
                <a:effectLst/>
              </a:rPr>
              <a:t> </a:t>
            </a:r>
          </a:p>
          <a:p>
            <a:r>
              <a:rPr lang="en-US" sz="1200" i="1" kern="1200" dirty="0" smtClean="0">
                <a:solidFill>
                  <a:schemeClr val="tx1"/>
                </a:solidFill>
                <a:effectLst/>
              </a:rPr>
              <a:t>NOTE TO SPEAKER: Check Rotary Club Central to get the current global count.</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pPr/>
              <a:t>3</a:t>
            </a:fld>
            <a:endParaRPr lang="en-US" dirty="0"/>
          </a:p>
        </p:txBody>
      </p:sp>
    </p:spTree>
    <p:extLst>
      <p:ext uri="{BB962C8B-B14F-4D97-AF65-F5344CB8AC3E}">
        <p14:creationId xmlns="" xmlns:p14="http://schemas.microsoft.com/office/powerpoint/2010/main" val="373064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sz="1200" kern="1200" dirty="0" smtClean="0">
                <a:solidFill>
                  <a:schemeClr val="tx1"/>
                </a:solidFill>
                <a:effectLst/>
              </a:rPr>
              <a:t>Rotary clearly has a lot to offer to the over 80,000 people who have joined so far this year: the opportunity to create positive change around the world, take action in their communities, make new friends, and develop skills.</a:t>
            </a:r>
          </a:p>
          <a:p>
            <a:r>
              <a:rPr lang="en-US" sz="1200" kern="1200" dirty="0" smtClean="0">
                <a:solidFill>
                  <a:schemeClr val="tx1"/>
                </a:solidFill>
                <a:effectLst/>
              </a:rPr>
              <a:t> </a:t>
            </a:r>
          </a:p>
          <a:p>
            <a:r>
              <a:rPr lang="en-US" sz="1200" kern="1200" dirty="0" smtClean="0">
                <a:solidFill>
                  <a:schemeClr val="tx1"/>
                </a:solidFill>
                <a:effectLst/>
              </a:rPr>
              <a:t>But an almost equal number of members have already left. Of the members who leave our clubs, 52 percent were in their clubs less than two years. </a:t>
            </a:r>
          </a:p>
          <a:p>
            <a:r>
              <a:rPr lang="en-US" sz="1200" kern="1200" dirty="0" smtClean="0">
                <a:solidFill>
                  <a:schemeClr val="tx1"/>
                </a:solidFill>
                <a:effectLst/>
              </a:rPr>
              <a:t> </a:t>
            </a:r>
          </a:p>
          <a:p>
            <a:r>
              <a:rPr lang="en-US" sz="1200" kern="1200" dirty="0" smtClean="0">
                <a:solidFill>
                  <a:schemeClr val="tx1"/>
                </a:solidFill>
                <a:effectLst/>
              </a:rPr>
              <a:t>Members are particularly vulnerable during two phases: before their third year and again after their tenth. But members can leave or become unhappy in Rotary at any time. Rotary offers countless opportunities for involvement at all levels, whether it’s serving on a committee, joining a Rotarian Action Group or Rotary Fellowship, mentoring, or doing hands-on service. What we need to do is make sure we’re connecting each member with the parts of Rotary that mean the most to them and allow them to pursue their passions. Keeping our members actively involved is our best engagement strategy.</a:t>
            </a:r>
          </a:p>
          <a:p>
            <a:r>
              <a:rPr lang="en-US" sz="1200" kern="1200" dirty="0" smtClean="0">
                <a:solidFill>
                  <a:schemeClr val="tx1"/>
                </a:solidFill>
                <a:effectLst/>
              </a:rPr>
              <a:t> </a:t>
            </a:r>
          </a:p>
          <a:p>
            <a:r>
              <a:rPr lang="en-US" sz="1200" kern="1200" dirty="0" smtClean="0">
                <a:solidFill>
                  <a:schemeClr val="tx1"/>
                </a:solidFill>
                <a:effectLst/>
              </a:rPr>
              <a:t> </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pPr/>
              <a:t>4</a:t>
            </a:fld>
            <a:endParaRPr lang="en-US" dirty="0"/>
          </a:p>
        </p:txBody>
      </p:sp>
    </p:spTree>
    <p:extLst>
      <p:ext uri="{BB962C8B-B14F-4D97-AF65-F5344CB8AC3E}">
        <p14:creationId xmlns="" xmlns:p14="http://schemas.microsoft.com/office/powerpoint/2010/main" val="1941912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sz="1200" kern="1200" dirty="0" smtClean="0">
                <a:solidFill>
                  <a:schemeClr val="tx1"/>
                </a:solidFill>
                <a:effectLst/>
              </a:rPr>
              <a:t>Here’s what we know about the members who are leaving Rotary.</a:t>
            </a:r>
          </a:p>
          <a:p>
            <a:r>
              <a:rPr lang="en-US" sz="1200" kern="1200" dirty="0" smtClean="0">
                <a:solidFill>
                  <a:schemeClr val="tx1"/>
                </a:solidFill>
                <a:effectLst/>
              </a:rPr>
              <a:t> </a:t>
            </a:r>
          </a:p>
          <a:p>
            <a:r>
              <a:rPr lang="en-US" sz="1200" kern="1200" dirty="0" smtClean="0">
                <a:solidFill>
                  <a:schemeClr val="tx1"/>
                </a:solidFill>
                <a:effectLst/>
              </a:rPr>
              <a:t>The majority gave one of three reasons for leaving: cost or time demands, general club environment, or unmet expectations. The expectations that aren’t met include volunteering and community involvement, friendship, networking, and service projects and events.</a:t>
            </a:r>
          </a:p>
          <a:p>
            <a:r>
              <a:rPr lang="en-US" sz="1200" kern="1200" dirty="0" smtClean="0">
                <a:solidFill>
                  <a:schemeClr val="tx1"/>
                </a:solidFill>
                <a:effectLst/>
              </a:rPr>
              <a:t> </a:t>
            </a:r>
          </a:p>
          <a:p>
            <a:r>
              <a:rPr lang="en-US" sz="1200" kern="1200" dirty="0" smtClean="0">
                <a:solidFill>
                  <a:schemeClr val="tx1"/>
                </a:solidFill>
                <a:effectLst/>
              </a:rPr>
              <a:t>When we surveyed former members, 43 percent said they would not recommend their former clubs, and 35 percent said they would not recommend Rotary at all.</a:t>
            </a:r>
          </a:p>
          <a:p>
            <a:r>
              <a:rPr lang="en-US" sz="1200" kern="1200" dirty="0" smtClean="0">
                <a:solidFill>
                  <a:schemeClr val="tx1"/>
                </a:solidFill>
                <a:effectLst/>
              </a:rPr>
              <a:t> </a:t>
            </a:r>
          </a:p>
          <a:p>
            <a:r>
              <a:rPr lang="en-US" sz="1200" kern="1200" dirty="0" smtClean="0">
                <a:solidFill>
                  <a:schemeClr val="tx1"/>
                </a:solidFill>
                <a:effectLst/>
              </a:rPr>
              <a:t>The three things that Rotarians value most are community service, networking, and friendship. Many prospective members are also seeking global service opportunities. If they don’t get those things from Rotary, they might leave.</a:t>
            </a:r>
          </a:p>
          <a:p>
            <a:r>
              <a:rPr lang="en-US" sz="1200" kern="1200" dirty="0" smtClean="0">
                <a:solidFill>
                  <a:schemeClr val="tx1"/>
                </a:solidFill>
                <a:effectLst/>
              </a:rPr>
              <a:t> </a:t>
            </a:r>
          </a:p>
          <a:p>
            <a:r>
              <a:rPr lang="en-US" sz="1200" kern="1200" dirty="0" smtClean="0">
                <a:solidFill>
                  <a:schemeClr val="tx1"/>
                </a:solidFill>
                <a:effectLst/>
              </a:rPr>
              <a:t>To ensure that the club experience remains relevant and worthwhile to members, many clubs are shifting their emphasis from perfect attendance to perfect </a:t>
            </a:r>
            <a:r>
              <a:rPr lang="en-US" sz="1200" i="1" kern="1200" dirty="0" smtClean="0">
                <a:solidFill>
                  <a:schemeClr val="tx1"/>
                </a:solidFill>
                <a:effectLst/>
              </a:rPr>
              <a:t>engagement</a:t>
            </a:r>
            <a:r>
              <a:rPr lang="en-US" sz="1200" kern="1200" dirty="0" smtClean="0">
                <a:solidFill>
                  <a:schemeClr val="tx1"/>
                </a:solidFill>
                <a:effectLst/>
              </a:rPr>
              <a:t>. To support clubs in this effort, the Membership Team at Rotary International recently asked club leaders about their biggest membership challenges. </a:t>
            </a:r>
          </a:p>
          <a:p>
            <a:r>
              <a:rPr lang="en-US" sz="1200" kern="1200" dirty="0" smtClean="0">
                <a:solidFill>
                  <a:schemeClr val="tx1"/>
                </a:solidFill>
                <a:effectLst/>
              </a:rPr>
              <a:t> </a:t>
            </a:r>
          </a:p>
          <a:p>
            <a:r>
              <a:rPr lang="en-US" sz="1200" b="1" i="1" kern="1200" dirty="0" smtClean="0">
                <a:solidFill>
                  <a:schemeClr val="tx1"/>
                </a:solidFill>
                <a:effectLst/>
              </a:rPr>
              <a:t> </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pPr/>
              <a:t>5</a:t>
            </a:fld>
            <a:endParaRPr lang="en-US" dirty="0"/>
          </a:p>
        </p:txBody>
      </p:sp>
    </p:spTree>
    <p:extLst>
      <p:ext uri="{BB962C8B-B14F-4D97-AF65-F5344CB8AC3E}">
        <p14:creationId xmlns="" xmlns:p14="http://schemas.microsoft.com/office/powerpoint/2010/main" val="465280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rPr>
              <a:t>Forty percent of respondents told us that attracting new members is their biggest membership challenge. Many also said that accommodating the varied needs of members, and getting members to participate, volunteer or serve in leadership roles were also challenges they faced.</a:t>
            </a:r>
          </a:p>
          <a:p>
            <a:r>
              <a:rPr lang="en-US" sz="1200" kern="1200" dirty="0" smtClean="0">
                <a:solidFill>
                  <a:schemeClr val="tx1"/>
                </a:solidFill>
                <a:effectLst/>
              </a:rPr>
              <a:t> </a:t>
            </a:r>
          </a:p>
          <a:p>
            <a:r>
              <a:rPr lang="en-US" sz="1200" kern="1200" dirty="0" smtClean="0">
                <a:solidFill>
                  <a:schemeClr val="tx1"/>
                </a:solidFill>
                <a:effectLst/>
              </a:rPr>
              <a:t>There is no one approach to membership that works for all clubs, but Rotary International offers tools and strategies for keeping our clubs relevant throughout our second century of service. If you’re not sure where to start, check out the resources on Rotary.org/membership. You’ll find materials to help you engage current members, connect with prospective members, and make new members feel welcome. The following slides will highlight ways clubs can address these three specific challenges. </a:t>
            </a:r>
          </a:p>
          <a:p>
            <a:r>
              <a:rPr lang="en-US" sz="1200" b="1" i="1" kern="1200" dirty="0" smtClean="0">
                <a:solidFill>
                  <a:schemeClr val="tx1"/>
                </a:solidFill>
                <a:effectLst/>
              </a:rPr>
              <a:t> </a:t>
            </a:r>
            <a:endParaRPr lang="en-US" sz="120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pPr/>
              <a:t>6</a:t>
            </a:fld>
            <a:endParaRPr lang="en-US" dirty="0"/>
          </a:p>
        </p:txBody>
      </p:sp>
    </p:spTree>
    <p:extLst>
      <p:ext uri="{BB962C8B-B14F-4D97-AF65-F5344CB8AC3E}">
        <p14:creationId xmlns="" xmlns:p14="http://schemas.microsoft.com/office/powerpoint/2010/main" val="399018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rPr>
              <a:t>Declining membership is usually not the problem, but a symptom of a larger issue that needs to be addressed. A vibrant, innovative club that’s making a difference in the community will attract prospective members.</a:t>
            </a:r>
          </a:p>
          <a:p>
            <a:r>
              <a:rPr lang="en-US" sz="1200" kern="1200" dirty="0" smtClean="0">
                <a:solidFill>
                  <a:schemeClr val="tx1"/>
                </a:solidFill>
                <a:effectLst/>
              </a:rPr>
              <a:t> </a:t>
            </a:r>
          </a:p>
          <a:p>
            <a:r>
              <a:rPr lang="en-US" sz="1200" kern="1200" dirty="0" smtClean="0">
                <a:solidFill>
                  <a:schemeClr val="tx1"/>
                </a:solidFill>
                <a:effectLst/>
              </a:rPr>
              <a:t>One of the most important things that can be done at any point in the year is a club assessment. Ask yourselves: Does the makeup of our club reflect our community? Are we doing projects that serve and inspire our communities? Are we having fun? Are our current members satisfied? And why do members leave? </a:t>
            </a:r>
          </a:p>
          <a:p>
            <a:r>
              <a:rPr lang="en-US" sz="1200" kern="1200" dirty="0" smtClean="0">
                <a:solidFill>
                  <a:schemeClr val="tx1"/>
                </a:solidFill>
                <a:effectLst/>
              </a:rPr>
              <a:t> </a:t>
            </a:r>
          </a:p>
          <a:p>
            <a:r>
              <a:rPr lang="en-US" sz="1200" kern="1200" dirty="0" smtClean="0">
                <a:solidFill>
                  <a:schemeClr val="tx1"/>
                </a:solidFill>
                <a:effectLst/>
              </a:rPr>
              <a:t>My Rotary offers club assessment tools, online courses, and webinars to help you answer these questions and learn what’s working in your club and what needs improvement.</a:t>
            </a:r>
          </a:p>
          <a:p>
            <a:endParaRPr lang="en-US" dirty="0"/>
          </a:p>
        </p:txBody>
      </p:sp>
      <p:sp>
        <p:nvSpPr>
          <p:cNvPr id="4" name="Slide Number Placeholder 3"/>
          <p:cNvSpPr>
            <a:spLocks noGrp="1"/>
          </p:cNvSpPr>
          <p:nvPr>
            <p:ph type="sldNum" sz="quarter" idx="10"/>
          </p:nvPr>
        </p:nvSpPr>
        <p:spPr/>
        <p:txBody>
          <a:bodyPr/>
          <a:lstStyle/>
          <a:p>
            <a:fld id="{B3DE3E84-BA42-4E70-B9F0-313CED1D9DC8}" type="slidenum">
              <a:rPr lang="en-US" smtClean="0"/>
              <a:pPr/>
              <a:t>7</a:t>
            </a:fld>
            <a:endParaRPr lang="en-US" dirty="0"/>
          </a:p>
        </p:txBody>
      </p:sp>
    </p:spTree>
    <p:extLst>
      <p:ext uri="{BB962C8B-B14F-4D97-AF65-F5344CB8AC3E}">
        <p14:creationId xmlns="" xmlns:p14="http://schemas.microsoft.com/office/powerpoint/2010/main" val="1771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US" sz="1200" kern="1200" dirty="0" smtClean="0">
                <a:solidFill>
                  <a:schemeClr val="tx1"/>
                </a:solidFill>
                <a:effectLst/>
              </a:rPr>
              <a:t>In places that experienced the highest decline in membership, an equally high percentage of membership leads were never contacted. Membership leads are prospective members who visit rotary.org/join and use Rotary’s online form to express interest in joining a club. Last year, 19,500 people contacted Rotary this way.</a:t>
            </a:r>
          </a:p>
          <a:p>
            <a:r>
              <a:rPr lang="en-US" sz="1200" kern="1200" dirty="0" smtClean="0">
                <a:solidFill>
                  <a:schemeClr val="tx1"/>
                </a:solidFill>
                <a:effectLst/>
              </a:rPr>
              <a:t> </a:t>
            </a:r>
          </a:p>
          <a:p>
            <a:r>
              <a:rPr lang="en-US" sz="1200" kern="1200" dirty="0" smtClean="0">
                <a:solidFill>
                  <a:schemeClr val="tx1"/>
                </a:solidFill>
                <a:effectLst/>
              </a:rPr>
              <a:t>In the US, for example, membership declined by around 4,800 members in 2017-18. In the same time period, the US received 7,640 membership leads. Imagine what our overall membership would look like if we followed up on every lead. Although not every one of these prospective members will be a viable prospect, each one provides an opportunity to identify the value they might bring to the Rotary. </a:t>
            </a:r>
          </a:p>
          <a:p>
            <a:r>
              <a:rPr lang="en-US" sz="1200" kern="1200" dirty="0" smtClean="0">
                <a:solidFill>
                  <a:schemeClr val="tx1"/>
                </a:solidFill>
                <a:effectLst/>
              </a:rPr>
              <a:t> </a:t>
            </a:r>
          </a:p>
          <a:p>
            <a:r>
              <a:rPr lang="en-US" sz="1200" kern="1200" dirty="0" smtClean="0">
                <a:solidFill>
                  <a:schemeClr val="tx1"/>
                </a:solidFill>
                <a:effectLst/>
              </a:rPr>
              <a:t>When prospective members express interest in joining, a notice of the membership lead is sent to a district through the Manage Membership Leads page of My Rotary. District and club leaders can track all of their prospective members right on that page. It’s an efficient and transparent way to keep everyone updated on the status of potential members. Having a clear process in place and making it part of the routine, will make managing prospective members less of a chore and more of an opportunity. </a:t>
            </a:r>
          </a:p>
          <a:p>
            <a:r>
              <a:rPr lang="en-US" sz="1200" kern="1200" dirty="0" smtClean="0">
                <a:solidFill>
                  <a:schemeClr val="tx1"/>
                </a:solidFill>
                <a:effectLst/>
              </a:rPr>
              <a:t> </a:t>
            </a:r>
          </a:p>
          <a:p>
            <a:r>
              <a:rPr lang="en-US" sz="1200" kern="1200" dirty="0" smtClean="0">
                <a:solidFill>
                  <a:schemeClr val="tx1"/>
                </a:solidFill>
                <a:effectLst/>
              </a:rPr>
              <a:t>Unfortunately, as far as we can tell, clubs contacted less than half of the prospective members assigned to them last year. When we don’t respond to inquiries, we miss more than just opportunities to expand our clubs — we miss a chance to build goodwill in the community and a positive impression of Rotary.</a:t>
            </a: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13FC5E-7B8C-495A-B428-ACEF1C93EE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79402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a:xfrm>
            <a:off x="689440" y="4760327"/>
            <a:ext cx="5509283" cy="5177839"/>
          </a:xfrm>
        </p:spPr>
        <p:txBody>
          <a:bodyPr/>
          <a:lstStyle/>
          <a:p>
            <a:r>
              <a:rPr lang="en-US" sz="1200" kern="1200" dirty="0" smtClean="0">
                <a:solidFill>
                  <a:schemeClr val="tx1"/>
                </a:solidFill>
                <a:effectLst/>
              </a:rPr>
              <a:t>The second challenge noted by club leaders was embracing flexibility as a way to accommodate the varied needs of its members. Clubs actually have more freedom than ever to create a club experience that works for everyone. You can decide how, when, where, and how often your club meets, as well as which membership types to offer.</a:t>
            </a:r>
          </a:p>
          <a:p>
            <a:r>
              <a:rPr lang="en-US" sz="1200" kern="1200" dirty="0" smtClean="0">
                <a:solidFill>
                  <a:schemeClr val="tx1"/>
                </a:solidFill>
                <a:effectLst/>
              </a:rPr>
              <a:t> </a:t>
            </a:r>
          </a:p>
          <a:p>
            <a:r>
              <a:rPr lang="en-US" sz="1200" kern="1200" dirty="0" smtClean="0">
                <a:solidFill>
                  <a:schemeClr val="tx1"/>
                </a:solidFill>
                <a:effectLst/>
              </a:rPr>
              <a:t>Clubs all around the world are becoming more flexible in three main ways: Some are using alternative meeting formats, some are changing or varying how often and when they meet, and some are offering additional membership types to allow more people in the community to become part of the family of Rotary. You can find more information at rotary.org/flexibility.</a:t>
            </a:r>
          </a:p>
          <a:p>
            <a:r>
              <a:rPr lang="en-US" sz="1200" kern="1200" dirty="0" smtClean="0">
                <a:solidFill>
                  <a:schemeClr val="tx1"/>
                </a:solidFill>
                <a:effectLst/>
              </a:rPr>
              <a:t> </a:t>
            </a:r>
          </a:p>
          <a:p>
            <a:r>
              <a:rPr lang="en-US" sz="1200" kern="1200" dirty="0" smtClean="0">
                <a:solidFill>
                  <a:schemeClr val="tx1"/>
                </a:solidFill>
                <a:effectLst/>
              </a:rPr>
              <a:t>Here are some ways your club can accommodate the diverse needs of your members and community:</a:t>
            </a:r>
          </a:p>
          <a:p>
            <a:r>
              <a:rPr lang="en-US" sz="1200" kern="1200" dirty="0" smtClean="0">
                <a:solidFill>
                  <a:schemeClr val="tx1"/>
                </a:solidFill>
                <a:effectLst/>
              </a:rPr>
              <a:t> </a:t>
            </a:r>
          </a:p>
          <a:p>
            <a:pPr marL="171450" lvl="0" indent="-171450">
              <a:buFont typeface="Arial" panose="020B0604020202020204" pitchFamily="34" charset="0"/>
              <a:buChar char="•"/>
            </a:pPr>
            <a:r>
              <a:rPr lang="en-US" sz="1200" kern="1200" dirty="0" smtClean="0">
                <a:solidFill>
                  <a:schemeClr val="tx1"/>
                </a:solidFill>
                <a:effectLst/>
              </a:rPr>
              <a:t>If you have qualified people who can’t attend your club’s meetings, start a satellite club to give them a chance to join Rotary.</a:t>
            </a:r>
          </a:p>
          <a:p>
            <a:pPr marL="171450" lvl="0" indent="-171450">
              <a:buFont typeface="Arial" panose="020B0604020202020204" pitchFamily="34" charset="0"/>
              <a:buChar char="•"/>
            </a:pPr>
            <a:r>
              <a:rPr lang="en-US" sz="1200" kern="1200" dirty="0" smtClean="0">
                <a:solidFill>
                  <a:schemeClr val="tx1"/>
                </a:solidFill>
                <a:effectLst/>
              </a:rPr>
              <a:t>Change how, when, and how often your club meets. For example, you can decide to meet just twice a month or switch from a sit-down meal to a less formal (and likely less expensive) gathering. You could also replace one of your regularly-scheduled meetings with a social event or service project. </a:t>
            </a:r>
          </a:p>
          <a:p>
            <a:pPr marL="171450" lvl="0" indent="-171450">
              <a:buFont typeface="Arial" panose="020B0604020202020204" pitchFamily="34" charset="0"/>
              <a:buChar char="•"/>
            </a:pPr>
            <a:r>
              <a:rPr lang="en-US" sz="1200" kern="1200" dirty="0" smtClean="0">
                <a:solidFill>
                  <a:schemeClr val="tx1"/>
                </a:solidFill>
                <a:effectLst/>
              </a:rPr>
              <a:t>Offer a new membership type. For example, you can offer a corporate membership to attract multiple members of the same company, or an associate membership for younger professionals who want an option that costs less or requires less time.</a:t>
            </a:r>
          </a:p>
          <a:p>
            <a:pPr marL="171450" lvl="0" indent="-171450">
              <a:buFont typeface="Arial" panose="020B0604020202020204" pitchFamily="34" charset="0"/>
              <a:buChar char="•"/>
            </a:pPr>
            <a:r>
              <a:rPr lang="en-US" sz="1200" kern="1200" dirty="0" smtClean="0">
                <a:solidFill>
                  <a:schemeClr val="tx1"/>
                </a:solidFill>
                <a:effectLst/>
              </a:rPr>
              <a:t>Recognize the potential of online meetings to attract members who can’t attend in-person meetings every time.</a:t>
            </a:r>
          </a:p>
          <a:p>
            <a:pPr marL="171450" lvl="0" indent="-171450">
              <a:buFont typeface="Arial" panose="020B0604020202020204" pitchFamily="34" charset="0"/>
              <a:buChar char="•"/>
            </a:pPr>
            <a:r>
              <a:rPr lang="en-US" sz="1200" kern="1200" dirty="0" smtClean="0">
                <a:solidFill>
                  <a:schemeClr val="tx1"/>
                </a:solidFill>
                <a:effectLst/>
              </a:rPr>
              <a:t>You can even consider developing a cause-based club to attract and engage members who are passionate about water, peace, or some other issue.</a:t>
            </a:r>
          </a:p>
          <a:p>
            <a:r>
              <a:rPr lang="en-US" sz="1200" b="1" i="1" kern="1200" dirty="0" smtClean="0">
                <a:solidFill>
                  <a:schemeClr val="tx1"/>
                </a:solidFill>
                <a:effectLst/>
              </a:rPr>
              <a:t> </a:t>
            </a:r>
            <a:endParaRPr lang="en-US" sz="1200" kern="1200" dirty="0">
              <a:solidFill>
                <a:schemeClr val="tx1"/>
              </a:solidFill>
              <a:effectLst/>
            </a:endParaRPr>
          </a:p>
        </p:txBody>
      </p:sp>
      <p:sp>
        <p:nvSpPr>
          <p:cNvPr id="4" name="Slide Number Placeholder 3"/>
          <p:cNvSpPr>
            <a:spLocks noGrp="1"/>
          </p:cNvSpPr>
          <p:nvPr>
            <p:ph type="sldNum" sz="quarter" idx="10"/>
          </p:nvPr>
        </p:nvSpPr>
        <p:spPr/>
        <p:txBody>
          <a:bodyPr/>
          <a:lstStyle/>
          <a:p>
            <a:fld id="{B3DE3E84-BA42-4E70-B9F0-313CED1D9DC8}" type="slidenum">
              <a:rPr lang="en-US" smtClean="0"/>
              <a:pPr/>
              <a:t>9</a:t>
            </a:fld>
            <a:endParaRPr lang="en-US" dirty="0"/>
          </a:p>
        </p:txBody>
      </p:sp>
    </p:spTree>
    <p:extLst>
      <p:ext uri="{BB962C8B-B14F-4D97-AF65-F5344CB8AC3E}">
        <p14:creationId xmlns="" xmlns:p14="http://schemas.microsoft.com/office/powerpoint/2010/main" val="290766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b="1"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74233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2352048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 xmlns:p14="http://schemas.microsoft.com/office/powerpoint/2010/main" val="33698701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032558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4931136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2355704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6681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33536536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15452146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67276176"/>
      </p:ext>
    </p:extLst>
  </p:cSld>
  <p:clrMapOvr>
    <a:masterClrMapping/>
  </p:clrMapOvr>
  <p:transition spd="slow"/>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267546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35451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872423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9957087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7944929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7558657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9692438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 xmlns:p14="http://schemas.microsoft.com/office/powerpoint/2010/main" val="21514119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7042249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2190665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5250657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676869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399945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3281335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24837273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24952990"/>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246C"/>
          </a:solidFill>
          <a:ln>
            <a:noFill/>
          </a:ln>
          <a:effectLst>
            <a:outerShdw blurRad="88900" dist="61087" dir="5400000" rotWithShape="0">
              <a:srgbClr val="808080">
                <a:alpha val="45999"/>
              </a:srgbClr>
            </a:outerShdw>
          </a:effectLs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0319983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F7A81B"/>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0638898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7499915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7925180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872175"/>
          </a:solidFill>
          <a:ln>
            <a:noFill/>
          </a:ln>
          <a:effectLst>
            <a:outerShdw blurRad="88900" dist="61087" dir="5400000" rotWithShape="0">
              <a:srgbClr val="000000">
                <a:alpha val="25000"/>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Calibri" charset="0"/>
              <a:ea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b="1" i="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609190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4291468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 xmlns:p14="http://schemas.microsoft.com/office/powerpoint/2010/main" val="35349498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46846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21785656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6485131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21742544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361328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185207963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31789409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71118455"/>
      </p:ext>
    </p:extLst>
  </p:cSld>
  <p:clrMapOvr>
    <a:masterClrMapping/>
  </p:clrMapOvr>
  <p:transition spd="slow"/>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5517817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27870391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2724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737938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0864175"/>
      </p:ext>
    </p:extLst>
  </p:cSld>
  <p:clrMapOvr>
    <a:masterClrMapping/>
  </p:clrMapOvr>
  <p:transition spd="slow"/>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6717110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26746199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 xmlns:p14="http://schemas.microsoft.com/office/powerpoint/2010/main" val="38826594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1937593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7587188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40390176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01624008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13325784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13250095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801166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228599" y="2"/>
            <a:ext cx="8689975" cy="917575"/>
          </a:xfrm>
        </p:spPr>
        <p:txBody>
          <a:bodyPr anchor="b"/>
          <a:lstStyle>
            <a:lvl1pPr>
              <a:defRPr sz="3200">
                <a:solidFill>
                  <a:srgbClr val="525252"/>
                </a:solidFill>
                <a:latin typeface="Arial"/>
                <a:cs typeface="Arial"/>
              </a:defRPr>
            </a:lvl1pPr>
          </a:lstStyle>
          <a:p>
            <a:r>
              <a:rPr lang="en-US" dirty="0"/>
              <a:t>Click to edit Master title style</a:t>
            </a:r>
          </a:p>
        </p:txBody>
      </p:sp>
      <p:sp>
        <p:nvSpPr>
          <p:cNvPr id="9" name="Text Placeholder 8"/>
          <p:cNvSpPr>
            <a:spLocks noGrp="1"/>
          </p:cNvSpPr>
          <p:nvPr>
            <p:ph type="body" sz="quarter" idx="10"/>
          </p:nvPr>
        </p:nvSpPr>
        <p:spPr>
          <a:xfrm>
            <a:off x="228602" y="6534348"/>
            <a:ext cx="8731737" cy="211549"/>
          </a:xfrm>
        </p:spPr>
        <p:txBody>
          <a:bodyPr anchor="b"/>
          <a:lstStyle>
            <a:lvl1pPr marL="0" indent="0" algn="r">
              <a:buNone/>
              <a:defRPr sz="1100" baseline="0">
                <a:solidFill>
                  <a:srgbClr val="9B9B9B"/>
                </a:solidFill>
                <a:latin typeface="Arial"/>
                <a:cs typeface="Arial"/>
              </a:defRPr>
            </a:lvl1pPr>
          </a:lstStyle>
          <a:p>
            <a:pPr lvl="0"/>
            <a:r>
              <a:rPr lang="en-US"/>
              <a:t>Click to edit Master text styles</a:t>
            </a:r>
          </a:p>
        </p:txBody>
      </p:sp>
    </p:spTree>
    <p:extLst>
      <p:ext uri="{BB962C8B-B14F-4D97-AF65-F5344CB8AC3E}">
        <p14:creationId xmlns="" xmlns:p14="http://schemas.microsoft.com/office/powerpoint/2010/main" val="18353077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550426508"/>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0" y="457200"/>
            <a:ext cx="9220200" cy="8382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417639"/>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614356990"/>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8" name="Rectangle 7"/>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6" name="Content Placeholder 2"/>
          <p:cNvSpPr>
            <a:spLocks noGrp="1"/>
          </p:cNvSpPr>
          <p:nvPr>
            <p:ph sz="half" idx="1"/>
          </p:nvPr>
        </p:nvSpPr>
        <p:spPr>
          <a:xfrm>
            <a:off x="457200" y="1219202"/>
            <a:ext cx="4038600" cy="4906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p:nvPr>
        </p:nvSpPr>
        <p:spPr>
          <a:xfrm>
            <a:off x="4648200" y="1219202"/>
            <a:ext cx="4038600" cy="4906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065242878"/>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930850621"/>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144342016"/>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713178912"/>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32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000000"/>
                </a:solidFill>
                <a:latin typeface="Georgia"/>
                <a:cs typeface="Georgia"/>
              </a:defRPr>
            </a:lvl1pPr>
            <a:lvl2pPr>
              <a:defRPr sz="2600">
                <a:solidFill>
                  <a:srgbClr val="000000"/>
                </a:solidFill>
                <a:latin typeface="Georgia"/>
                <a:cs typeface="Georgia"/>
              </a:defRPr>
            </a:lvl2pPr>
            <a:lvl3pPr>
              <a:defRPr sz="2200">
                <a:solidFill>
                  <a:srgbClr val="000000"/>
                </a:solidFill>
                <a:latin typeface="Georgia"/>
                <a:cs typeface="Georgia"/>
              </a:defRPr>
            </a:lvl3pPr>
            <a:lvl4pPr>
              <a:defRPr sz="1800">
                <a:solidFill>
                  <a:srgbClr val="000000"/>
                </a:solidFill>
                <a:latin typeface="Georgia"/>
                <a:cs typeface="Georgia"/>
              </a:defRPr>
            </a:lvl4pPr>
            <a:lvl5pPr>
              <a:defRPr sz="1600">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158044859"/>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30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 xmlns:p14="http://schemas.microsoft.com/office/powerpoint/2010/main" val="1986285145"/>
      </p:ext>
    </p:extLst>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 xmlns:p14="http://schemas.microsoft.com/office/powerpoint/2010/main" val="3663826225"/>
      </p:ext>
    </p:extLst>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solidFill>
                  <a:srgbClr val="000000"/>
                </a:solidFill>
                <a:latin typeface="Georgia"/>
                <a:cs typeface="Georgia"/>
              </a:defRPr>
            </a:lvl1pPr>
            <a:lvl2pPr>
              <a:defRPr sz="2400">
                <a:solidFill>
                  <a:srgbClr val="000000"/>
                </a:solidFill>
                <a:latin typeface="Georgia"/>
                <a:cs typeface="Georgia"/>
              </a:defRPr>
            </a:lvl2pPr>
            <a:lvl3pPr>
              <a:defRPr sz="2000">
                <a:solidFill>
                  <a:srgbClr val="000000"/>
                </a:solidFill>
                <a:latin typeface="Georgia"/>
                <a:cs typeface="Georgia"/>
              </a:defRPr>
            </a:lvl3pPr>
            <a:lvl4pPr>
              <a:defRPr sz="1800">
                <a:solidFill>
                  <a:srgbClr val="000000"/>
                </a:solidFill>
                <a:latin typeface="Georgia"/>
                <a:cs typeface="Georgia"/>
              </a:defRPr>
            </a:lvl4pPr>
            <a:lvl5pPr>
              <a:defRPr sz="1800">
                <a:solidFill>
                  <a:srgbClr val="000000"/>
                </a:solidFill>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51855126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39478742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solidFill>
                  <a:srgbClr val="000000"/>
                </a:solidFill>
                <a:latin typeface="Georgia"/>
                <a:cs typeface="Georgia"/>
              </a:defRPr>
            </a:lvl1pPr>
            <a:lvl2pPr>
              <a:defRPr sz="2000">
                <a:solidFill>
                  <a:srgbClr val="000000"/>
                </a:solidFill>
                <a:latin typeface="Georgia"/>
                <a:cs typeface="Georgia"/>
              </a:defRPr>
            </a:lvl2pPr>
            <a:lvl3pPr>
              <a:defRPr sz="1800">
                <a:solidFill>
                  <a:srgbClr val="000000"/>
                </a:solidFill>
                <a:latin typeface="Georgia"/>
                <a:cs typeface="Georgia"/>
              </a:defRPr>
            </a:lvl3pPr>
            <a:lvl4pPr>
              <a:defRPr sz="1600">
                <a:solidFill>
                  <a:srgbClr val="000000"/>
                </a:solidFill>
                <a:latin typeface="Georgia"/>
                <a:cs typeface="Georgia"/>
              </a:defRPr>
            </a:lvl4pPr>
            <a:lvl5pPr>
              <a:defRPr sz="1600">
                <a:solidFill>
                  <a:srgbClr val="000000"/>
                </a:solidFill>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988812646"/>
      </p:ext>
    </p:extLst>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 xmlns:p14="http://schemas.microsoft.com/office/powerpoint/2010/main" val="1123640072"/>
      </p:ext>
    </p:extLst>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25619690"/>
      </p:ext>
    </p:extLst>
  </p:cSld>
  <p:clrMapOvr>
    <a:masterClrMapping/>
  </p:clrMapOvr>
  <p:transition spd="med">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solidFill>
                  <a:srgbClr val="000000"/>
                </a:solidFill>
                <a:latin typeface="Georgia"/>
                <a:cs typeface="Georgia"/>
              </a:defRPr>
            </a:lvl1pPr>
            <a:lvl2pPr>
              <a:defRPr sz="2800">
                <a:solidFill>
                  <a:srgbClr val="000000"/>
                </a:solidFill>
                <a:latin typeface="Georgia"/>
                <a:cs typeface="Georgia"/>
              </a:defRPr>
            </a:lvl2pPr>
            <a:lvl3pPr>
              <a:defRPr sz="2400">
                <a:solidFill>
                  <a:srgbClr val="000000"/>
                </a:solidFill>
                <a:latin typeface="Georgia"/>
                <a:cs typeface="Georgia"/>
              </a:defRPr>
            </a:lvl3pPr>
            <a:lvl4pPr>
              <a:defRPr sz="2000">
                <a:solidFill>
                  <a:srgbClr val="000000"/>
                </a:solidFill>
                <a:latin typeface="Georgia"/>
                <a:cs typeface="Georgia"/>
              </a:defRPr>
            </a:lvl4pPr>
            <a:lvl5pPr>
              <a:defRPr sz="2000">
                <a:solidFill>
                  <a:srgbClr val="000000"/>
                </a:solidFill>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3600512619"/>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0000"/>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727918109"/>
      </p:ext>
    </p:extLst>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852181409"/>
      </p:ext>
    </p:extLst>
  </p:cSld>
  <p:clrMapOvr>
    <a:masterClrMapping/>
  </p:clrMapOvr>
  <p:transition spd="med">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304800" y="457200"/>
            <a:ext cx="89154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a:t>
            </a:r>
          </a:p>
        </p:txBody>
      </p:sp>
      <p:sp>
        <p:nvSpPr>
          <p:cNvPr id="3" name="Content Placeholder 2"/>
          <p:cNvSpPr>
            <a:spLocks noGrp="1"/>
          </p:cNvSpPr>
          <p:nvPr>
            <p:ph idx="1"/>
          </p:nvPr>
        </p:nvSpPr>
        <p:spPr>
          <a:xfrm>
            <a:off x="457200" y="1219202"/>
            <a:ext cx="8229600" cy="4906963"/>
          </a:xfrm>
        </p:spPr>
        <p:txBody>
          <a:bodyPr>
            <a:normAutofit/>
          </a:bodyPr>
          <a:lstStyle>
            <a:lvl1pPr>
              <a:defRPr sz="2400"/>
            </a:lvl1pPr>
            <a:lvl2pPr>
              <a:defRPr sz="22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0342177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9" name="Rectangle 8"/>
          <p:cNvSpPr/>
          <p:nvPr userDrawn="1"/>
        </p:nvSpPr>
        <p:spPr>
          <a:xfrm>
            <a:off x="539476" y="1777587"/>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2133601"/>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6"/>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923526" y="1219200"/>
            <a:ext cx="1920250" cy="460860"/>
          </a:xfrm>
          <a:prstGeom prst="rect">
            <a:avLst/>
          </a:prstGeom>
          <a:solidFill>
            <a:schemeClr val="bg1"/>
          </a:solidFill>
          <a:ln w="635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itchFamily="34" charset="0"/>
                <a:ea typeface="+mn-ea"/>
                <a:cs typeface="+mn-cs"/>
              </a:rPr>
              <a:t>GREEN</a:t>
            </a:r>
          </a:p>
        </p:txBody>
      </p:sp>
    </p:spTree>
    <p:extLst>
      <p:ext uri="{BB962C8B-B14F-4D97-AF65-F5344CB8AC3E}">
        <p14:creationId xmlns="" xmlns:p14="http://schemas.microsoft.com/office/powerpoint/2010/main" val="71543566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9" name="Rectangle 8"/>
          <p:cNvSpPr/>
          <p:nvPr userDrawn="1"/>
        </p:nvSpPr>
        <p:spPr>
          <a:xfrm>
            <a:off x="539476" y="1777587"/>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2133601"/>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6"/>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923526" y="1219200"/>
            <a:ext cx="1920250" cy="460860"/>
          </a:xfrm>
          <a:prstGeom prst="rect">
            <a:avLst/>
          </a:prstGeom>
          <a:solidFill>
            <a:schemeClr val="bg1"/>
          </a:solidFill>
          <a:ln w="635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itchFamily="34" charset="0"/>
                <a:ea typeface="+mn-ea"/>
                <a:cs typeface="+mn-cs"/>
              </a:rPr>
              <a:t>YELLOW</a:t>
            </a:r>
          </a:p>
        </p:txBody>
      </p:sp>
    </p:spTree>
    <p:extLst>
      <p:ext uri="{BB962C8B-B14F-4D97-AF65-F5344CB8AC3E}">
        <p14:creationId xmlns="" xmlns:p14="http://schemas.microsoft.com/office/powerpoint/2010/main" val="23207103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9" name="Rectangle 8"/>
          <p:cNvSpPr/>
          <p:nvPr userDrawn="1"/>
        </p:nvSpPr>
        <p:spPr>
          <a:xfrm>
            <a:off x="539476" y="1777587"/>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2133601"/>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6"/>
            <a:ext cx="5181600" cy="4416575"/>
          </a:xfrm>
        </p:spPr>
        <p:txBody>
          <a:bodyPr>
            <a:normAutofit/>
          </a:bodyPr>
          <a:lstStyle>
            <a:lvl1pPr>
              <a:defRPr sz="2400">
                <a:latin typeface="Arial Narrow" panose="020B0606020202030204" pitchFamily="34" charset="0"/>
              </a:defRPr>
            </a:lvl1pPr>
            <a:lvl2pPr>
              <a:defRPr sz="22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6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923526" y="1219200"/>
            <a:ext cx="1920250" cy="460860"/>
          </a:xfrm>
          <a:prstGeom prst="rect">
            <a:avLst/>
          </a:prstGeom>
          <a:solidFill>
            <a:schemeClr val="bg1"/>
          </a:solidFill>
          <a:ln w="635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itchFamily="34" charset="0"/>
                <a:ea typeface="+mn-ea"/>
                <a:cs typeface="+mn-cs"/>
              </a:rPr>
              <a:t>RED</a:t>
            </a:r>
          </a:p>
        </p:txBody>
      </p:sp>
    </p:spTree>
    <p:extLst>
      <p:ext uri="{BB962C8B-B14F-4D97-AF65-F5344CB8AC3E}">
        <p14:creationId xmlns="" xmlns:p14="http://schemas.microsoft.com/office/powerpoint/2010/main" val="2639741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8401248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539476" y="1777587"/>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Click to edit Master title style</a:t>
            </a:r>
          </a:p>
        </p:txBody>
      </p:sp>
      <p:sp>
        <p:nvSpPr>
          <p:cNvPr id="3" name="Content Placeholder 2"/>
          <p:cNvSpPr>
            <a:spLocks noGrp="1"/>
          </p:cNvSpPr>
          <p:nvPr>
            <p:ph sz="half" idx="1"/>
          </p:nvPr>
        </p:nvSpPr>
        <p:spPr>
          <a:xfrm>
            <a:off x="539474" y="1777586"/>
            <a:ext cx="2688351" cy="44165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505200" y="1777586"/>
            <a:ext cx="5181600" cy="4416575"/>
          </a:xfrm>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923526" y="1219200"/>
            <a:ext cx="1920250" cy="460860"/>
          </a:xfrm>
          <a:prstGeom prst="rect">
            <a:avLst/>
          </a:prstGeom>
          <a:solidFill>
            <a:schemeClr val="bg1"/>
          </a:solidFill>
          <a:ln w="635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Arial Narrow" pitchFamily="34" charset="0"/>
                <a:ea typeface="+mn-ea"/>
                <a:cs typeface="+mn-cs"/>
              </a:rPr>
              <a:t>xxxxxx</a:t>
            </a:r>
            <a:endParaRPr kumimoji="0" lang="en-US" sz="2400" b="1"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Tree>
    <p:extLst>
      <p:ext uri="{BB962C8B-B14F-4D97-AF65-F5344CB8AC3E}">
        <p14:creationId xmlns="" xmlns:p14="http://schemas.microsoft.com/office/powerpoint/2010/main" val="26872051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539476" y="1777587"/>
            <a:ext cx="2688350" cy="4416575"/>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sp>
        <p:nvSpPr>
          <p:cNvPr id="8" name="Rectangle 7"/>
          <p:cNvSpPr/>
          <p:nvPr userDrawn="1"/>
        </p:nvSpPr>
        <p:spPr>
          <a:xfrm>
            <a:off x="-76200" y="457200"/>
            <a:ext cx="9296400" cy="533400"/>
          </a:xfrm>
          <a:prstGeom prst="rect">
            <a:avLst/>
          </a:prstGeom>
          <a:solidFill>
            <a:srgbClr val="0070C0"/>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457200" y="457200"/>
            <a:ext cx="8229600" cy="533400"/>
          </a:xfrm>
        </p:spPr>
        <p:txBody>
          <a:bodyPr>
            <a:normAutofit/>
          </a:bodyPr>
          <a:lstStyle>
            <a:lvl1pPr algn="l">
              <a:defRPr sz="2400" cap="all" baseline="0">
                <a:solidFill>
                  <a:schemeClr val="bg1"/>
                </a:solidFill>
                <a:latin typeface="Arial Narrow" panose="020B0606020202030204" pitchFamily="34" charset="0"/>
              </a:defRPr>
            </a:lvl1pPr>
          </a:lstStyle>
          <a:p>
            <a:r>
              <a:rPr lang="en-US" dirty="0"/>
              <a:t>Budget</a:t>
            </a:r>
          </a:p>
        </p:txBody>
      </p:sp>
      <p:sp>
        <p:nvSpPr>
          <p:cNvPr id="7" name="Content Placeholder 2"/>
          <p:cNvSpPr>
            <a:spLocks noGrp="1"/>
          </p:cNvSpPr>
          <p:nvPr>
            <p:ph sz="half" idx="1"/>
          </p:nvPr>
        </p:nvSpPr>
        <p:spPr>
          <a:xfrm>
            <a:off x="539474" y="2133601"/>
            <a:ext cx="2688351" cy="4060559"/>
          </a:xfrm>
        </p:spPr>
        <p:txBody>
          <a:bodyPr>
            <a:normAutofit/>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4168293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496226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lIns="91407" tIns="45703" rIns="91407" bIns="45703"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ヒラギノ角ゴ Pro W3" pitchFamily="-84" charset="-128"/>
              <a:cs typeface="+mn-cs"/>
            </a:endParaRPr>
          </a:p>
        </p:txBody>
      </p:sp>
      <p:sp>
        <p:nvSpPr>
          <p:cNvPr id="4" name="Rectangle 3"/>
          <p:cNvSpPr>
            <a:spLocks noChangeArrowheads="1"/>
          </p:cNvSpPr>
          <p:nvPr userDrawn="1"/>
        </p:nvSpPr>
        <p:spPr bwMode="auto">
          <a:xfrm>
            <a:off x="-152400" y="2667000"/>
            <a:ext cx="9525000" cy="1600200"/>
          </a:xfrm>
          <a:prstGeom prst="rect">
            <a:avLst/>
          </a:prstGeom>
          <a:solidFill>
            <a:srgbClr val="D91B5C"/>
          </a:solidFill>
          <a:ln>
            <a:noFill/>
          </a:ln>
          <a:effectLst>
            <a:outerShdw blurRad="88900" dist="61087" dir="5400000" rotWithShape="0">
              <a:srgbClr val="808080">
                <a:alpha val="45999"/>
              </a:srgbClr>
            </a:outerShdw>
          </a:effectLst>
          <a:extLst/>
        </p:spPr>
        <p:txBody>
          <a:bodyPr lIns="91407" tIns="45703" rIns="91407" bIns="45703"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2" name="Title 1"/>
          <p:cNvSpPr>
            <a:spLocks noGrp="1"/>
          </p:cNvSpPr>
          <p:nvPr>
            <p:ph type="ctrTitle"/>
          </p:nvPr>
        </p:nvSpPr>
        <p:spPr>
          <a:xfrm>
            <a:off x="152406" y="2667001"/>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97479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1907667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386769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b="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72909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74269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75767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567601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b="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549827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973332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40432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671652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23490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 xmlns:p14="http://schemas.microsoft.com/office/powerpoint/2010/main" val="213009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63718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7420421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079388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941533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27578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4222778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601978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28170347"/>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60291978"/>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228599" y="0"/>
            <a:ext cx="8689975" cy="917575"/>
          </a:xfrm>
        </p:spPr>
        <p:txBody>
          <a:bodyPr anchor="b"/>
          <a:lstStyle>
            <a:lvl1pPr>
              <a:defRPr lang="en-US" sz="3200" b="0" i="0" kern="1200" dirty="0">
                <a:solidFill>
                  <a:srgbClr val="525252"/>
                </a:solidFill>
                <a:latin typeface="Arial"/>
                <a:ea typeface="+mj-ea"/>
                <a:cs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228601" y="6534346"/>
            <a:ext cx="8731737" cy="211549"/>
          </a:xfrm>
        </p:spPr>
        <p:txBody>
          <a:bodyPr anchor="b"/>
          <a:lstStyle>
            <a:lvl1pPr marL="0" indent="0" algn="r">
              <a:buNone/>
              <a:defRPr sz="1100" baseline="0">
                <a:solidFill>
                  <a:srgbClr val="9B9B9B"/>
                </a:solidFill>
                <a:latin typeface="Arial"/>
                <a:cs typeface="Arial"/>
              </a:defRPr>
            </a:lvl1pPr>
          </a:lstStyle>
          <a:p>
            <a:pPr lvl="0"/>
            <a:r>
              <a:rPr lang="en-US" smtClean="0"/>
              <a:t>Click to edit Master text styles</a:t>
            </a:r>
          </a:p>
        </p:txBody>
      </p:sp>
    </p:spTree>
    <p:extLst>
      <p:ext uri="{BB962C8B-B14F-4D97-AF65-F5344CB8AC3E}">
        <p14:creationId xmlns="" xmlns:p14="http://schemas.microsoft.com/office/powerpoint/2010/main" val="2212419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10288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6689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94607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599083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4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147676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0118648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106312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3772603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 xmlns:p14="http://schemas.microsoft.com/office/powerpoint/2010/main" val="1896363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1314458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64468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300542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3423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srgbClr val="FFFFFF"/>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000" b="1">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8960636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27572817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1202225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3329062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32381767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35313806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2424913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30722210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57078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038949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92120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968439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562300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960302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405773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prstClr val="white"/>
              </a:solidFill>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5587862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917387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 xmlns:p14="http://schemas.microsoft.com/office/powerpoint/2010/main" val="28199593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314523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4733579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199806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6648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 xmlns:p14="http://schemas.microsoft.com/office/powerpoint/2010/main" val="6441835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387543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1155569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052669271"/>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246C"/>
          </a:solidFill>
          <a:ln>
            <a:noFill/>
          </a:ln>
          <a:effectLst>
            <a:outerShdw blurRad="88900" dist="61087" dir="5400000" rotWithShape="0">
              <a:srgbClr val="808080">
                <a:alpha val="45999"/>
              </a:srgbClr>
            </a:outerShdw>
          </a:effectLst>
          <a:extLst/>
        </p:spPr>
        <p:txBody>
          <a:bodyPr anchor="ctr"/>
          <a:lstStyle/>
          <a:p>
            <a:pPr algn="ctr" eaLnBrk="0" fontAlgn="base" hangingPunct="0">
              <a:spcBef>
                <a:spcPct val="0"/>
              </a:spcBef>
              <a:spcAft>
                <a:spcPct val="0"/>
              </a:spcAft>
            </a:pPr>
            <a:endParaRPr lang="en-US" sz="2400">
              <a:solidFill>
                <a:srgbClr val="FFFFFF"/>
              </a:solidFill>
              <a:ea typeface="ヒラギノ角ゴ Pro W3" pitchFamily="-84"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880265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 xmlns:p14="http://schemas.microsoft.com/office/powerpoint/2010/main" val="29991622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6829623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8144158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715001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569122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endParaRPr lang="en-US" sz="2400" dirty="0">
              <a:solidFill>
                <a:srgbClr val="FFFFFF"/>
              </a:solidFill>
              <a:ea typeface="ヒラギノ角ゴ Pro W3" pitchFamily="-84"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33334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1181538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655472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 xmlns:p14="http://schemas.microsoft.com/office/powerpoint/2010/main" val="28815046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8199192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3738124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10563604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132478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24939446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 xmlns:p14="http://schemas.microsoft.com/office/powerpoint/2010/main" val="7498188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55376103"/>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131505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8446736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4012080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20340500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6766174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 xmlns:p14="http://schemas.microsoft.com/office/powerpoint/2010/main" val="32868649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2838059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8212063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6576110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5818336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Calibri" pitchFamily="34" charset="0"/>
              <a:ea typeface="ヒラギノ角ゴ Pro W3" pitchFamily="-84" charset="-128"/>
              <a:cs typeface="+mn-cs"/>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3365762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 xmlns:p14="http://schemas.microsoft.com/office/powerpoint/2010/main" val="343713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1.xml"/><Relationship Id="rId7" Type="http://schemas.openxmlformats.org/officeDocument/2006/relationships/image" Target="../media/image7.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theme" Target="../theme/theme10.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8.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11.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image" Target="../media/image8.png"/><Relationship Id="rId2" Type="http://schemas.openxmlformats.org/officeDocument/2006/relationships/slideLayout" Target="../slideLayouts/slideLayout109.xml"/><Relationship Id="rId16" Type="http://schemas.openxmlformats.org/officeDocument/2006/relationships/theme" Target="../theme/theme12.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8.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image" Target="../media/image1.png"/><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heme" Target="../theme/theme14.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image" Target="../media/image9.pn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theme" Target="../theme/theme15.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10" Type="http://schemas.openxmlformats.org/officeDocument/2006/relationships/image" Target="../media/image10.png"/><Relationship Id="rId4" Type="http://schemas.openxmlformats.org/officeDocument/2006/relationships/slideLayout" Target="../slideLayouts/slideLayout169.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8.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6.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5.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55.xml"/><Relationship Id="rId7"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image" Target="../media/image6.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heme" Target="../theme/theme8.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6.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5153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869"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FFFFFF"/>
              </a:solidFill>
              <a:effectLst/>
              <a:uLnTx/>
              <a:uFillTx/>
              <a:latin typeface="Calibri" pitchFamily="34" charset="0"/>
              <a:ea typeface="ヒラギノ角ゴ Pro W3" pitchFamily="-84" charset="-128"/>
              <a:cs typeface="+mn-cs"/>
            </a:endParaRPr>
          </a:p>
        </p:txBody>
      </p:sp>
      <p:pic>
        <p:nvPicPr>
          <p:cNvPr id="1027" name="Picture 3"/>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58789" y="6165850"/>
            <a:ext cx="1216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8" cstate="print">
            <a:extLst>
              <a:ext uri="{28A0092B-C50C-407E-A947-70E740481C1C}">
                <a14:useLocalDpi xmlns=""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09249409"/>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6627958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2866612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8"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1854094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7247058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8" cstate="screen">
            <a:extLst>
              <a:ext uri="{28A0092B-C50C-407E-A947-70E740481C1C}">
                <a14:useLocalDpi xmlns="" xmlns:a14="http://schemas.microsoft.com/office/drawing/2010/main"/>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3750411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329769" y="6264612"/>
            <a:ext cx="1191580" cy="447681"/>
          </a:xfrm>
          <a:prstGeom prst="rect">
            <a:avLst/>
          </a:prstGeom>
        </p:spPr>
      </p:pic>
      <p:sp>
        <p:nvSpPr>
          <p:cNvPr id="8" name="TextBox 7"/>
          <p:cNvSpPr txBox="1"/>
          <p:nvPr userDrawn="1"/>
        </p:nvSpPr>
        <p:spPr>
          <a:xfrm>
            <a:off x="6324600" y="6477002"/>
            <a:ext cx="2362200" cy="138499"/>
          </a:xfrm>
          <a:prstGeom prst="rect">
            <a:avLst/>
          </a:prstGeom>
          <a:noFill/>
        </p:spPr>
        <p:txBody>
          <a:bodyPr wrap="square" lIns="0" tIns="0" rIns="0" bIns="0" rtlCol="0">
            <a:spAutoFit/>
          </a:bodyPr>
          <a:lstStyle/>
          <a:p>
            <a:pPr marL="0" marR="0" lvl="0" indent="0" algn="r" defTabSz="914400" rtl="0" eaLnBrk="0" fontAlgn="auto" latinLnBrk="0" hangingPunct="0">
              <a:lnSpc>
                <a:spcPct val="100000"/>
              </a:lnSpc>
              <a:spcBef>
                <a:spcPts val="0"/>
              </a:spcBef>
              <a:spcAft>
                <a:spcPts val="0"/>
              </a:spcAft>
              <a:buClrTx/>
              <a:buSzTx/>
              <a:buFontTx/>
              <a:buNone/>
              <a:tabLst/>
              <a:defRPr/>
            </a:pP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marL="0" marR="0" lvl="0" indent="0" algn="r" defTabSz="914400" rtl="0" eaLnBrk="0" fontAlgn="auto" latinLnBrk="0" hangingPunct="0">
                <a:lnSpc>
                  <a:spcPct val="100000"/>
                </a:lnSpc>
                <a:spcBef>
                  <a:spcPts val="0"/>
                </a:spcBef>
                <a:spcAft>
                  <a:spcPts val="0"/>
                </a:spcAft>
                <a:buClrTx/>
                <a:buSzTx/>
                <a:buFontTx/>
                <a:buNone/>
                <a:tabLst/>
                <a:defRPr/>
              </a:pP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kumimoji="0" lang="en-US" sz="900" b="0" i="0" u="none" strike="noStrike" kern="1200" cap="none" spc="0" normalizeH="0" baseline="0" noProof="0" dirty="0">
              <a:ln>
                <a:noFill/>
              </a:ln>
              <a:solidFill>
                <a:srgbClr val="958D85"/>
              </a:solidFill>
              <a:effectLst/>
              <a:uLnTx/>
              <a:uFillTx/>
              <a:latin typeface="Arial Narrow"/>
              <a:ea typeface="+mn-ea"/>
              <a:cs typeface="Arial Narrow"/>
            </a:endParaRPr>
          </a:p>
        </p:txBody>
      </p:sp>
    </p:spTree>
    <p:extLst>
      <p:ext uri="{BB962C8B-B14F-4D97-AF65-F5344CB8AC3E}">
        <p14:creationId xmlns="" xmlns:p14="http://schemas.microsoft.com/office/powerpoint/2010/main" val="395300360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endParaRPr lang="en-US" sz="2400" dirty="0">
              <a:solidFill>
                <a:srgbClr val="FFFFFF"/>
              </a:solidFill>
              <a:ea typeface="ヒラギノ角ゴ Pro W3" charset="0"/>
              <a:cs typeface="ヒラギノ角ゴ Pro W3" charset="0"/>
            </a:endParaRPr>
          </a:p>
        </p:txBody>
      </p:sp>
      <p:pic>
        <p:nvPicPr>
          <p:cNvPr id="1027" name="Picture 3"/>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8789" y="6165850"/>
            <a:ext cx="12160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095197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870"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499652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871"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22264" y="5926138"/>
            <a:ext cx="1606550"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859339" y="596900"/>
            <a:ext cx="3679825" cy="3678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67100310"/>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074498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5" name="Picture 3"/>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3826771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61827600"/>
      </p:ext>
    </p:extLst>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7479178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 id="2147483744"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5"/>
          <p:cNvPicPr>
            <a:picLocks noChangeAspect="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0697460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2.xml"/><Relationship Id="rId1" Type="http://schemas.openxmlformats.org/officeDocument/2006/relationships/tags" Target="../tags/tag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txBox="1">
            <a:spLocks noChangeArrowheads="1"/>
          </p:cNvSpPr>
          <p:nvPr/>
        </p:nvSpPr>
        <p:spPr bwMode="auto">
          <a:xfrm>
            <a:off x="457200" y="1393371"/>
            <a:ext cx="4267200" cy="3200400"/>
          </a:xfrm>
          <a:prstGeom prst="rect">
            <a:avLst/>
          </a:prstGeom>
          <a:solidFill>
            <a:srgbClr val="E6E5D8"/>
          </a:solidFill>
          <a:ln>
            <a:noFill/>
          </a:ln>
          <a:extLst/>
        </p:spPr>
        <p:txBody>
          <a:bodyPr lIns="0" tIns="0" rIns="0" bIns="0"/>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eaLnBrk="1" hangingPunct="1">
              <a:spcAft>
                <a:spcPts val="2400"/>
              </a:spcAft>
            </a:pPr>
            <a:r>
              <a:rPr lang="en-US" sz="4400" dirty="0">
                <a:solidFill>
                  <a:srgbClr val="184994"/>
                </a:solidFill>
                <a:latin typeface="Arial Narrow Bold" pitchFamily="127" charset="0"/>
                <a:ea typeface="Arial Narrow Bold" pitchFamily="127" charset="0"/>
                <a:cs typeface="Arial Narrow Bold" pitchFamily="127" charset="0"/>
              </a:rPr>
              <a:t>STATE OF ROTARY MEMBERSHIP</a:t>
            </a:r>
          </a:p>
          <a:p>
            <a:pPr eaLnBrk="1" hangingPunct="1">
              <a:spcAft>
                <a:spcPts val="2400"/>
              </a:spcAft>
            </a:pPr>
            <a:r>
              <a:rPr lang="en-US" sz="3200" dirty="0">
                <a:solidFill>
                  <a:srgbClr val="184994"/>
                </a:solidFill>
                <a:latin typeface="Georgia" pitchFamily="18" charset="0"/>
                <a:cs typeface="Georgia" pitchFamily="18" charset="0"/>
              </a:rPr>
              <a:t>As of 1 </a:t>
            </a:r>
            <a:r>
              <a:rPr lang="en-US" sz="3200" dirty="0" smtClean="0">
                <a:solidFill>
                  <a:srgbClr val="184994"/>
                </a:solidFill>
                <a:latin typeface="Georgia" pitchFamily="18" charset="0"/>
                <a:cs typeface="Georgia" pitchFamily="18" charset="0"/>
              </a:rPr>
              <a:t>January 2019</a:t>
            </a:r>
            <a:endParaRPr lang="en-US" sz="3200" dirty="0">
              <a:solidFill>
                <a:srgbClr val="184994"/>
              </a:solidFill>
              <a:latin typeface="Georgia" pitchFamily="18" charset="0"/>
              <a:cs typeface="Georgia" pitchFamily="18" charset="0"/>
            </a:endParaRPr>
          </a:p>
          <a:p>
            <a:pPr eaLnBrk="1" hangingPunct="1">
              <a:spcAft>
                <a:spcPts val="2400"/>
              </a:spcAft>
            </a:pPr>
            <a:endParaRPr lang="en-US" sz="4400" dirty="0">
              <a:solidFill>
                <a:prstClr val="white"/>
              </a:solidFill>
              <a:latin typeface="Arial Narrow Bold" pitchFamily="127" charset="0"/>
              <a:ea typeface="Arial Narrow Bold" pitchFamily="127" charset="0"/>
              <a:cs typeface="Arial Narrow Bold" pitchFamily="127" charset="0"/>
            </a:endParaRPr>
          </a:p>
        </p:txBody>
      </p:sp>
      <p:sp>
        <p:nvSpPr>
          <p:cNvPr id="8197" name="Subtitle 3"/>
          <p:cNvSpPr>
            <a:spLocks noGrp="1"/>
          </p:cNvSpPr>
          <p:nvPr>
            <p:ph type="subTitle" idx="4294967295"/>
          </p:nvPr>
        </p:nvSpPr>
        <p:spPr bwMode="auto">
          <a:xfrm>
            <a:off x="457200" y="4593771"/>
            <a:ext cx="7315200" cy="1524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nSpc>
                <a:spcPct val="90000"/>
              </a:lnSpc>
              <a:spcBef>
                <a:spcPct val="0"/>
              </a:spcBef>
              <a:buNone/>
            </a:pPr>
            <a:r>
              <a:rPr lang="en-US" dirty="0" smtClean="0">
                <a:solidFill>
                  <a:srgbClr val="184994"/>
                </a:solidFill>
                <a:latin typeface="Georgia" pitchFamily="18" charset="0"/>
                <a:ea typeface="ヒラギノ角ゴ Pro W3" charset="0"/>
                <a:cs typeface="Georgia" pitchFamily="18" charset="0"/>
              </a:rPr>
              <a:t>Paul Hickson</a:t>
            </a:r>
            <a:endParaRPr lang="en-US" dirty="0">
              <a:solidFill>
                <a:srgbClr val="184994"/>
              </a:solidFill>
              <a:latin typeface="Georgia" pitchFamily="18" charset="0"/>
              <a:ea typeface="ヒラギノ角ゴ Pro W3" charset="0"/>
              <a:cs typeface="Georgia" pitchFamily="18" charset="0"/>
            </a:endParaRPr>
          </a:p>
          <a:p>
            <a:pPr marL="0" indent="0">
              <a:lnSpc>
                <a:spcPct val="90000"/>
              </a:lnSpc>
              <a:spcBef>
                <a:spcPct val="0"/>
              </a:spcBef>
              <a:buNone/>
            </a:pPr>
            <a:r>
              <a:rPr lang="en-US" dirty="0" smtClean="0">
                <a:solidFill>
                  <a:srgbClr val="184994"/>
                </a:solidFill>
                <a:latin typeface="Georgia" pitchFamily="18" charset="0"/>
                <a:ea typeface="ヒラギノ角ゴ Pro W3" charset="0"/>
                <a:cs typeface="Georgia" pitchFamily="18" charset="0"/>
              </a:rPr>
              <a:t>District Membership Team Leader</a:t>
            </a:r>
            <a:endParaRPr lang="en-US" dirty="0">
              <a:solidFill>
                <a:srgbClr val="184994"/>
              </a:solidFill>
              <a:latin typeface="Georgia" pitchFamily="18" charset="0"/>
              <a:ea typeface="ヒラギノ角ゴ Pro W3" charset="0"/>
              <a:cs typeface="Georgia" pitchFamily="18" charset="0"/>
            </a:endParaRPr>
          </a:p>
        </p:txBody>
      </p:sp>
    </p:spTree>
    <p:custDataLst>
      <p:tags r:id="rId1"/>
    </p:custDataLst>
    <p:extLst>
      <p:ext uri="{BB962C8B-B14F-4D97-AF65-F5344CB8AC3E}">
        <p14:creationId xmlns="" xmlns:p14="http://schemas.microsoft.com/office/powerpoint/2010/main" val="21603367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8"/>
          <p:cNvSpPr txBox="1">
            <a:spLocks/>
          </p:cNvSpPr>
          <p:nvPr/>
        </p:nvSpPr>
        <p:spPr>
          <a:xfrm>
            <a:off x="3886200" y="6120827"/>
            <a:ext cx="4800600" cy="584775"/>
          </a:xfrm>
          <a:prstGeom prst="rect">
            <a:avLst/>
          </a:prstGeom>
          <a:noFill/>
        </p:spPr>
        <p:txBody>
          <a:bodyPr wrap="square" rtlCol="0">
            <a:sp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b="1" dirty="0" smtClean="0">
                <a:solidFill>
                  <a:schemeClr val="tx1">
                    <a:lumMod val="50000"/>
                  </a:schemeClr>
                </a:solidFill>
                <a:latin typeface="Arial Narrow" panose="020B0606020202030204" pitchFamily="34" charset="0"/>
              </a:rPr>
              <a:t>ROTARY.ORG/LEARN</a:t>
            </a:r>
            <a:endParaRPr lang="en-US" b="1" dirty="0">
              <a:solidFill>
                <a:schemeClr val="tx1">
                  <a:lumMod val="50000"/>
                </a:schemeClr>
              </a:solidFill>
              <a:latin typeface="Arial Narrow" panose="020B0606020202030204" pitchFamily="34" charset="0"/>
            </a:endParaRPr>
          </a:p>
        </p:txBody>
      </p:sp>
      <p:sp>
        <p:nvSpPr>
          <p:cNvPr id="2" name="Title 1"/>
          <p:cNvSpPr>
            <a:spLocks noGrp="1"/>
          </p:cNvSpPr>
          <p:nvPr>
            <p:ph type="title"/>
          </p:nvPr>
        </p:nvSpPr>
        <p:spPr/>
        <p:txBody>
          <a:bodyPr/>
          <a:lstStyle/>
          <a:p>
            <a:r>
              <a:rPr lang="en-US" sz="2800" b="0" dirty="0" smtClean="0"/>
              <a:t>PROFESSIONAL DEVELOPMENT</a:t>
            </a:r>
            <a:endParaRPr lang="en-US" sz="2800" b="0" dirty="0"/>
          </a:p>
        </p:txBody>
      </p:sp>
      <p:graphicFrame>
        <p:nvGraphicFramePr>
          <p:cNvPr id="5" name="Table 4"/>
          <p:cNvGraphicFramePr>
            <a:graphicFrameLocks noGrp="1"/>
          </p:cNvGraphicFramePr>
          <p:nvPr>
            <p:extLst>
              <p:ext uri="{D42A27DB-BD31-4B8C-83A1-F6EECF244321}">
                <p14:modId xmlns="" xmlns:p14="http://schemas.microsoft.com/office/powerpoint/2010/main" val="1423425649"/>
              </p:ext>
            </p:extLst>
          </p:nvPr>
        </p:nvGraphicFramePr>
        <p:xfrm>
          <a:off x="3733800" y="1295400"/>
          <a:ext cx="6629400" cy="6096000"/>
        </p:xfrm>
        <a:graphic>
          <a:graphicData uri="http://schemas.openxmlformats.org/drawingml/2006/table">
            <a:tbl>
              <a:tblPr firstRow="1" bandRow="1">
                <a:tableStyleId>{D7AC3CCA-C797-4891-BE02-D94E43425B78}</a:tableStyleId>
              </a:tblPr>
              <a:tblGrid>
                <a:gridCol w="6629400">
                  <a:extLst>
                    <a:ext uri="{9D8B030D-6E8A-4147-A177-3AD203B41FA5}">
                      <a16:colId xmlns="" xmlns:a16="http://schemas.microsoft.com/office/drawing/2014/main" val="1834530908"/>
                    </a:ext>
                  </a:extLst>
                </a:gridCol>
              </a:tblGrid>
              <a:tr h="1457523">
                <a:tc>
                  <a:txBody>
                    <a:bodyPr/>
                    <a:lstStyle/>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In-person training events</a:t>
                      </a:r>
                    </a:p>
                    <a:p>
                      <a:pPr marL="457200" marR="0" indent="-457200">
                        <a:lnSpc>
                          <a:spcPct val="150000"/>
                        </a:lnSpc>
                        <a:spcBef>
                          <a:spcPts val="0"/>
                        </a:spcBef>
                        <a:spcAft>
                          <a:spcPts val="0"/>
                        </a:spcAft>
                        <a:buFont typeface="Arial" panose="020B0604020202020204" pitchFamily="34" charset="0"/>
                        <a:buChar char="•"/>
                      </a:pPr>
                      <a:r>
                        <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Mentoring</a:t>
                      </a:r>
                    </a:p>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Leadership in Action</a:t>
                      </a:r>
                    </a:p>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Service projects</a:t>
                      </a:r>
                    </a:p>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Learning center</a:t>
                      </a:r>
                      <a:endPar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p>
                      <a:pPr marL="457200" marR="0" indent="-457200">
                        <a:lnSpc>
                          <a:spcPct val="150000"/>
                        </a:lnSpc>
                        <a:spcBef>
                          <a:spcPts val="0"/>
                        </a:spcBef>
                        <a:spcAft>
                          <a:spcPts val="0"/>
                        </a:spcAft>
                        <a:buFont typeface="Arial" panose="020B0604020202020204" pitchFamily="34" charset="0"/>
                        <a:buChar char="•"/>
                      </a:pPr>
                      <a:r>
                        <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Webinars</a:t>
                      </a:r>
                    </a:p>
                    <a:p>
                      <a:pPr marL="0" marR="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714483252"/>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380928236"/>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337714961"/>
                  </a:ext>
                </a:extLst>
              </a:tr>
            </a:tbl>
          </a:graphicData>
        </a:graphic>
      </p:graphicFrame>
      <p:pic>
        <p:nvPicPr>
          <p:cNvPr id="4" name="Picture 3"/>
          <p:cNvPicPr>
            <a:picLocks noChangeAspect="1"/>
          </p:cNvPicPr>
          <p:nvPr/>
        </p:nvPicPr>
        <p:blipFill rotWithShape="1">
          <a:blip r:embed="rId4" cstate="print"/>
          <a:srcRect l="6123" t="2636" r="12245" b="2448"/>
          <a:stretch/>
        </p:blipFill>
        <p:spPr>
          <a:xfrm>
            <a:off x="304800" y="1082039"/>
            <a:ext cx="3124200" cy="56235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 xmlns:p14="http://schemas.microsoft.com/office/powerpoint/2010/main" val="3572923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867400"/>
            <a:ext cx="2057400" cy="990600"/>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4" cstate="print"/>
          <a:stretch>
            <a:fillRect/>
          </a:stretch>
        </p:blipFill>
        <p:spPr>
          <a:xfrm>
            <a:off x="0" y="-1828800"/>
            <a:ext cx="9144000" cy="8804007"/>
          </a:xfrm>
          <a:prstGeom prst="rect">
            <a:avLst/>
          </a:prstGeom>
        </p:spPr>
      </p:pic>
    </p:spTree>
    <p:custDataLst>
      <p:tags r:id="rId1"/>
    </p:custDataLst>
    <p:extLst>
      <p:ext uri="{BB962C8B-B14F-4D97-AF65-F5344CB8AC3E}">
        <p14:creationId xmlns="" xmlns:p14="http://schemas.microsoft.com/office/powerpoint/2010/main" val="2526250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p:cNvGraphicFramePr>
          <p:nvPr>
            <p:extLst>
              <p:ext uri="{D42A27DB-BD31-4B8C-83A1-F6EECF244321}">
                <p14:modId xmlns="" xmlns:p14="http://schemas.microsoft.com/office/powerpoint/2010/main" val="1217760929"/>
              </p:ext>
            </p:extLst>
          </p:nvPr>
        </p:nvGraphicFramePr>
        <p:xfrm>
          <a:off x="381000" y="1043350"/>
          <a:ext cx="8305801" cy="5628084"/>
        </p:xfrm>
        <a:graphic>
          <a:graphicData uri="http://schemas.openxmlformats.org/drawingml/2006/table">
            <a:tbl>
              <a:tblPr firstRow="1" bandRow="1">
                <a:tableStyleId>{8EC20E35-A176-4012-BC5E-935CFFF8708E}</a:tableStyleId>
              </a:tblPr>
              <a:tblGrid>
                <a:gridCol w="3581401">
                  <a:extLst>
                    <a:ext uri="{9D8B030D-6E8A-4147-A177-3AD203B41FA5}">
                      <a16:colId xmlns="" xmlns:a16="http://schemas.microsoft.com/office/drawing/2014/main" val="4231420130"/>
                    </a:ext>
                  </a:extLst>
                </a:gridCol>
                <a:gridCol w="2057399">
                  <a:extLst>
                    <a:ext uri="{9D8B030D-6E8A-4147-A177-3AD203B41FA5}">
                      <a16:colId xmlns="" xmlns:a16="http://schemas.microsoft.com/office/drawing/2014/main" val="1401047628"/>
                    </a:ext>
                  </a:extLst>
                </a:gridCol>
                <a:gridCol w="2667001">
                  <a:extLst>
                    <a:ext uri="{9D8B030D-6E8A-4147-A177-3AD203B41FA5}">
                      <a16:colId xmlns="" xmlns:a16="http://schemas.microsoft.com/office/drawing/2014/main" val="1014883948"/>
                    </a:ext>
                  </a:extLst>
                </a:gridCol>
              </a:tblGrid>
              <a:tr h="1268722">
                <a:tc>
                  <a:txBody>
                    <a:bodyPr/>
                    <a:lstStyle/>
                    <a:p>
                      <a:pPr algn="l"/>
                      <a:endParaRPr lang="en-US" sz="3600" dirty="0">
                        <a:latin typeface="Arial Narrow" panose="020B0606020202030204" pitchFamily="34" charset="0"/>
                      </a:endParaRPr>
                    </a:p>
                  </a:txBody>
                  <a:tcPr/>
                </a:tc>
                <a:tc>
                  <a:txBody>
                    <a:bodyPr/>
                    <a:lstStyle/>
                    <a:p>
                      <a:pPr algn="ctr"/>
                      <a:r>
                        <a:rPr lang="en-US" sz="3600" dirty="0" smtClean="0">
                          <a:latin typeface="Arial Narrow" panose="020B0606020202030204" pitchFamily="34" charset="0"/>
                        </a:rPr>
                        <a:t>1 January 2019</a:t>
                      </a:r>
                      <a:endParaRPr lang="en-US" sz="3600" dirty="0">
                        <a:latin typeface="Arial Narrow" panose="020B0606020202030204" pitchFamily="34" charset="0"/>
                      </a:endParaRPr>
                    </a:p>
                  </a:txBody>
                  <a:tcPr/>
                </a:tc>
                <a:tc>
                  <a:txBody>
                    <a:bodyPr/>
                    <a:lstStyle/>
                    <a:p>
                      <a:pPr algn="ctr"/>
                      <a:r>
                        <a:rPr lang="en-US" sz="3600" dirty="0" smtClean="0">
                          <a:latin typeface="Arial Narrow" panose="020B0606020202030204" pitchFamily="34" charset="0"/>
                        </a:rPr>
                        <a:t>Change since </a:t>
                      </a:r>
                    </a:p>
                    <a:p>
                      <a:pPr algn="ctr"/>
                      <a:r>
                        <a:rPr lang="en-US" sz="3600" dirty="0" smtClean="0">
                          <a:latin typeface="Arial Narrow" panose="020B0606020202030204" pitchFamily="34" charset="0"/>
                        </a:rPr>
                        <a:t>1 July 2018</a:t>
                      </a:r>
                      <a:endParaRPr lang="en-US" sz="3600" dirty="0">
                        <a:latin typeface="Arial Narrow" panose="020B0606020202030204" pitchFamily="34" charset="0"/>
                      </a:endParaRPr>
                    </a:p>
                  </a:txBody>
                  <a:tcPr/>
                </a:tc>
                <a:extLst>
                  <a:ext uri="{0D108BD9-81ED-4DB2-BD59-A6C34878D82A}">
                    <a16:rowId xmlns="" xmlns:a16="http://schemas.microsoft.com/office/drawing/2014/main" val="1121330239"/>
                  </a:ext>
                </a:extLst>
              </a:tr>
              <a:tr h="1039764">
                <a:tc>
                  <a:txBody>
                    <a:bodyPr/>
                    <a:lstStyle/>
                    <a:p>
                      <a:pPr marL="0" algn="l" defTabSz="457200" rtl="0" eaLnBrk="1" latinLnBrk="0" hangingPunct="1"/>
                      <a:r>
                        <a:rPr lang="en-US" sz="4000" kern="1200" dirty="0" smtClean="0">
                          <a:solidFill>
                            <a:srgbClr val="58585A"/>
                          </a:solidFill>
                          <a:latin typeface="Arial Narrow" panose="020B0606020202030204" pitchFamily="34" charset="0"/>
                          <a:ea typeface="+mn-ea"/>
                          <a:cs typeface="+mn-cs"/>
                        </a:rPr>
                        <a:t>Members</a:t>
                      </a:r>
                      <a:endParaRPr lang="en-US" sz="4000" kern="120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en-US" sz="4000" kern="1200" dirty="0" smtClean="0">
                          <a:solidFill>
                            <a:srgbClr val="58585A"/>
                          </a:solidFill>
                          <a:latin typeface="Arial Narrow" panose="020B0606020202030204" pitchFamily="34" charset="0"/>
                          <a:ea typeface="+mn-ea"/>
                          <a:cs typeface="+mn-cs"/>
                        </a:rPr>
                        <a:t>1,206,501</a:t>
                      </a:r>
                      <a:endParaRPr lang="en-US" sz="4000" kern="120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en-US" sz="4000" kern="1200" dirty="0" smtClean="0">
                          <a:solidFill>
                            <a:srgbClr val="58585A"/>
                          </a:solidFill>
                          <a:latin typeface="Arial Narrow" panose="020B0606020202030204" pitchFamily="34" charset="0"/>
                          <a:ea typeface="+mn-ea"/>
                          <a:cs typeface="+mn-cs"/>
                        </a:rPr>
                        <a:t>+11,394</a:t>
                      </a:r>
                      <a:endParaRPr lang="en-US" sz="4000" kern="1200" dirty="0">
                        <a:solidFill>
                          <a:srgbClr val="58585A"/>
                        </a:solidFill>
                        <a:latin typeface="Arial Narrow" panose="020B0606020202030204" pitchFamily="34" charset="0"/>
                        <a:ea typeface="+mn-ea"/>
                        <a:cs typeface="+mn-cs"/>
                      </a:endParaRPr>
                    </a:p>
                  </a:txBody>
                  <a:tcPr anchor="ctr"/>
                </a:tc>
                <a:extLst>
                  <a:ext uri="{0D108BD9-81ED-4DB2-BD59-A6C34878D82A}">
                    <a16:rowId xmlns="" xmlns:a16="http://schemas.microsoft.com/office/drawing/2014/main" val="2959540792"/>
                  </a:ext>
                </a:extLst>
              </a:tr>
              <a:tr h="953117">
                <a:tc>
                  <a:txBody>
                    <a:bodyPr/>
                    <a:lstStyle/>
                    <a:p>
                      <a:pPr marL="0" algn="l" defTabSz="457200" rtl="0" eaLnBrk="1" latinLnBrk="0" hangingPunct="1"/>
                      <a:r>
                        <a:rPr lang="en-US" sz="3600" kern="1200" dirty="0" smtClean="0">
                          <a:solidFill>
                            <a:srgbClr val="58585A"/>
                          </a:solidFill>
                          <a:latin typeface="Arial Narrow" panose="020B0606020202030204" pitchFamily="34" charset="0"/>
                          <a:ea typeface="+mn-ea"/>
                          <a:cs typeface="+mn-cs"/>
                        </a:rPr>
                        <a:t>Rotary Clubs</a:t>
                      </a:r>
                      <a:endParaRPr lang="en-US" sz="3600" kern="120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en-US" sz="3600" kern="1200" dirty="0" smtClean="0">
                          <a:solidFill>
                            <a:srgbClr val="58585A"/>
                          </a:solidFill>
                          <a:latin typeface="Arial Narrow" panose="020B0606020202030204" pitchFamily="34" charset="0"/>
                          <a:ea typeface="+mn-ea"/>
                          <a:cs typeface="+mn-cs"/>
                        </a:rPr>
                        <a:t>35,663</a:t>
                      </a:r>
                      <a:endParaRPr lang="en-US" sz="3600" kern="120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en-US" sz="3600" kern="1200" dirty="0" smtClean="0">
                          <a:solidFill>
                            <a:srgbClr val="58585A"/>
                          </a:solidFill>
                          <a:latin typeface="Arial Narrow" panose="020B0606020202030204" pitchFamily="34" charset="0"/>
                          <a:ea typeface="+mn-ea"/>
                          <a:cs typeface="+mn-cs"/>
                        </a:rPr>
                        <a:t>-18</a:t>
                      </a:r>
                      <a:endParaRPr lang="en-US" sz="3600" kern="1200" dirty="0">
                        <a:solidFill>
                          <a:srgbClr val="58585A"/>
                        </a:solidFill>
                        <a:latin typeface="Arial Narrow" panose="020B0606020202030204" pitchFamily="34" charset="0"/>
                        <a:ea typeface="+mn-ea"/>
                        <a:cs typeface="+mn-cs"/>
                      </a:endParaRPr>
                    </a:p>
                  </a:txBody>
                  <a:tcPr anchor="ctr"/>
                </a:tc>
                <a:extLst>
                  <a:ext uri="{0D108BD9-81ED-4DB2-BD59-A6C34878D82A}">
                    <a16:rowId xmlns="" xmlns:a16="http://schemas.microsoft.com/office/drawing/2014/main" val="1674228846"/>
                  </a:ext>
                </a:extLst>
              </a:tr>
              <a:tr h="876647">
                <a:tc>
                  <a:txBody>
                    <a:bodyPr/>
                    <a:lstStyle/>
                    <a:p>
                      <a:pPr marL="0" algn="l" defTabSz="457200" rtl="0" eaLnBrk="1" latinLnBrk="0" hangingPunct="1"/>
                      <a:r>
                        <a:rPr lang="en-US" sz="3600" kern="1200" dirty="0" smtClean="0">
                          <a:solidFill>
                            <a:srgbClr val="58585A"/>
                          </a:solidFill>
                          <a:latin typeface="Arial Narrow" panose="020B0606020202030204" pitchFamily="34" charset="0"/>
                          <a:ea typeface="+mn-ea"/>
                          <a:cs typeface="+mn-cs"/>
                        </a:rPr>
                        <a:t>% Women</a:t>
                      </a:r>
                      <a:endParaRPr lang="en-US" sz="3600" kern="120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en-US" sz="3600" kern="1200" dirty="0" smtClean="0">
                          <a:solidFill>
                            <a:srgbClr val="58585A"/>
                          </a:solidFill>
                          <a:latin typeface="Arial Narrow" panose="020B0606020202030204" pitchFamily="34" charset="0"/>
                          <a:ea typeface="+mn-ea"/>
                          <a:cs typeface="+mn-cs"/>
                        </a:rPr>
                        <a:t>23%</a:t>
                      </a:r>
                      <a:endParaRPr lang="en-US" sz="3600" kern="120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en-US" sz="3600" kern="1200" dirty="0" smtClean="0">
                          <a:solidFill>
                            <a:srgbClr val="58585A"/>
                          </a:solidFill>
                          <a:latin typeface="Arial Narrow" panose="020B0606020202030204" pitchFamily="34" charset="0"/>
                          <a:ea typeface="+mn-ea"/>
                          <a:cs typeface="+mn-cs"/>
                        </a:rPr>
                        <a:t>+1%</a:t>
                      </a:r>
                      <a:endParaRPr lang="en-US" sz="3600" kern="1200" dirty="0">
                        <a:solidFill>
                          <a:srgbClr val="58585A"/>
                        </a:solidFill>
                        <a:latin typeface="Arial Narrow" panose="020B0606020202030204" pitchFamily="34" charset="0"/>
                        <a:ea typeface="+mn-ea"/>
                        <a:cs typeface="+mn-cs"/>
                      </a:endParaRPr>
                    </a:p>
                  </a:txBody>
                  <a:tcPr anchor="ctr"/>
                </a:tc>
                <a:extLst>
                  <a:ext uri="{0D108BD9-81ED-4DB2-BD59-A6C34878D82A}">
                    <a16:rowId xmlns="" xmlns:a16="http://schemas.microsoft.com/office/drawing/2014/main" val="3731825033"/>
                  </a:ext>
                </a:extLst>
              </a:tr>
              <a:tr h="762000">
                <a:tc>
                  <a:txBody>
                    <a:bodyPr/>
                    <a:lstStyle/>
                    <a:p>
                      <a:pPr marL="0" algn="l" defTabSz="457200" rtl="0" eaLnBrk="1" latinLnBrk="0" hangingPunct="1"/>
                      <a:r>
                        <a:rPr lang="en-US" sz="3600" kern="1200" dirty="0" smtClean="0">
                          <a:solidFill>
                            <a:srgbClr val="58585A"/>
                          </a:solidFill>
                          <a:latin typeface="Arial Narrow" panose="020B0606020202030204" pitchFamily="34" charset="0"/>
                          <a:ea typeface="+mn-ea"/>
                          <a:cs typeface="+mn-cs"/>
                        </a:rPr>
                        <a:t>Ages 50-69</a:t>
                      </a:r>
                      <a:endParaRPr lang="en-US" sz="3600" kern="120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en-US" sz="3600" kern="1200" dirty="0" smtClean="0">
                          <a:solidFill>
                            <a:srgbClr val="58585A"/>
                          </a:solidFill>
                          <a:latin typeface="Arial Narrow" panose="020B0606020202030204" pitchFamily="34" charset="0"/>
                          <a:ea typeface="+mn-ea"/>
                          <a:cs typeface="+mn-cs"/>
                        </a:rPr>
                        <a:t>28%</a:t>
                      </a:r>
                      <a:endParaRPr lang="en-US" sz="3600" kern="120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en-US" sz="3600" kern="1200" dirty="0" smtClean="0">
                          <a:solidFill>
                            <a:srgbClr val="58585A"/>
                          </a:solidFill>
                          <a:latin typeface="Arial Narrow" panose="020B0606020202030204" pitchFamily="34" charset="0"/>
                          <a:ea typeface="+mn-ea"/>
                          <a:cs typeface="+mn-cs"/>
                        </a:rPr>
                        <a:t>--</a:t>
                      </a:r>
                      <a:endParaRPr lang="en-US" sz="3600" kern="1200" dirty="0">
                        <a:solidFill>
                          <a:srgbClr val="58585A"/>
                        </a:solidFill>
                        <a:latin typeface="Arial Narrow" panose="020B0606020202030204" pitchFamily="34" charset="0"/>
                        <a:ea typeface="+mn-ea"/>
                        <a:cs typeface="+mn-cs"/>
                      </a:endParaRPr>
                    </a:p>
                  </a:txBody>
                  <a:tcPr anchor="ctr"/>
                </a:tc>
                <a:extLst>
                  <a:ext uri="{0D108BD9-81ED-4DB2-BD59-A6C34878D82A}">
                    <a16:rowId xmlns="" xmlns:a16="http://schemas.microsoft.com/office/drawing/2014/main" val="2425052666"/>
                  </a:ext>
                </a:extLst>
              </a:tr>
              <a:tr h="727834">
                <a:tc>
                  <a:txBody>
                    <a:bodyPr/>
                    <a:lstStyle/>
                    <a:p>
                      <a:pPr marL="0" algn="l" defTabSz="457200" rtl="0" eaLnBrk="1" latinLnBrk="0" hangingPunct="1"/>
                      <a:r>
                        <a:rPr lang="en-US" sz="3600" kern="1200" dirty="0" smtClean="0">
                          <a:solidFill>
                            <a:srgbClr val="58585A"/>
                          </a:solidFill>
                          <a:latin typeface="Arial Narrow" panose="020B0606020202030204" pitchFamily="34" charset="0"/>
                          <a:ea typeface="+mn-ea"/>
                          <a:cs typeface="+mn-cs"/>
                        </a:rPr>
                        <a:t>Under 40 years old</a:t>
                      </a:r>
                      <a:endParaRPr lang="en-US" sz="3600" kern="120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en-US" sz="3600" kern="1200" dirty="0" smtClean="0">
                          <a:solidFill>
                            <a:srgbClr val="58585A"/>
                          </a:solidFill>
                          <a:latin typeface="Arial Narrow" panose="020B0606020202030204" pitchFamily="34" charset="0"/>
                          <a:ea typeface="+mn-ea"/>
                          <a:cs typeface="+mn-cs"/>
                        </a:rPr>
                        <a:t>5%</a:t>
                      </a:r>
                      <a:endParaRPr lang="en-US" sz="3600" kern="1200" dirty="0">
                        <a:solidFill>
                          <a:srgbClr val="58585A"/>
                        </a:solidFill>
                        <a:latin typeface="Arial Narrow" panose="020B0606020202030204" pitchFamily="34" charset="0"/>
                        <a:ea typeface="+mn-ea"/>
                        <a:cs typeface="+mn-cs"/>
                      </a:endParaRPr>
                    </a:p>
                  </a:txBody>
                  <a:tcPr anchor="ctr"/>
                </a:tc>
                <a:tc>
                  <a:txBody>
                    <a:bodyPr/>
                    <a:lstStyle/>
                    <a:p>
                      <a:pPr marL="0" algn="r" defTabSz="457200" rtl="0" eaLnBrk="1" latinLnBrk="0" hangingPunct="1"/>
                      <a:r>
                        <a:rPr lang="en-US" sz="3600" kern="1200" dirty="0" smtClean="0">
                          <a:solidFill>
                            <a:srgbClr val="58585A"/>
                          </a:solidFill>
                          <a:latin typeface="Arial Narrow" panose="020B0606020202030204" pitchFamily="34" charset="0"/>
                          <a:ea typeface="+mn-ea"/>
                          <a:cs typeface="+mn-cs"/>
                        </a:rPr>
                        <a:t>--</a:t>
                      </a:r>
                      <a:endParaRPr lang="en-US" sz="3600" kern="1200" dirty="0">
                        <a:solidFill>
                          <a:srgbClr val="58585A"/>
                        </a:solidFill>
                        <a:latin typeface="Arial Narrow" panose="020B0606020202030204" pitchFamily="34" charset="0"/>
                        <a:ea typeface="+mn-ea"/>
                        <a:cs typeface="+mn-cs"/>
                      </a:endParaRPr>
                    </a:p>
                  </a:txBody>
                  <a:tcPr anchor="ctr"/>
                </a:tc>
                <a:extLst>
                  <a:ext uri="{0D108BD9-81ED-4DB2-BD59-A6C34878D82A}">
                    <a16:rowId xmlns="" xmlns:a16="http://schemas.microsoft.com/office/drawing/2014/main" val="3342707865"/>
                  </a:ext>
                </a:extLst>
              </a:tr>
            </a:tbl>
          </a:graphicData>
        </a:graphic>
      </p:graphicFrame>
      <p:sp>
        <p:nvSpPr>
          <p:cNvPr id="2" name="Title 1"/>
          <p:cNvSpPr>
            <a:spLocks noGrp="1"/>
          </p:cNvSpPr>
          <p:nvPr>
            <p:ph type="title"/>
          </p:nvPr>
        </p:nvSpPr>
        <p:spPr/>
        <p:txBody>
          <a:bodyPr/>
          <a:lstStyle/>
          <a:p>
            <a:r>
              <a:rPr lang="en-US" sz="2800" dirty="0" smtClean="0"/>
              <a:t>MEMBERSHIP OVERVIEW</a:t>
            </a:r>
            <a:endParaRPr lang="en-US" sz="2800" dirty="0"/>
          </a:p>
        </p:txBody>
      </p:sp>
    </p:spTree>
    <p:custDataLst>
      <p:tags r:id="rId1"/>
    </p:custDataLst>
    <p:extLst>
      <p:ext uri="{BB962C8B-B14F-4D97-AF65-F5344CB8AC3E}">
        <p14:creationId xmlns="" xmlns:p14="http://schemas.microsoft.com/office/powerpoint/2010/main" val="2424903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srcRect b="18102"/>
          <a:stretch/>
        </p:blipFill>
        <p:spPr>
          <a:xfrm>
            <a:off x="190500" y="2463027"/>
            <a:ext cx="8762130" cy="2337573"/>
          </a:xfrm>
          <a:prstGeom prst="rect">
            <a:avLst/>
          </a:prstGeom>
          <a:ln>
            <a:solidFill>
              <a:srgbClr val="958D85"/>
            </a:solidFill>
          </a:ln>
        </p:spPr>
      </p:pic>
      <p:sp>
        <p:nvSpPr>
          <p:cNvPr id="2" name="Title 1"/>
          <p:cNvSpPr>
            <a:spLocks noGrp="1"/>
          </p:cNvSpPr>
          <p:nvPr>
            <p:ph type="title"/>
          </p:nvPr>
        </p:nvSpPr>
        <p:spPr>
          <a:xfrm>
            <a:off x="381000" y="457200"/>
            <a:ext cx="8763000" cy="533400"/>
          </a:xfrm>
        </p:spPr>
        <p:txBody>
          <a:bodyPr/>
          <a:lstStyle/>
          <a:p>
            <a:r>
              <a:rPr lang="en-US" sz="2800" dirty="0" smtClean="0"/>
              <a:t>ANNUAL TRENDS</a:t>
            </a:r>
            <a:r>
              <a:rPr lang="en-US" sz="2800" dirty="0"/>
              <a:t>: CLUB INVOICING (JULY &amp; JANUARY)</a:t>
            </a:r>
          </a:p>
        </p:txBody>
      </p:sp>
      <p:cxnSp>
        <p:nvCxnSpPr>
          <p:cNvPr id="30" name="Straight Connector 29"/>
          <p:cNvCxnSpPr/>
          <p:nvPr/>
        </p:nvCxnSpPr>
        <p:spPr>
          <a:xfrm>
            <a:off x="-228600" y="4114800"/>
            <a:ext cx="9577157" cy="0"/>
          </a:xfrm>
          <a:prstGeom prst="line">
            <a:avLst/>
          </a:prstGeom>
          <a:ln w="92075">
            <a:solidFill>
              <a:srgbClr val="F7A81B"/>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67987" y="1600200"/>
            <a:ext cx="1260813"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2014-15</a:t>
            </a:r>
          </a:p>
        </p:txBody>
      </p:sp>
      <p:sp>
        <p:nvSpPr>
          <p:cNvPr id="42" name="TextBox 41"/>
          <p:cNvSpPr txBox="1"/>
          <p:nvPr/>
        </p:nvSpPr>
        <p:spPr>
          <a:xfrm>
            <a:off x="2459799" y="1595108"/>
            <a:ext cx="1260813"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2015-16</a:t>
            </a:r>
          </a:p>
        </p:txBody>
      </p:sp>
      <p:sp>
        <p:nvSpPr>
          <p:cNvPr id="43" name="TextBox 42"/>
          <p:cNvSpPr txBox="1"/>
          <p:nvPr/>
        </p:nvSpPr>
        <p:spPr>
          <a:xfrm>
            <a:off x="4375737" y="1602452"/>
            <a:ext cx="1260813"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2016-17</a:t>
            </a:r>
          </a:p>
        </p:txBody>
      </p:sp>
      <p:sp>
        <p:nvSpPr>
          <p:cNvPr id="48" name="TextBox 47"/>
          <p:cNvSpPr txBox="1"/>
          <p:nvPr/>
        </p:nvSpPr>
        <p:spPr>
          <a:xfrm>
            <a:off x="34587" y="5039380"/>
            <a:ext cx="1260813"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JULY</a:t>
            </a:r>
          </a:p>
        </p:txBody>
      </p:sp>
      <p:sp>
        <p:nvSpPr>
          <p:cNvPr id="49" name="TextBox 48"/>
          <p:cNvSpPr txBox="1"/>
          <p:nvPr/>
        </p:nvSpPr>
        <p:spPr>
          <a:xfrm>
            <a:off x="1950525" y="5060091"/>
            <a:ext cx="1260813"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JULY</a:t>
            </a:r>
          </a:p>
        </p:txBody>
      </p:sp>
      <p:sp>
        <p:nvSpPr>
          <p:cNvPr id="50" name="TextBox 49"/>
          <p:cNvSpPr txBox="1"/>
          <p:nvPr/>
        </p:nvSpPr>
        <p:spPr>
          <a:xfrm>
            <a:off x="3866463" y="5060091"/>
            <a:ext cx="1260813"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JULY</a:t>
            </a:r>
          </a:p>
        </p:txBody>
      </p:sp>
      <p:sp>
        <p:nvSpPr>
          <p:cNvPr id="51" name="TextBox 50"/>
          <p:cNvSpPr txBox="1"/>
          <p:nvPr/>
        </p:nvSpPr>
        <p:spPr>
          <a:xfrm>
            <a:off x="6019800" y="5039026"/>
            <a:ext cx="1260813"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JULY</a:t>
            </a:r>
          </a:p>
        </p:txBody>
      </p:sp>
      <p:sp>
        <p:nvSpPr>
          <p:cNvPr id="52" name="TextBox 51"/>
          <p:cNvSpPr txBox="1"/>
          <p:nvPr/>
        </p:nvSpPr>
        <p:spPr>
          <a:xfrm>
            <a:off x="7883186" y="5060091"/>
            <a:ext cx="1260813"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JULY</a:t>
            </a:r>
          </a:p>
        </p:txBody>
      </p:sp>
      <p:sp>
        <p:nvSpPr>
          <p:cNvPr id="22" name="TextBox 21"/>
          <p:cNvSpPr txBox="1"/>
          <p:nvPr/>
        </p:nvSpPr>
        <p:spPr>
          <a:xfrm>
            <a:off x="6291675" y="1595108"/>
            <a:ext cx="1260813" cy="523220"/>
          </a:xfrm>
          <a:prstGeom prst="rect">
            <a:avLst/>
          </a:prstGeom>
          <a:noFill/>
        </p:spPr>
        <p:txBody>
          <a:bodyPr wrap="square" rtlCol="0">
            <a:spAutoFit/>
          </a:bodyPr>
          <a:lstStyle/>
          <a:p>
            <a:r>
              <a:rPr lang="en-US" sz="2800" b="1" dirty="0">
                <a:solidFill>
                  <a:schemeClr val="tx1">
                    <a:lumMod val="75000"/>
                  </a:schemeClr>
                </a:solidFill>
                <a:latin typeface="Arial Narrow" panose="020B0606020202030204" pitchFamily="34" charset="0"/>
              </a:rPr>
              <a:t>2017-18</a:t>
            </a:r>
          </a:p>
        </p:txBody>
      </p:sp>
      <p:sp>
        <p:nvSpPr>
          <p:cNvPr id="17" name="TextBox 16"/>
          <p:cNvSpPr txBox="1"/>
          <p:nvPr/>
        </p:nvSpPr>
        <p:spPr>
          <a:xfrm>
            <a:off x="7883187" y="1589311"/>
            <a:ext cx="1260813" cy="523220"/>
          </a:xfrm>
          <a:prstGeom prst="rect">
            <a:avLst/>
          </a:prstGeom>
          <a:noFill/>
        </p:spPr>
        <p:txBody>
          <a:bodyPr wrap="square" rtlCol="0">
            <a:spAutoFit/>
          </a:bodyPr>
          <a:lstStyle/>
          <a:p>
            <a:r>
              <a:rPr lang="en-US" sz="2800" b="1" dirty="0" smtClean="0">
                <a:solidFill>
                  <a:schemeClr val="tx1">
                    <a:lumMod val="75000"/>
                  </a:schemeClr>
                </a:solidFill>
                <a:latin typeface="Arial Narrow" panose="020B0606020202030204" pitchFamily="34" charset="0"/>
              </a:rPr>
              <a:t>2018-19</a:t>
            </a:r>
            <a:endParaRPr lang="en-US" sz="2800" b="1" dirty="0">
              <a:solidFill>
                <a:schemeClr val="tx1">
                  <a:lumMod val="75000"/>
                </a:schemeClr>
              </a:solidFill>
              <a:latin typeface="Arial Narrow" panose="020B0606020202030204" pitchFamily="34" charset="0"/>
            </a:endParaRPr>
          </a:p>
        </p:txBody>
      </p:sp>
      <p:graphicFrame>
        <p:nvGraphicFramePr>
          <p:cNvPr id="15" name="Table 14"/>
          <p:cNvGraphicFramePr>
            <a:graphicFrameLocks noGrp="1"/>
          </p:cNvGraphicFramePr>
          <p:nvPr>
            <p:extLst>
              <p:ext uri="{D42A27DB-BD31-4B8C-83A1-F6EECF244321}">
                <p14:modId xmlns="" xmlns:p14="http://schemas.microsoft.com/office/powerpoint/2010/main" val="1110096317"/>
              </p:ext>
            </p:extLst>
          </p:nvPr>
        </p:nvGraphicFramePr>
        <p:xfrm>
          <a:off x="5354901" y="5584890"/>
          <a:ext cx="3597729" cy="1217979"/>
        </p:xfrm>
        <a:graphic>
          <a:graphicData uri="http://schemas.openxmlformats.org/drawingml/2006/table">
            <a:tbl>
              <a:tblPr firstRow="1" bandRow="1">
                <a:tableStyleId>{5C22544A-7EE6-4342-B048-85BDC9FD1C3A}</a:tableStyleId>
              </a:tblPr>
              <a:tblGrid>
                <a:gridCol w="3597729">
                  <a:extLst>
                    <a:ext uri="{9D8B030D-6E8A-4147-A177-3AD203B41FA5}">
                      <a16:colId xmlns="" xmlns:a16="http://schemas.microsoft.com/office/drawing/2014/main" val="1939518341"/>
                    </a:ext>
                  </a:extLst>
                </a:gridCol>
              </a:tblGrid>
              <a:tr h="660353">
                <a:tc>
                  <a:txBody>
                    <a:bodyPr/>
                    <a:lstStyle/>
                    <a:p>
                      <a:pPr algn="ctr"/>
                      <a:r>
                        <a:rPr lang="en-US" sz="2800" b="1" dirty="0" smtClean="0">
                          <a:latin typeface="Arial Narrow" panose="020B0606020202030204" pitchFamily="34" charset="0"/>
                        </a:rPr>
                        <a:t>-</a:t>
                      </a:r>
                      <a:r>
                        <a:rPr lang="en-US" sz="2800" b="1" kern="1200" dirty="0" smtClean="0">
                          <a:solidFill>
                            <a:schemeClr val="lt1"/>
                          </a:solidFill>
                          <a:effectLst/>
                          <a:latin typeface="Arial Narrow" panose="020B0606020202030204" pitchFamily="34" charset="0"/>
                          <a:ea typeface="+mn-ea"/>
                          <a:cs typeface="+mn-cs"/>
                        </a:rPr>
                        <a:t>10,528 MEMBERS</a:t>
                      </a:r>
                      <a:endParaRPr lang="en-US" sz="2800" dirty="0">
                        <a:latin typeface="Arial Narrow" panose="020B0606020202030204" pitchFamily="34" charset="0"/>
                      </a:endParaRPr>
                    </a:p>
                  </a:txBody>
                  <a:tcPr anchor="ctr">
                    <a:solidFill>
                      <a:schemeClr val="tx1">
                        <a:alpha val="98000"/>
                      </a:schemeClr>
                    </a:solidFill>
                  </a:tcPr>
                </a:tc>
                <a:extLst>
                  <a:ext uri="{0D108BD9-81ED-4DB2-BD59-A6C34878D82A}">
                    <a16:rowId xmlns="" xmlns:a16="http://schemas.microsoft.com/office/drawing/2014/main" val="3429516886"/>
                  </a:ext>
                </a:extLst>
              </a:tr>
              <a:tr h="557626">
                <a:tc>
                  <a:txBody>
                    <a:bodyPr/>
                    <a:lstStyle/>
                    <a:p>
                      <a:pPr marL="0" indent="0" algn="r">
                        <a:buFont typeface="Arial" panose="020B0604020202020204" pitchFamily="34" charset="0"/>
                        <a:buNone/>
                      </a:pPr>
                      <a:r>
                        <a:rPr lang="en-US" sz="2800" dirty="0" smtClean="0">
                          <a:solidFill>
                            <a:schemeClr val="bg1"/>
                          </a:solidFill>
                          <a:latin typeface="Arial Narrow" panose="020B0606020202030204" pitchFamily="34" charset="0"/>
                        </a:rPr>
                        <a:t>From</a:t>
                      </a:r>
                      <a:r>
                        <a:rPr lang="en-US" sz="2800" baseline="0" dirty="0" smtClean="0">
                          <a:solidFill>
                            <a:schemeClr val="bg1"/>
                          </a:solidFill>
                          <a:latin typeface="Arial Narrow" panose="020B0606020202030204" pitchFamily="34" charset="0"/>
                        </a:rPr>
                        <a:t> 1 January 2018</a:t>
                      </a:r>
                      <a:endParaRPr lang="en-US" sz="2800" baseline="0" dirty="0">
                        <a:solidFill>
                          <a:schemeClr val="bg1"/>
                        </a:solidFill>
                        <a:latin typeface="Arial Narrow" panose="020B0606020202030204" pitchFamily="34" charset="0"/>
                      </a:endParaRPr>
                    </a:p>
                  </a:txBody>
                  <a:tcPr>
                    <a:solidFill>
                      <a:srgbClr val="005DAA"/>
                    </a:solidFill>
                  </a:tcPr>
                </a:tc>
                <a:extLst>
                  <a:ext uri="{0D108BD9-81ED-4DB2-BD59-A6C34878D82A}">
                    <a16:rowId xmlns="" xmlns:a16="http://schemas.microsoft.com/office/drawing/2014/main" val="1121923970"/>
                  </a:ext>
                </a:extLst>
              </a:tr>
            </a:tbl>
          </a:graphicData>
        </a:graphic>
      </p:graphicFrame>
      <p:sp>
        <p:nvSpPr>
          <p:cNvPr id="16" name="Donut 15"/>
          <p:cNvSpPr/>
          <p:nvPr/>
        </p:nvSpPr>
        <p:spPr>
          <a:xfrm>
            <a:off x="6629399" y="3230120"/>
            <a:ext cx="533401" cy="579880"/>
          </a:xfrm>
          <a:prstGeom prst="donut">
            <a:avLst>
              <a:gd name="adj" fmla="val 5250"/>
            </a:avLst>
          </a:prstGeom>
          <a:solidFill>
            <a:srgbClr val="184994"/>
          </a:solidFill>
          <a:ln>
            <a:solidFill>
              <a:srgbClr val="184994"/>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8" name="Donut 17"/>
          <p:cNvSpPr/>
          <p:nvPr/>
        </p:nvSpPr>
        <p:spPr>
          <a:xfrm>
            <a:off x="8565078" y="3589573"/>
            <a:ext cx="502722" cy="525227"/>
          </a:xfrm>
          <a:prstGeom prst="donut">
            <a:avLst>
              <a:gd name="adj" fmla="val 5250"/>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 xmlns:p14="http://schemas.microsoft.com/office/powerpoint/2010/main" val="1939258431"/>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362200" cy="6858000"/>
          </a:xfrm>
          <a:prstGeom prst="rect">
            <a:avLst/>
          </a:prstGeom>
          <a:solidFill>
            <a:srgbClr val="005DAA"/>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aphicFrame>
        <p:nvGraphicFramePr>
          <p:cNvPr id="30" name="Table 29"/>
          <p:cNvGraphicFramePr>
            <a:graphicFrameLocks noGrp="1"/>
          </p:cNvGraphicFramePr>
          <p:nvPr>
            <p:extLst>
              <p:ext uri="{D42A27DB-BD31-4B8C-83A1-F6EECF244321}">
                <p14:modId xmlns="" xmlns:p14="http://schemas.microsoft.com/office/powerpoint/2010/main" val="3694198114"/>
              </p:ext>
            </p:extLst>
          </p:nvPr>
        </p:nvGraphicFramePr>
        <p:xfrm>
          <a:off x="2743200" y="439458"/>
          <a:ext cx="6229350" cy="817842"/>
        </p:xfrm>
        <a:graphic>
          <a:graphicData uri="http://schemas.openxmlformats.org/drawingml/2006/table">
            <a:tbl>
              <a:tblPr firstRow="1" bandRow="1">
                <a:tableStyleId>{5C22544A-7EE6-4342-B048-85BDC9FD1C3A}</a:tableStyleId>
              </a:tblPr>
              <a:tblGrid>
                <a:gridCol w="6229350">
                  <a:extLst>
                    <a:ext uri="{9D8B030D-6E8A-4147-A177-3AD203B41FA5}">
                      <a16:colId xmlns="" xmlns:a16="http://schemas.microsoft.com/office/drawing/2014/main" val="1939518341"/>
                    </a:ext>
                  </a:extLst>
                </a:gridCol>
              </a:tblGrid>
              <a:tr h="817842">
                <a:tc>
                  <a:txBody>
                    <a:bodyPr/>
                    <a:lstStyle/>
                    <a:p>
                      <a:pPr algn="ctr"/>
                      <a:r>
                        <a:rPr lang="en-US" sz="3600" b="1" baseline="0" dirty="0" smtClean="0">
                          <a:latin typeface="Arial Narrow" panose="020B0606020202030204" pitchFamily="34" charset="0"/>
                        </a:rPr>
                        <a:t>≈ 80,000 </a:t>
                      </a:r>
                      <a:r>
                        <a:rPr lang="en-US" sz="3600" b="1" baseline="0" dirty="0">
                          <a:latin typeface="Arial Narrow" panose="020B0606020202030204" pitchFamily="34" charset="0"/>
                        </a:rPr>
                        <a:t>PEOPLE JOINED</a:t>
                      </a:r>
                      <a:endParaRPr lang="en-US" sz="3600" dirty="0">
                        <a:latin typeface="Arial Narrow" panose="020B060602020203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DAA">
                        <a:alpha val="98000"/>
                      </a:srgbClr>
                    </a:solidFill>
                  </a:tcPr>
                </a:tc>
                <a:extLst>
                  <a:ext uri="{0D108BD9-81ED-4DB2-BD59-A6C34878D82A}">
                    <a16:rowId xmlns="" xmlns:a16="http://schemas.microsoft.com/office/drawing/2014/main" val="3429516886"/>
                  </a:ext>
                </a:extLst>
              </a:tr>
            </a:tbl>
          </a:graphicData>
        </a:graphic>
      </p:graphicFrame>
      <p:cxnSp>
        <p:nvCxnSpPr>
          <p:cNvPr id="38" name="Straight Connector 37"/>
          <p:cNvCxnSpPr/>
          <p:nvPr/>
        </p:nvCxnSpPr>
        <p:spPr>
          <a:xfrm flipV="1">
            <a:off x="2697480" y="1840666"/>
            <a:ext cx="6229350" cy="1"/>
          </a:xfrm>
          <a:prstGeom prst="line">
            <a:avLst/>
          </a:prstGeom>
          <a:ln w="95250">
            <a:solidFill>
              <a:srgbClr val="F7A81B"/>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4602015" y="1517500"/>
            <a:ext cx="2420279" cy="646331"/>
          </a:xfrm>
          <a:prstGeom prst="rect">
            <a:avLst/>
          </a:prstGeom>
          <a:solidFill>
            <a:schemeClr val="bg1"/>
          </a:solidFill>
        </p:spPr>
        <p:txBody>
          <a:bodyPr wrap="square" rtlCol="0">
            <a:spAutoFit/>
          </a:bodyPr>
          <a:lstStyle/>
          <a:p>
            <a:pPr algn="ctr"/>
            <a:r>
              <a:rPr lang="en-US" sz="3600" b="1" dirty="0" smtClean="0">
                <a:solidFill>
                  <a:srgbClr val="58585A"/>
                </a:solidFill>
                <a:latin typeface="Arial Narrow" panose="020B0606020202030204" pitchFamily="34" charset="0"/>
              </a:rPr>
              <a:t>1,206,501</a:t>
            </a:r>
            <a:r>
              <a:rPr lang="en-US" sz="3600" dirty="0" smtClean="0">
                <a:solidFill>
                  <a:srgbClr val="58585A"/>
                </a:solidFill>
                <a:latin typeface="Arial Narrow" panose="020B0606020202030204" pitchFamily="34" charset="0"/>
              </a:rPr>
              <a:t> </a:t>
            </a:r>
            <a:endParaRPr lang="en-US" sz="3600" dirty="0">
              <a:solidFill>
                <a:srgbClr val="58585A"/>
              </a:solidFill>
              <a:latin typeface="Arial Narrow" panose="020B0606020202030204" pitchFamily="34" charset="0"/>
            </a:endParaRPr>
          </a:p>
        </p:txBody>
      </p:sp>
      <p:sp>
        <p:nvSpPr>
          <p:cNvPr id="40" name="Title 1"/>
          <p:cNvSpPr txBox="1">
            <a:spLocks/>
          </p:cNvSpPr>
          <p:nvPr/>
        </p:nvSpPr>
        <p:spPr>
          <a:xfrm>
            <a:off x="-152400" y="1375536"/>
            <a:ext cx="2514600" cy="9144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b="1" dirty="0">
                <a:solidFill>
                  <a:schemeClr val="bg1"/>
                </a:solidFill>
                <a:latin typeface="Arial Narrow" panose="020B0606020202030204" pitchFamily="34" charset="0"/>
              </a:rPr>
              <a:t>1 </a:t>
            </a:r>
            <a:r>
              <a:rPr lang="en-US" sz="2400" b="1" dirty="0" smtClean="0">
                <a:solidFill>
                  <a:schemeClr val="bg1"/>
                </a:solidFill>
                <a:latin typeface="Arial Narrow" panose="020B0606020202030204" pitchFamily="34" charset="0"/>
              </a:rPr>
              <a:t>JANUARY MEMBERSHIP</a:t>
            </a:r>
            <a:endParaRPr lang="en-US" sz="2400" b="1" dirty="0">
              <a:solidFill>
                <a:schemeClr val="bg1"/>
              </a:solidFill>
              <a:latin typeface="Arial Narrow" panose="020B0606020202030204" pitchFamily="34" charset="0"/>
            </a:endParaRPr>
          </a:p>
        </p:txBody>
      </p:sp>
      <p:graphicFrame>
        <p:nvGraphicFramePr>
          <p:cNvPr id="11" name="Content Placeholder 6"/>
          <p:cNvGraphicFramePr>
            <a:graphicFrameLocks/>
          </p:cNvGraphicFramePr>
          <p:nvPr>
            <p:extLst>
              <p:ext uri="{D42A27DB-BD31-4B8C-83A1-F6EECF244321}">
                <p14:modId xmlns="" xmlns:p14="http://schemas.microsoft.com/office/powerpoint/2010/main" val="1139412324"/>
              </p:ext>
            </p:extLst>
          </p:nvPr>
        </p:nvGraphicFramePr>
        <p:xfrm>
          <a:off x="2712720" y="2601793"/>
          <a:ext cx="6229350" cy="4141905"/>
        </p:xfrm>
        <a:graphic>
          <a:graphicData uri="http://schemas.openxmlformats.org/drawingml/2006/table">
            <a:tbl>
              <a:tblPr firstRow="1" bandRow="1">
                <a:tableStyleId>{8EC20E35-A176-4012-BC5E-935CFFF8708E}</a:tableStyleId>
              </a:tblPr>
              <a:tblGrid>
                <a:gridCol w="3383280">
                  <a:extLst>
                    <a:ext uri="{9D8B030D-6E8A-4147-A177-3AD203B41FA5}">
                      <a16:colId xmlns="" xmlns:a16="http://schemas.microsoft.com/office/drawing/2014/main" val="906098905"/>
                    </a:ext>
                  </a:extLst>
                </a:gridCol>
                <a:gridCol w="2846070">
                  <a:extLst>
                    <a:ext uri="{9D8B030D-6E8A-4147-A177-3AD203B41FA5}">
                      <a16:colId xmlns="" xmlns:a16="http://schemas.microsoft.com/office/drawing/2014/main" val="1401047628"/>
                    </a:ext>
                  </a:extLst>
                </a:gridCol>
              </a:tblGrid>
              <a:tr h="841134">
                <a:tc gridSpan="2">
                  <a:txBody>
                    <a:bodyPr/>
                    <a:lstStyle/>
                    <a:p>
                      <a:pPr marL="0" algn="ctr" defTabSz="457200" rtl="0" eaLnBrk="1" latinLnBrk="0" hangingPunct="1"/>
                      <a:r>
                        <a:rPr lang="en-US" sz="3600" b="1" baseline="0" dirty="0" smtClean="0">
                          <a:latin typeface="Arial Narrow" panose="020B0606020202030204" pitchFamily="34" charset="0"/>
                        </a:rPr>
                        <a:t>≈ </a:t>
                      </a:r>
                      <a:r>
                        <a:rPr lang="en-US" sz="3600" b="1" kern="1200" baseline="0" dirty="0" smtClean="0">
                          <a:solidFill>
                            <a:schemeClr val="lt1"/>
                          </a:solidFill>
                          <a:latin typeface="Arial Narrow" panose="020B0606020202030204" pitchFamily="34" charset="0"/>
                          <a:ea typeface="+mn-ea"/>
                          <a:cs typeface="+mn-cs"/>
                        </a:rPr>
                        <a:t>67,000 MEMBERS LEFT</a:t>
                      </a:r>
                      <a:endParaRPr lang="en-US" sz="3600" b="1" kern="1200" baseline="0" dirty="0">
                        <a:solidFill>
                          <a:schemeClr val="lt1"/>
                        </a:solidFill>
                        <a:latin typeface="Arial Narrow" panose="020B0606020202030204" pitchFamily="34" charset="0"/>
                        <a:ea typeface="+mn-ea"/>
                        <a:cs typeface="+mn-cs"/>
                      </a:endParaRPr>
                    </a:p>
                  </a:txBody>
                  <a:tcPr anchor="ctr">
                    <a:solidFill>
                      <a:srgbClr val="005DAA"/>
                    </a:solidFill>
                  </a:tcPr>
                </a:tc>
                <a:tc hMerge="1">
                  <a:txBody>
                    <a:bodyPr/>
                    <a:lstStyle/>
                    <a:p>
                      <a:pPr algn="ctr"/>
                      <a:endParaRPr lang="en-US" sz="2800" dirty="0">
                        <a:latin typeface="Arial Narrow" panose="020B0606020202030204" pitchFamily="34" charset="0"/>
                      </a:endParaRPr>
                    </a:p>
                  </a:txBody>
                  <a:tcPr>
                    <a:solidFill>
                      <a:srgbClr val="005DAA"/>
                    </a:solidFill>
                  </a:tcPr>
                </a:tc>
                <a:extLst>
                  <a:ext uri="{0D108BD9-81ED-4DB2-BD59-A6C34878D82A}">
                    <a16:rowId xmlns="" xmlns:a16="http://schemas.microsoft.com/office/drawing/2014/main" val="1121330239"/>
                  </a:ext>
                </a:extLst>
              </a:tr>
              <a:tr h="697346">
                <a:tc>
                  <a:txBody>
                    <a:bodyPr/>
                    <a:lstStyle/>
                    <a:p>
                      <a:pPr algn="r"/>
                      <a:r>
                        <a:rPr lang="en-US" sz="3200" baseline="0" dirty="0" smtClean="0">
                          <a:solidFill>
                            <a:srgbClr val="58585A"/>
                          </a:solidFill>
                          <a:latin typeface="Arial Narrow" panose="020B0606020202030204" pitchFamily="34" charset="0"/>
                        </a:rPr>
                        <a:t>&gt; 1 year</a:t>
                      </a:r>
                      <a:endParaRPr lang="en-US" sz="320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en-US" sz="3200" kern="1200" baseline="0" dirty="0" smtClean="0">
                          <a:solidFill>
                            <a:srgbClr val="58585A"/>
                          </a:solidFill>
                          <a:latin typeface="Arial Narrow" panose="020B0606020202030204" pitchFamily="34" charset="0"/>
                          <a:ea typeface="+mn-ea"/>
                          <a:cs typeface="+mn-cs"/>
                        </a:rPr>
                        <a:t>22%</a:t>
                      </a:r>
                      <a:endParaRPr lang="en-US" sz="3200" kern="1200" baseline="0" dirty="0">
                        <a:solidFill>
                          <a:srgbClr val="58585A"/>
                        </a:solidFill>
                        <a:latin typeface="Arial Narrow" panose="020B0606020202030204" pitchFamily="34" charset="0"/>
                        <a:ea typeface="+mn-ea"/>
                        <a:cs typeface="+mn-cs"/>
                      </a:endParaRPr>
                    </a:p>
                  </a:txBody>
                  <a:tcPr/>
                </a:tc>
                <a:extLst>
                  <a:ext uri="{0D108BD9-81ED-4DB2-BD59-A6C34878D82A}">
                    <a16:rowId xmlns="" xmlns:a16="http://schemas.microsoft.com/office/drawing/2014/main" val="1810962827"/>
                  </a:ext>
                </a:extLst>
              </a:tr>
              <a:tr h="697346">
                <a:tc>
                  <a:txBody>
                    <a:bodyPr/>
                    <a:lstStyle/>
                    <a:p>
                      <a:pPr algn="r"/>
                      <a:r>
                        <a:rPr lang="en-US" sz="3200" dirty="0" smtClean="0">
                          <a:solidFill>
                            <a:srgbClr val="58585A"/>
                          </a:solidFill>
                          <a:latin typeface="Arial Narrow" panose="020B0606020202030204" pitchFamily="34" charset="0"/>
                        </a:rPr>
                        <a:t>1-2 years</a:t>
                      </a:r>
                      <a:endParaRPr lang="en-US" sz="320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en-US" sz="3200" b="1" kern="1200" baseline="0" dirty="0" smtClean="0">
                          <a:solidFill>
                            <a:srgbClr val="005DAA"/>
                          </a:solidFill>
                          <a:latin typeface="Arial Narrow" panose="020B0606020202030204" pitchFamily="34" charset="0"/>
                          <a:ea typeface="+mn-ea"/>
                          <a:cs typeface="+mn-cs"/>
                        </a:rPr>
                        <a:t>30%</a:t>
                      </a:r>
                      <a:endParaRPr lang="en-US" sz="3200" b="1" kern="1200" baseline="0" dirty="0">
                        <a:solidFill>
                          <a:srgbClr val="005DAA"/>
                        </a:solidFill>
                        <a:latin typeface="Arial Narrow" panose="020B0606020202030204" pitchFamily="34" charset="0"/>
                        <a:ea typeface="+mn-ea"/>
                        <a:cs typeface="+mn-cs"/>
                      </a:endParaRPr>
                    </a:p>
                  </a:txBody>
                  <a:tcPr/>
                </a:tc>
                <a:extLst>
                  <a:ext uri="{0D108BD9-81ED-4DB2-BD59-A6C34878D82A}">
                    <a16:rowId xmlns="" xmlns:a16="http://schemas.microsoft.com/office/drawing/2014/main" val="2959540792"/>
                  </a:ext>
                </a:extLst>
              </a:tr>
              <a:tr h="697346">
                <a:tc>
                  <a:txBody>
                    <a:bodyPr/>
                    <a:lstStyle/>
                    <a:p>
                      <a:pPr algn="r"/>
                      <a:r>
                        <a:rPr lang="en-US" sz="3200" dirty="0" smtClean="0">
                          <a:solidFill>
                            <a:srgbClr val="58585A"/>
                          </a:solidFill>
                          <a:latin typeface="Arial Narrow" panose="020B0606020202030204" pitchFamily="34" charset="0"/>
                        </a:rPr>
                        <a:t>3-5 years</a:t>
                      </a:r>
                      <a:endParaRPr lang="en-US" sz="320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en-US" sz="3200" kern="1200" baseline="0" dirty="0" smtClean="0">
                          <a:solidFill>
                            <a:srgbClr val="58585A"/>
                          </a:solidFill>
                          <a:latin typeface="Arial Narrow" panose="020B0606020202030204" pitchFamily="34" charset="0"/>
                          <a:ea typeface="+mn-ea"/>
                          <a:cs typeface="+mn-cs"/>
                        </a:rPr>
                        <a:t>17%</a:t>
                      </a:r>
                      <a:endParaRPr lang="en-US" sz="3200" kern="1200" baseline="0" dirty="0">
                        <a:solidFill>
                          <a:srgbClr val="58585A"/>
                        </a:solidFill>
                        <a:latin typeface="Arial Narrow" panose="020B0606020202030204" pitchFamily="34" charset="0"/>
                        <a:ea typeface="+mn-ea"/>
                        <a:cs typeface="+mn-cs"/>
                      </a:endParaRPr>
                    </a:p>
                  </a:txBody>
                  <a:tcPr/>
                </a:tc>
                <a:extLst>
                  <a:ext uri="{0D108BD9-81ED-4DB2-BD59-A6C34878D82A}">
                    <a16:rowId xmlns="" xmlns:a16="http://schemas.microsoft.com/office/drawing/2014/main" val="1674228846"/>
                  </a:ext>
                </a:extLst>
              </a:tr>
              <a:tr h="619863">
                <a:tc>
                  <a:txBody>
                    <a:bodyPr/>
                    <a:lstStyle/>
                    <a:p>
                      <a:pPr algn="r"/>
                      <a:r>
                        <a:rPr lang="en-US" sz="3200" dirty="0" smtClean="0">
                          <a:solidFill>
                            <a:srgbClr val="58585A"/>
                          </a:solidFill>
                          <a:latin typeface="Arial Narrow" panose="020B0606020202030204" pitchFamily="34" charset="0"/>
                        </a:rPr>
                        <a:t>6-10 years</a:t>
                      </a:r>
                      <a:endParaRPr lang="en-US" sz="3200" dirty="0">
                        <a:solidFill>
                          <a:srgbClr val="58585A"/>
                        </a:solidFill>
                        <a:latin typeface="Arial Narrow" panose="020B0606020202030204" pitchFamily="34" charset="0"/>
                      </a:endParaRPr>
                    </a:p>
                  </a:txBody>
                  <a:tcPr/>
                </a:tc>
                <a:tc>
                  <a:txBody>
                    <a:bodyPr/>
                    <a:lstStyle/>
                    <a:p>
                      <a:pPr marL="0" algn="ctr" defTabSz="457200" rtl="0" eaLnBrk="1" latinLnBrk="0" hangingPunct="1"/>
                      <a:r>
                        <a:rPr lang="en-US" sz="3200" kern="1200" baseline="0" dirty="0" smtClean="0">
                          <a:solidFill>
                            <a:srgbClr val="58585A"/>
                          </a:solidFill>
                          <a:latin typeface="Arial Narrow" panose="020B0606020202030204" pitchFamily="34" charset="0"/>
                          <a:ea typeface="+mn-ea"/>
                          <a:cs typeface="+mn-cs"/>
                        </a:rPr>
                        <a:t>12%</a:t>
                      </a:r>
                      <a:endParaRPr lang="en-US" sz="3200" kern="1200" baseline="0" dirty="0">
                        <a:solidFill>
                          <a:srgbClr val="58585A"/>
                        </a:solidFill>
                        <a:latin typeface="Arial Narrow" panose="020B0606020202030204" pitchFamily="34" charset="0"/>
                        <a:ea typeface="+mn-ea"/>
                        <a:cs typeface="+mn-cs"/>
                      </a:endParaRPr>
                    </a:p>
                  </a:txBody>
                  <a:tcPr/>
                </a:tc>
                <a:extLst>
                  <a:ext uri="{0D108BD9-81ED-4DB2-BD59-A6C34878D82A}">
                    <a16:rowId xmlns="" xmlns:a16="http://schemas.microsoft.com/office/drawing/2014/main" val="1695266039"/>
                  </a:ext>
                </a:extLst>
              </a:tr>
              <a:tr h="588870">
                <a:tc>
                  <a:txBody>
                    <a:bodyPr/>
                    <a:lstStyle/>
                    <a:p>
                      <a:pPr marL="0" algn="r" defTabSz="457200" rtl="0" eaLnBrk="1" latinLnBrk="0" hangingPunct="1"/>
                      <a:r>
                        <a:rPr lang="en-US" sz="3200" kern="1200" dirty="0" smtClean="0">
                          <a:solidFill>
                            <a:srgbClr val="58585A"/>
                          </a:solidFill>
                          <a:latin typeface="Arial Narrow" panose="020B0606020202030204" pitchFamily="34" charset="0"/>
                          <a:ea typeface="+mn-ea"/>
                          <a:cs typeface="+mn-cs"/>
                        </a:rPr>
                        <a:t>10+ years</a:t>
                      </a:r>
                      <a:endParaRPr lang="en-US" sz="3200" kern="1200" dirty="0">
                        <a:solidFill>
                          <a:srgbClr val="58585A"/>
                        </a:solidFill>
                        <a:latin typeface="Arial Narrow" panose="020B0606020202030204" pitchFamily="34" charset="0"/>
                        <a:ea typeface="+mn-ea"/>
                        <a:cs typeface="+mn-cs"/>
                      </a:endParaRPr>
                    </a:p>
                  </a:txBody>
                  <a:tcPr/>
                </a:tc>
                <a:tc>
                  <a:txBody>
                    <a:bodyPr/>
                    <a:lstStyle/>
                    <a:p>
                      <a:pPr marL="0" algn="ctr" defTabSz="457200" rtl="0" eaLnBrk="1" latinLnBrk="0" hangingPunct="1"/>
                      <a:r>
                        <a:rPr lang="en-US" sz="3200" kern="1200" baseline="0" dirty="0" smtClean="0">
                          <a:solidFill>
                            <a:srgbClr val="58585A"/>
                          </a:solidFill>
                          <a:latin typeface="Arial Narrow" panose="020B0606020202030204" pitchFamily="34" charset="0"/>
                          <a:ea typeface="+mn-ea"/>
                          <a:cs typeface="+mn-cs"/>
                        </a:rPr>
                        <a:t>19%</a:t>
                      </a:r>
                      <a:endParaRPr lang="en-US" sz="3200" kern="1200" baseline="0" dirty="0">
                        <a:solidFill>
                          <a:srgbClr val="58585A"/>
                        </a:solidFill>
                        <a:latin typeface="Arial Narrow" panose="020B0606020202030204" pitchFamily="34" charset="0"/>
                        <a:ea typeface="+mn-ea"/>
                        <a:cs typeface="+mn-cs"/>
                      </a:endParaRPr>
                    </a:p>
                  </a:txBody>
                  <a:tcPr/>
                </a:tc>
                <a:extLst>
                  <a:ext uri="{0D108BD9-81ED-4DB2-BD59-A6C34878D82A}">
                    <a16:rowId xmlns="" xmlns:a16="http://schemas.microsoft.com/office/drawing/2014/main" val="3731825033"/>
                  </a:ext>
                </a:extLst>
              </a:tr>
            </a:tbl>
          </a:graphicData>
        </a:graphic>
      </p:graphicFrame>
      <p:sp>
        <p:nvSpPr>
          <p:cNvPr id="14" name="Title 1"/>
          <p:cNvSpPr txBox="1">
            <a:spLocks/>
          </p:cNvSpPr>
          <p:nvPr/>
        </p:nvSpPr>
        <p:spPr>
          <a:xfrm>
            <a:off x="-76200" y="4215545"/>
            <a:ext cx="2514600" cy="9144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400" b="1" dirty="0" smtClean="0">
                <a:solidFill>
                  <a:schemeClr val="bg1"/>
                </a:solidFill>
                <a:latin typeface="Arial Narrow" panose="020B0606020202030204" pitchFamily="34" charset="0"/>
              </a:rPr>
              <a:t>LENGTH OF MEMBERSHIP</a:t>
            </a:r>
            <a:endParaRPr lang="en-US" sz="2400" b="1" dirty="0">
              <a:solidFill>
                <a:schemeClr val="bg1"/>
              </a:solidFill>
              <a:latin typeface="Arial Narrow" panose="020B0606020202030204" pitchFamily="34" charset="0"/>
            </a:endParaRPr>
          </a:p>
        </p:txBody>
      </p:sp>
    </p:spTree>
    <p:custDataLst>
      <p:tags r:id="rId1"/>
    </p:custDataLst>
    <p:extLst>
      <p:ext uri="{BB962C8B-B14F-4D97-AF65-F5344CB8AC3E}">
        <p14:creationId xmlns="" xmlns:p14="http://schemas.microsoft.com/office/powerpoint/2010/main" val="1726561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362200" cy="6858000"/>
          </a:xfrm>
          <a:prstGeom prst="rect">
            <a:avLst/>
          </a:prstGeom>
          <a:solidFill>
            <a:srgbClr val="005DAA"/>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 name="Donut 1"/>
          <p:cNvSpPr/>
          <p:nvPr/>
        </p:nvSpPr>
        <p:spPr>
          <a:xfrm>
            <a:off x="2465856" y="1641971"/>
            <a:ext cx="2515590" cy="2462448"/>
          </a:xfrm>
          <a:prstGeom prst="donut">
            <a:avLst>
              <a:gd name="adj" fmla="val 5250"/>
            </a:avLst>
          </a:prstGeom>
          <a:solidFill>
            <a:srgbClr val="F7A81B"/>
          </a:solidFill>
          <a:ln w="63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2" name="Title 1"/>
          <p:cNvSpPr txBox="1">
            <a:spLocks/>
          </p:cNvSpPr>
          <p:nvPr/>
        </p:nvSpPr>
        <p:spPr>
          <a:xfrm>
            <a:off x="-131507" y="796981"/>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solidFill>
                  <a:schemeClr val="bg1"/>
                </a:solidFill>
                <a:latin typeface="Arial Narrow" panose="020B0606020202030204" pitchFamily="34" charset="0"/>
              </a:rPr>
              <a:t>WHY DO MEMBERS LEAVE? </a:t>
            </a:r>
          </a:p>
        </p:txBody>
      </p:sp>
      <p:sp>
        <p:nvSpPr>
          <p:cNvPr id="14" name="Title 1"/>
          <p:cNvSpPr txBox="1">
            <a:spLocks/>
          </p:cNvSpPr>
          <p:nvPr/>
        </p:nvSpPr>
        <p:spPr>
          <a:xfrm>
            <a:off x="2338754" y="389698"/>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solidFill>
                  <a:schemeClr val="tx1">
                    <a:lumMod val="50000"/>
                  </a:schemeClr>
                </a:solidFill>
                <a:latin typeface="Arial Narrow" panose="020B0606020202030204" pitchFamily="34" charset="0"/>
              </a:rPr>
              <a:t>Too expensive/</a:t>
            </a:r>
            <a:br>
              <a:rPr lang="en-US" sz="2800" b="1" dirty="0">
                <a:solidFill>
                  <a:schemeClr val="tx1">
                    <a:lumMod val="50000"/>
                  </a:schemeClr>
                </a:solidFill>
                <a:latin typeface="Arial Narrow" panose="020B0606020202030204" pitchFamily="34" charset="0"/>
              </a:rPr>
            </a:br>
            <a:r>
              <a:rPr lang="en-US" sz="2800" b="1" dirty="0">
                <a:solidFill>
                  <a:schemeClr val="tx1">
                    <a:lumMod val="50000"/>
                  </a:schemeClr>
                </a:solidFill>
                <a:latin typeface="Arial Narrow" panose="020B0606020202030204" pitchFamily="34" charset="0"/>
              </a:rPr>
              <a:t>too much time</a:t>
            </a:r>
          </a:p>
        </p:txBody>
      </p:sp>
      <p:sp>
        <p:nvSpPr>
          <p:cNvPr id="16" name="Title 1"/>
          <p:cNvSpPr txBox="1">
            <a:spLocks/>
          </p:cNvSpPr>
          <p:nvPr/>
        </p:nvSpPr>
        <p:spPr>
          <a:xfrm>
            <a:off x="4714375" y="413747"/>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solidFill>
                  <a:schemeClr val="tx1">
                    <a:lumMod val="50000"/>
                  </a:schemeClr>
                </a:solidFill>
                <a:latin typeface="Arial Narrow" panose="020B0606020202030204" pitchFamily="34" charset="0"/>
              </a:rPr>
              <a:t>Club </a:t>
            </a:r>
            <a:br>
              <a:rPr lang="en-US" sz="2800" b="1" dirty="0">
                <a:solidFill>
                  <a:schemeClr val="tx1">
                    <a:lumMod val="50000"/>
                  </a:schemeClr>
                </a:solidFill>
                <a:latin typeface="Arial Narrow" panose="020B0606020202030204" pitchFamily="34" charset="0"/>
              </a:rPr>
            </a:br>
            <a:r>
              <a:rPr lang="en-US" sz="2800" b="1" dirty="0">
                <a:solidFill>
                  <a:schemeClr val="tx1">
                    <a:lumMod val="50000"/>
                  </a:schemeClr>
                </a:solidFill>
                <a:latin typeface="Arial Narrow" panose="020B0606020202030204" pitchFamily="34" charset="0"/>
              </a:rPr>
              <a:t>environment</a:t>
            </a:r>
          </a:p>
        </p:txBody>
      </p:sp>
      <p:sp>
        <p:nvSpPr>
          <p:cNvPr id="18" name="Donut 17"/>
          <p:cNvSpPr/>
          <p:nvPr/>
        </p:nvSpPr>
        <p:spPr>
          <a:xfrm>
            <a:off x="5255823" y="1981200"/>
            <a:ext cx="1906979" cy="1905000"/>
          </a:xfrm>
          <a:prstGeom prst="donut">
            <a:avLst>
              <a:gd name="adj" fmla="val 5250"/>
            </a:avLst>
          </a:prstGeom>
          <a:solidFill>
            <a:srgbClr val="F7A81B"/>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19" name="Donut 18"/>
          <p:cNvSpPr/>
          <p:nvPr/>
        </p:nvSpPr>
        <p:spPr>
          <a:xfrm>
            <a:off x="7383109" y="2342289"/>
            <a:ext cx="1402402" cy="1405247"/>
          </a:xfrm>
          <a:prstGeom prst="donut">
            <a:avLst>
              <a:gd name="adj" fmla="val 5250"/>
            </a:avLst>
          </a:prstGeom>
          <a:solidFill>
            <a:srgbClr val="F7A81B"/>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ndParaRPr>
          </a:p>
        </p:txBody>
      </p:sp>
      <p:sp>
        <p:nvSpPr>
          <p:cNvPr id="20" name="Title 1"/>
          <p:cNvSpPr txBox="1">
            <a:spLocks/>
          </p:cNvSpPr>
          <p:nvPr/>
        </p:nvSpPr>
        <p:spPr>
          <a:xfrm>
            <a:off x="6723160" y="413747"/>
            <a:ext cx="25146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2800" b="1" dirty="0">
                <a:solidFill>
                  <a:schemeClr val="tx1">
                    <a:lumMod val="50000"/>
                  </a:schemeClr>
                </a:solidFill>
                <a:latin typeface="Arial Narrow" panose="020B0606020202030204" pitchFamily="34" charset="0"/>
              </a:rPr>
              <a:t>Unmet expectations</a:t>
            </a:r>
          </a:p>
        </p:txBody>
      </p:sp>
      <p:sp>
        <p:nvSpPr>
          <p:cNvPr id="21" name="Title 1"/>
          <p:cNvSpPr txBox="1">
            <a:spLocks/>
          </p:cNvSpPr>
          <p:nvPr/>
        </p:nvSpPr>
        <p:spPr>
          <a:xfrm>
            <a:off x="2960540" y="2428019"/>
            <a:ext cx="1716106" cy="1066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6000" b="1" dirty="0">
                <a:solidFill>
                  <a:schemeClr val="tx1">
                    <a:lumMod val="50000"/>
                  </a:schemeClr>
                </a:solidFill>
                <a:latin typeface="Arial Narrow" panose="020B0606020202030204" pitchFamily="34" charset="0"/>
              </a:rPr>
              <a:t>31%</a:t>
            </a:r>
          </a:p>
        </p:txBody>
      </p:sp>
      <p:sp>
        <p:nvSpPr>
          <p:cNvPr id="22" name="Title 1"/>
          <p:cNvSpPr txBox="1">
            <a:spLocks/>
          </p:cNvSpPr>
          <p:nvPr/>
        </p:nvSpPr>
        <p:spPr>
          <a:xfrm>
            <a:off x="5635709" y="2514600"/>
            <a:ext cx="1298493" cy="9144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800" b="1" dirty="0">
                <a:solidFill>
                  <a:schemeClr val="tx1">
                    <a:lumMod val="50000"/>
                  </a:schemeClr>
                </a:solidFill>
                <a:latin typeface="Arial Narrow" panose="020B0606020202030204" pitchFamily="34" charset="0"/>
              </a:rPr>
              <a:t>21%</a:t>
            </a:r>
          </a:p>
        </p:txBody>
      </p:sp>
      <p:sp>
        <p:nvSpPr>
          <p:cNvPr id="23" name="Title 1"/>
          <p:cNvSpPr txBox="1">
            <a:spLocks/>
          </p:cNvSpPr>
          <p:nvPr/>
        </p:nvSpPr>
        <p:spPr>
          <a:xfrm>
            <a:off x="7540709" y="2743200"/>
            <a:ext cx="1298493" cy="777834"/>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dirty="0">
                <a:solidFill>
                  <a:schemeClr val="tx1">
                    <a:lumMod val="50000"/>
                  </a:schemeClr>
                </a:solidFill>
                <a:latin typeface="Arial Narrow" panose="020B0606020202030204" pitchFamily="34" charset="0"/>
              </a:rPr>
              <a:t>15%</a:t>
            </a:r>
          </a:p>
        </p:txBody>
      </p:sp>
      <p:cxnSp>
        <p:nvCxnSpPr>
          <p:cNvPr id="24" name="Straight Connector 23"/>
          <p:cNvCxnSpPr/>
          <p:nvPr/>
        </p:nvCxnSpPr>
        <p:spPr>
          <a:xfrm>
            <a:off x="2465858" y="394348"/>
            <a:ext cx="2190563"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65858" y="1404347"/>
            <a:ext cx="2190563"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888550" y="413747"/>
            <a:ext cx="2036617"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180360" y="402563"/>
            <a:ext cx="1752600" cy="11184"/>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158591" y="1398755"/>
            <a:ext cx="1774371" cy="5592"/>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888549" y="1404347"/>
            <a:ext cx="2036617" cy="0"/>
          </a:xfrm>
          <a:prstGeom prst="line">
            <a:avLst/>
          </a:prstGeom>
          <a:ln>
            <a:solidFill>
              <a:srgbClr val="005DAA"/>
            </a:solidFill>
          </a:ln>
        </p:spPr>
        <p:style>
          <a:lnRef idx="2">
            <a:schemeClr val="accent1"/>
          </a:lnRef>
          <a:fillRef idx="0">
            <a:schemeClr val="accent1"/>
          </a:fillRef>
          <a:effectRef idx="1">
            <a:schemeClr val="accent1"/>
          </a:effectRef>
          <a:fontRef idx="minor">
            <a:schemeClr val="tx1"/>
          </a:fontRef>
        </p:style>
      </p:cxnSp>
      <p:sp>
        <p:nvSpPr>
          <p:cNvPr id="30" name="Title 1"/>
          <p:cNvSpPr txBox="1">
            <a:spLocks/>
          </p:cNvSpPr>
          <p:nvPr/>
        </p:nvSpPr>
        <p:spPr>
          <a:xfrm>
            <a:off x="685800" y="4648200"/>
            <a:ext cx="16764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smtClean="0">
                <a:solidFill>
                  <a:schemeClr val="bg1"/>
                </a:solidFill>
                <a:latin typeface="Arial Narrow" panose="020B0606020202030204" pitchFamily="34" charset="0"/>
              </a:rPr>
              <a:t>43%</a:t>
            </a:r>
            <a:endParaRPr lang="en-US" sz="4000" b="1" dirty="0">
              <a:solidFill>
                <a:schemeClr val="bg1"/>
              </a:solidFill>
              <a:latin typeface="Arial Narrow" panose="020B0606020202030204" pitchFamily="34" charset="0"/>
            </a:endParaRPr>
          </a:p>
        </p:txBody>
      </p:sp>
      <p:sp>
        <p:nvSpPr>
          <p:cNvPr id="31" name="Title 1"/>
          <p:cNvSpPr txBox="1">
            <a:spLocks/>
          </p:cNvSpPr>
          <p:nvPr/>
        </p:nvSpPr>
        <p:spPr>
          <a:xfrm>
            <a:off x="685800" y="5791200"/>
            <a:ext cx="1676400"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4000" b="1" dirty="0">
                <a:solidFill>
                  <a:schemeClr val="bg1"/>
                </a:solidFill>
                <a:latin typeface="Arial Narrow" panose="020B0606020202030204" pitchFamily="34" charset="0"/>
              </a:rPr>
              <a:t>35%</a:t>
            </a:r>
          </a:p>
        </p:txBody>
      </p:sp>
      <p:sp>
        <p:nvSpPr>
          <p:cNvPr id="33" name="Title 1"/>
          <p:cNvSpPr txBox="1">
            <a:spLocks/>
          </p:cNvSpPr>
          <p:nvPr/>
        </p:nvSpPr>
        <p:spPr>
          <a:xfrm>
            <a:off x="2544151" y="4630050"/>
            <a:ext cx="6620181"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dirty="0">
                <a:solidFill>
                  <a:schemeClr val="tx1">
                    <a:lumMod val="50000"/>
                  </a:schemeClr>
                </a:solidFill>
                <a:latin typeface="Arial Narrow" panose="020B0606020202030204" pitchFamily="34" charset="0"/>
              </a:rPr>
              <a:t>Would </a:t>
            </a:r>
            <a:r>
              <a:rPr lang="en-US" sz="3600" b="1" dirty="0">
                <a:solidFill>
                  <a:srgbClr val="005DAA"/>
                </a:solidFill>
                <a:latin typeface="Arial Narrow" panose="020B0606020202030204" pitchFamily="34" charset="0"/>
              </a:rPr>
              <a:t>NOT </a:t>
            </a:r>
            <a:r>
              <a:rPr lang="en-US" sz="3600" dirty="0">
                <a:solidFill>
                  <a:schemeClr val="tx1">
                    <a:lumMod val="50000"/>
                  </a:schemeClr>
                </a:solidFill>
                <a:latin typeface="Arial Narrow" panose="020B0606020202030204" pitchFamily="34" charset="0"/>
              </a:rPr>
              <a:t>recommend their club</a:t>
            </a:r>
          </a:p>
        </p:txBody>
      </p:sp>
      <p:sp>
        <p:nvSpPr>
          <p:cNvPr id="34" name="Title 1"/>
          <p:cNvSpPr txBox="1">
            <a:spLocks/>
          </p:cNvSpPr>
          <p:nvPr/>
        </p:nvSpPr>
        <p:spPr>
          <a:xfrm>
            <a:off x="2600021" y="5791200"/>
            <a:ext cx="6620181" cy="685800"/>
          </a:xfrm>
          <a:prstGeom prst="rect">
            <a:avLst/>
          </a:prstGeom>
          <a:ln>
            <a:noFill/>
          </a:ln>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dirty="0">
                <a:solidFill>
                  <a:schemeClr val="tx1">
                    <a:lumMod val="50000"/>
                  </a:schemeClr>
                </a:solidFill>
                <a:latin typeface="Arial Narrow" panose="020B0606020202030204" pitchFamily="34" charset="0"/>
              </a:rPr>
              <a:t>Would </a:t>
            </a:r>
            <a:r>
              <a:rPr lang="en-US" sz="3600" b="1" dirty="0">
                <a:solidFill>
                  <a:srgbClr val="005DAA"/>
                </a:solidFill>
                <a:latin typeface="Arial Narrow" panose="020B0606020202030204" pitchFamily="34" charset="0"/>
              </a:rPr>
              <a:t>NOT </a:t>
            </a:r>
            <a:r>
              <a:rPr lang="en-US" sz="3600" dirty="0">
                <a:solidFill>
                  <a:schemeClr val="tx1">
                    <a:lumMod val="50000"/>
                  </a:schemeClr>
                </a:solidFill>
                <a:latin typeface="Arial Narrow" panose="020B0606020202030204" pitchFamily="34" charset="0"/>
              </a:rPr>
              <a:t>recommend Rotary</a:t>
            </a:r>
          </a:p>
        </p:txBody>
      </p:sp>
    </p:spTree>
    <p:custDataLst>
      <p:tags r:id="rId1"/>
    </p:custDataLst>
    <p:extLst>
      <p:ext uri="{BB962C8B-B14F-4D97-AF65-F5344CB8AC3E}">
        <p14:creationId xmlns="" xmlns:p14="http://schemas.microsoft.com/office/powerpoint/2010/main" val="548332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z="2800" dirty="0" smtClean="0">
                <a:latin typeface="Arial Narrow" panose="020B0606020202030204" pitchFamily="34" charset="0"/>
                <a:cs typeface="Arial" panose="020B0604020202020204" pitchFamily="34" charset="0"/>
              </a:rPr>
              <a:t>MEMBERSHIP CHALLENGES: CLUB LEVEL</a:t>
            </a:r>
          </a:p>
        </p:txBody>
      </p:sp>
      <p:sp>
        <p:nvSpPr>
          <p:cNvPr id="22" name="Freeform 19"/>
          <p:cNvSpPr>
            <a:spLocks/>
          </p:cNvSpPr>
          <p:nvPr/>
        </p:nvSpPr>
        <p:spPr bwMode="auto">
          <a:xfrm>
            <a:off x="276225" y="4530725"/>
            <a:ext cx="828675" cy="1281113"/>
          </a:xfrm>
          <a:custGeom>
            <a:avLst/>
            <a:gdLst>
              <a:gd name="T0" fmla="*/ 522 w 522"/>
              <a:gd name="T1" fmla="*/ 807 h 807"/>
              <a:gd name="T2" fmla="*/ 0 w 522"/>
              <a:gd name="T3" fmla="*/ 807 h 807"/>
              <a:gd name="T4" fmla="*/ 0 w 522"/>
              <a:gd name="T5" fmla="*/ 0 h 807"/>
              <a:gd name="T6" fmla="*/ 262 w 522"/>
              <a:gd name="T7" fmla="*/ 172 h 807"/>
              <a:gd name="T8" fmla="*/ 522 w 522"/>
              <a:gd name="T9" fmla="*/ 0 h 807"/>
              <a:gd name="T10" fmla="*/ 522 w 522"/>
              <a:gd name="T11" fmla="*/ 807 h 807"/>
            </a:gdLst>
            <a:ahLst/>
            <a:cxnLst>
              <a:cxn ang="0">
                <a:pos x="T0" y="T1"/>
              </a:cxn>
              <a:cxn ang="0">
                <a:pos x="T2" y="T3"/>
              </a:cxn>
              <a:cxn ang="0">
                <a:pos x="T4" y="T5"/>
              </a:cxn>
              <a:cxn ang="0">
                <a:pos x="T6" y="T7"/>
              </a:cxn>
              <a:cxn ang="0">
                <a:pos x="T8" y="T9"/>
              </a:cxn>
              <a:cxn ang="0">
                <a:pos x="T10" y="T11"/>
              </a:cxn>
            </a:cxnLst>
            <a:rect l="0" t="0" r="r" b="b"/>
            <a:pathLst>
              <a:path w="522" h="807">
                <a:moveTo>
                  <a:pt x="522" y="807"/>
                </a:moveTo>
                <a:lnTo>
                  <a:pt x="0" y="807"/>
                </a:lnTo>
                <a:lnTo>
                  <a:pt x="0" y="0"/>
                </a:lnTo>
                <a:lnTo>
                  <a:pt x="262" y="172"/>
                </a:lnTo>
                <a:lnTo>
                  <a:pt x="522" y="0"/>
                </a:lnTo>
                <a:lnTo>
                  <a:pt x="522" y="807"/>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a:latin typeface="+mn-lt"/>
              <a:cs typeface="+mn-cs"/>
            </a:endParaRPr>
          </a:p>
        </p:txBody>
      </p:sp>
      <p:sp>
        <p:nvSpPr>
          <p:cNvPr id="23" name="Freeform 20"/>
          <p:cNvSpPr>
            <a:spLocks/>
          </p:cNvSpPr>
          <p:nvPr/>
        </p:nvSpPr>
        <p:spPr bwMode="auto">
          <a:xfrm>
            <a:off x="276225" y="3119438"/>
            <a:ext cx="828675" cy="1549400"/>
          </a:xfrm>
          <a:custGeom>
            <a:avLst/>
            <a:gdLst>
              <a:gd name="T0" fmla="*/ 522 w 522"/>
              <a:gd name="T1" fmla="*/ 803 h 976"/>
              <a:gd name="T2" fmla="*/ 262 w 522"/>
              <a:gd name="T3" fmla="*/ 976 h 976"/>
              <a:gd name="T4" fmla="*/ 0 w 522"/>
              <a:gd name="T5" fmla="*/ 803 h 976"/>
              <a:gd name="T6" fmla="*/ 0 w 522"/>
              <a:gd name="T7" fmla="*/ 0 h 976"/>
              <a:gd name="T8" fmla="*/ 262 w 522"/>
              <a:gd name="T9" fmla="*/ 173 h 976"/>
              <a:gd name="T10" fmla="*/ 522 w 522"/>
              <a:gd name="T11" fmla="*/ 0 h 976"/>
              <a:gd name="T12" fmla="*/ 522 w 522"/>
              <a:gd name="T13" fmla="*/ 803 h 976"/>
            </a:gdLst>
            <a:ahLst/>
            <a:cxnLst>
              <a:cxn ang="0">
                <a:pos x="T0" y="T1"/>
              </a:cxn>
              <a:cxn ang="0">
                <a:pos x="T2" y="T3"/>
              </a:cxn>
              <a:cxn ang="0">
                <a:pos x="T4" y="T5"/>
              </a:cxn>
              <a:cxn ang="0">
                <a:pos x="T6" y="T7"/>
              </a:cxn>
              <a:cxn ang="0">
                <a:pos x="T8" y="T9"/>
              </a:cxn>
              <a:cxn ang="0">
                <a:pos x="T10" y="T11"/>
              </a:cxn>
              <a:cxn ang="0">
                <a:pos x="T12" y="T13"/>
              </a:cxn>
            </a:cxnLst>
            <a:rect l="0" t="0" r="r" b="b"/>
            <a:pathLst>
              <a:path w="522" h="976">
                <a:moveTo>
                  <a:pt x="522" y="803"/>
                </a:moveTo>
                <a:lnTo>
                  <a:pt x="262" y="976"/>
                </a:lnTo>
                <a:lnTo>
                  <a:pt x="0" y="803"/>
                </a:lnTo>
                <a:lnTo>
                  <a:pt x="0" y="0"/>
                </a:lnTo>
                <a:lnTo>
                  <a:pt x="262" y="173"/>
                </a:lnTo>
                <a:lnTo>
                  <a:pt x="522" y="0"/>
                </a:lnTo>
                <a:lnTo>
                  <a:pt x="522" y="803"/>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a:latin typeface="+mn-lt"/>
              <a:cs typeface="+mn-cs"/>
            </a:endParaRPr>
          </a:p>
        </p:txBody>
      </p:sp>
      <p:sp>
        <p:nvSpPr>
          <p:cNvPr id="27" name="Freeform 24"/>
          <p:cNvSpPr>
            <a:spLocks/>
          </p:cNvSpPr>
          <p:nvPr/>
        </p:nvSpPr>
        <p:spPr bwMode="auto">
          <a:xfrm>
            <a:off x="276225" y="1687513"/>
            <a:ext cx="828675" cy="1555750"/>
          </a:xfrm>
          <a:custGeom>
            <a:avLst/>
            <a:gdLst>
              <a:gd name="T0" fmla="*/ 371 w 522"/>
              <a:gd name="T1" fmla="*/ 0 h 980"/>
              <a:gd name="T2" fmla="*/ 0 w 522"/>
              <a:gd name="T3" fmla="*/ 0 h 980"/>
              <a:gd name="T4" fmla="*/ 0 w 522"/>
              <a:gd name="T5" fmla="*/ 808 h 980"/>
              <a:gd name="T6" fmla="*/ 262 w 522"/>
              <a:gd name="T7" fmla="*/ 980 h 980"/>
              <a:gd name="T8" fmla="*/ 522 w 522"/>
              <a:gd name="T9" fmla="*/ 808 h 980"/>
              <a:gd name="T10" fmla="*/ 522 w 522"/>
              <a:gd name="T11" fmla="*/ 0 h 980"/>
              <a:gd name="T12" fmla="*/ 371 w 522"/>
              <a:gd name="T13" fmla="*/ 0 h 980"/>
            </a:gdLst>
            <a:ahLst/>
            <a:cxnLst>
              <a:cxn ang="0">
                <a:pos x="T0" y="T1"/>
              </a:cxn>
              <a:cxn ang="0">
                <a:pos x="T2" y="T3"/>
              </a:cxn>
              <a:cxn ang="0">
                <a:pos x="T4" y="T5"/>
              </a:cxn>
              <a:cxn ang="0">
                <a:pos x="T6" y="T7"/>
              </a:cxn>
              <a:cxn ang="0">
                <a:pos x="T8" y="T9"/>
              </a:cxn>
              <a:cxn ang="0">
                <a:pos x="T10" y="T11"/>
              </a:cxn>
              <a:cxn ang="0">
                <a:pos x="T12" y="T13"/>
              </a:cxn>
            </a:cxnLst>
            <a:rect l="0" t="0" r="r" b="b"/>
            <a:pathLst>
              <a:path w="522" h="980">
                <a:moveTo>
                  <a:pt x="371" y="0"/>
                </a:moveTo>
                <a:lnTo>
                  <a:pt x="0" y="0"/>
                </a:lnTo>
                <a:lnTo>
                  <a:pt x="0" y="808"/>
                </a:lnTo>
                <a:lnTo>
                  <a:pt x="262" y="980"/>
                </a:lnTo>
                <a:lnTo>
                  <a:pt x="522" y="808"/>
                </a:lnTo>
                <a:lnTo>
                  <a:pt x="522" y="0"/>
                </a:lnTo>
                <a:lnTo>
                  <a:pt x="371" y="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a:latin typeface="+mn-lt"/>
              <a:cs typeface="+mn-cs"/>
            </a:endParaRPr>
          </a:p>
        </p:txBody>
      </p:sp>
      <p:grpSp>
        <p:nvGrpSpPr>
          <p:cNvPr id="4103" name="Group 3"/>
          <p:cNvGrpSpPr>
            <a:grpSpLocks/>
          </p:cNvGrpSpPr>
          <p:nvPr/>
        </p:nvGrpSpPr>
        <p:grpSpPr bwMode="auto">
          <a:xfrm>
            <a:off x="1104900" y="1687513"/>
            <a:ext cx="7770813" cy="1282700"/>
            <a:chOff x="1104900" y="1687513"/>
            <a:chExt cx="7770019" cy="1282700"/>
          </a:xfrm>
        </p:grpSpPr>
        <p:sp>
          <p:nvSpPr>
            <p:cNvPr id="24" name="Freeform 21"/>
            <p:cNvSpPr>
              <a:spLocks/>
            </p:cNvSpPr>
            <p:nvPr/>
          </p:nvSpPr>
          <p:spPr bwMode="auto">
            <a:xfrm>
              <a:off x="1104900" y="1687513"/>
              <a:ext cx="7766844" cy="1282700"/>
            </a:xfrm>
            <a:custGeom>
              <a:avLst/>
              <a:gdLst>
                <a:gd name="T0" fmla="*/ 2027 w 2071"/>
                <a:gd name="T1" fmla="*/ 0 h 342"/>
                <a:gd name="T2" fmla="*/ 0 w 2071"/>
                <a:gd name="T3" fmla="*/ 0 h 342"/>
                <a:gd name="T4" fmla="*/ 0 w 2071"/>
                <a:gd name="T5" fmla="*/ 342 h 342"/>
                <a:gd name="T6" fmla="*/ 2027 w 2071"/>
                <a:gd name="T7" fmla="*/ 342 h 342"/>
                <a:gd name="T8" fmla="*/ 2071 w 2071"/>
                <a:gd name="T9" fmla="*/ 298 h 342"/>
                <a:gd name="T10" fmla="*/ 2071 w 2071"/>
                <a:gd name="T11" fmla="*/ 44 h 342"/>
                <a:gd name="T12" fmla="*/ 2027 w 2071"/>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2071" h="342">
                  <a:moveTo>
                    <a:pt x="2027" y="0"/>
                  </a:moveTo>
                  <a:cubicBezTo>
                    <a:pt x="0" y="0"/>
                    <a:pt x="0" y="0"/>
                    <a:pt x="0" y="0"/>
                  </a:cubicBezTo>
                  <a:cubicBezTo>
                    <a:pt x="0" y="342"/>
                    <a:pt x="0" y="342"/>
                    <a:pt x="0" y="342"/>
                  </a:cubicBezTo>
                  <a:cubicBezTo>
                    <a:pt x="2027" y="342"/>
                    <a:pt x="2027" y="342"/>
                    <a:pt x="2027" y="342"/>
                  </a:cubicBezTo>
                  <a:cubicBezTo>
                    <a:pt x="2051" y="342"/>
                    <a:pt x="2071" y="323"/>
                    <a:pt x="2071" y="298"/>
                  </a:cubicBezTo>
                  <a:cubicBezTo>
                    <a:pt x="2071" y="44"/>
                    <a:pt x="2071" y="44"/>
                    <a:pt x="2071" y="44"/>
                  </a:cubicBezTo>
                  <a:cubicBezTo>
                    <a:pt x="2071" y="19"/>
                    <a:pt x="2051" y="0"/>
                    <a:pt x="2027" y="0"/>
                  </a:cubicBez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4114" name="Freeform 25"/>
            <p:cNvSpPr>
              <a:spLocks/>
            </p:cNvSpPr>
            <p:nvPr/>
          </p:nvSpPr>
          <p:spPr bwMode="auto">
            <a:xfrm>
              <a:off x="5750719" y="1687513"/>
              <a:ext cx="3124200" cy="1282700"/>
            </a:xfrm>
            <a:custGeom>
              <a:avLst/>
              <a:gdLst>
                <a:gd name="T0" fmla="*/ 3124200 w 833"/>
                <a:gd name="T1" fmla="*/ 165026 h 342"/>
                <a:gd name="T2" fmla="*/ 3124200 w 833"/>
                <a:gd name="T3" fmla="*/ 1117674 h 342"/>
                <a:gd name="T4" fmla="*/ 2959176 w 833"/>
                <a:gd name="T5" fmla="*/ 1282700 h 342"/>
                <a:gd name="T6" fmla="*/ 0 w 833"/>
                <a:gd name="T7" fmla="*/ 1282700 h 342"/>
                <a:gd name="T8" fmla="*/ 1286435 w 833"/>
                <a:gd name="T9" fmla="*/ 0 h 342"/>
                <a:gd name="T10" fmla="*/ 2959176 w 833"/>
                <a:gd name="T11" fmla="*/ 0 h 342"/>
                <a:gd name="T12" fmla="*/ 3124200 w 833"/>
                <a:gd name="T13" fmla="*/ 165026 h 3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33" h="342">
                  <a:moveTo>
                    <a:pt x="833" y="44"/>
                  </a:moveTo>
                  <a:cubicBezTo>
                    <a:pt x="833" y="298"/>
                    <a:pt x="833" y="298"/>
                    <a:pt x="833" y="298"/>
                  </a:cubicBezTo>
                  <a:cubicBezTo>
                    <a:pt x="833" y="323"/>
                    <a:pt x="813" y="342"/>
                    <a:pt x="789" y="342"/>
                  </a:cubicBezTo>
                  <a:cubicBezTo>
                    <a:pt x="0" y="342"/>
                    <a:pt x="0" y="342"/>
                    <a:pt x="0" y="342"/>
                  </a:cubicBezTo>
                  <a:cubicBezTo>
                    <a:pt x="343" y="0"/>
                    <a:pt x="343" y="0"/>
                    <a:pt x="343" y="0"/>
                  </a:cubicBezTo>
                  <a:cubicBezTo>
                    <a:pt x="789" y="0"/>
                    <a:pt x="789" y="0"/>
                    <a:pt x="789" y="0"/>
                  </a:cubicBezTo>
                  <a:cubicBezTo>
                    <a:pt x="813" y="0"/>
                    <a:pt x="833" y="19"/>
                    <a:pt x="833" y="44"/>
                  </a:cubicBezTo>
                  <a:close/>
                </a:path>
              </a:pathLst>
            </a:custGeom>
            <a:gradFill rotWithShape="1">
              <a:gsLst>
                <a:gs pos="0">
                  <a:srgbClr val="01315D">
                    <a:alpha val="28000"/>
                  </a:srgbClr>
                </a:gs>
                <a:gs pos="100000">
                  <a:srgbClr val="FFFFFF">
                    <a:alpha val="0"/>
                  </a:srgb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4104" name="Group 10"/>
          <p:cNvGrpSpPr>
            <a:grpSpLocks/>
          </p:cNvGrpSpPr>
          <p:nvPr/>
        </p:nvGrpSpPr>
        <p:grpSpPr bwMode="auto">
          <a:xfrm>
            <a:off x="1104900" y="3119438"/>
            <a:ext cx="7769225" cy="1285875"/>
            <a:chOff x="1104900" y="3119438"/>
            <a:chExt cx="7770018" cy="1285081"/>
          </a:xfrm>
        </p:grpSpPr>
        <p:sp>
          <p:nvSpPr>
            <p:cNvPr id="25" name="Freeform 22"/>
            <p:cNvSpPr>
              <a:spLocks/>
            </p:cNvSpPr>
            <p:nvPr/>
          </p:nvSpPr>
          <p:spPr bwMode="auto">
            <a:xfrm>
              <a:off x="1104900" y="3119438"/>
              <a:ext cx="7768431" cy="1281908"/>
            </a:xfrm>
            <a:custGeom>
              <a:avLst/>
              <a:gdLst>
                <a:gd name="T0" fmla="*/ 2027 w 2071"/>
                <a:gd name="T1" fmla="*/ 0 h 342"/>
                <a:gd name="T2" fmla="*/ 0 w 2071"/>
                <a:gd name="T3" fmla="*/ 0 h 342"/>
                <a:gd name="T4" fmla="*/ 0 w 2071"/>
                <a:gd name="T5" fmla="*/ 342 h 342"/>
                <a:gd name="T6" fmla="*/ 2027 w 2071"/>
                <a:gd name="T7" fmla="*/ 342 h 342"/>
                <a:gd name="T8" fmla="*/ 2071 w 2071"/>
                <a:gd name="T9" fmla="*/ 298 h 342"/>
                <a:gd name="T10" fmla="*/ 2071 w 2071"/>
                <a:gd name="T11" fmla="*/ 44 h 342"/>
                <a:gd name="T12" fmla="*/ 2027 w 2071"/>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2071" h="342">
                  <a:moveTo>
                    <a:pt x="2027" y="0"/>
                  </a:moveTo>
                  <a:cubicBezTo>
                    <a:pt x="0" y="0"/>
                    <a:pt x="0" y="0"/>
                    <a:pt x="0" y="0"/>
                  </a:cubicBezTo>
                  <a:cubicBezTo>
                    <a:pt x="0" y="342"/>
                    <a:pt x="0" y="342"/>
                    <a:pt x="0" y="342"/>
                  </a:cubicBezTo>
                  <a:cubicBezTo>
                    <a:pt x="2027" y="342"/>
                    <a:pt x="2027" y="342"/>
                    <a:pt x="2027" y="342"/>
                  </a:cubicBezTo>
                  <a:cubicBezTo>
                    <a:pt x="2051" y="342"/>
                    <a:pt x="2071" y="323"/>
                    <a:pt x="2071" y="298"/>
                  </a:cubicBezTo>
                  <a:cubicBezTo>
                    <a:pt x="2071" y="44"/>
                    <a:pt x="2071" y="44"/>
                    <a:pt x="2071" y="44"/>
                  </a:cubicBezTo>
                  <a:cubicBezTo>
                    <a:pt x="2071" y="19"/>
                    <a:pt x="2051" y="0"/>
                    <a:pt x="2027" y="0"/>
                  </a:cubicBez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4112" name="Freeform 26"/>
            <p:cNvSpPr>
              <a:spLocks/>
            </p:cNvSpPr>
            <p:nvPr/>
          </p:nvSpPr>
          <p:spPr bwMode="auto">
            <a:xfrm>
              <a:off x="4317206" y="3121819"/>
              <a:ext cx="4557712" cy="1282700"/>
            </a:xfrm>
            <a:custGeom>
              <a:avLst/>
              <a:gdLst>
                <a:gd name="T0" fmla="*/ 4557712 w 1215"/>
                <a:gd name="T1" fmla="*/ 165026 h 342"/>
                <a:gd name="T2" fmla="*/ 4557712 w 1215"/>
                <a:gd name="T3" fmla="*/ 1117674 h 342"/>
                <a:gd name="T4" fmla="*/ 4392659 w 1215"/>
                <a:gd name="T5" fmla="*/ 1282700 h 342"/>
                <a:gd name="T6" fmla="*/ 0 w 1215"/>
                <a:gd name="T7" fmla="*/ 1282700 h 342"/>
                <a:gd name="T8" fmla="*/ 1282912 w 1215"/>
                <a:gd name="T9" fmla="*/ 0 h 342"/>
                <a:gd name="T10" fmla="*/ 4392659 w 1215"/>
                <a:gd name="T11" fmla="*/ 0 h 342"/>
                <a:gd name="T12" fmla="*/ 4557712 w 1215"/>
                <a:gd name="T13" fmla="*/ 165026 h 3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5" h="342">
                  <a:moveTo>
                    <a:pt x="1215" y="44"/>
                  </a:moveTo>
                  <a:cubicBezTo>
                    <a:pt x="1215" y="298"/>
                    <a:pt x="1215" y="298"/>
                    <a:pt x="1215" y="298"/>
                  </a:cubicBezTo>
                  <a:cubicBezTo>
                    <a:pt x="1215" y="323"/>
                    <a:pt x="1195" y="342"/>
                    <a:pt x="1171" y="342"/>
                  </a:cubicBezTo>
                  <a:cubicBezTo>
                    <a:pt x="0" y="342"/>
                    <a:pt x="0" y="342"/>
                    <a:pt x="0" y="342"/>
                  </a:cubicBezTo>
                  <a:cubicBezTo>
                    <a:pt x="342" y="0"/>
                    <a:pt x="342" y="0"/>
                    <a:pt x="342" y="0"/>
                  </a:cubicBezTo>
                  <a:cubicBezTo>
                    <a:pt x="1171" y="0"/>
                    <a:pt x="1171" y="0"/>
                    <a:pt x="1171" y="0"/>
                  </a:cubicBezTo>
                  <a:cubicBezTo>
                    <a:pt x="1195" y="0"/>
                    <a:pt x="1215" y="19"/>
                    <a:pt x="1215" y="44"/>
                  </a:cubicBezTo>
                  <a:close/>
                </a:path>
              </a:pathLst>
            </a:custGeom>
            <a:gradFill rotWithShape="1">
              <a:gsLst>
                <a:gs pos="0">
                  <a:srgbClr val="01315D">
                    <a:alpha val="28000"/>
                  </a:srgbClr>
                </a:gs>
                <a:gs pos="100000">
                  <a:srgbClr val="FFFFFF">
                    <a:alpha val="0"/>
                  </a:srgb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grpSp>
        <p:nvGrpSpPr>
          <p:cNvPr id="4105" name="Group 11"/>
          <p:cNvGrpSpPr>
            <a:grpSpLocks/>
          </p:cNvGrpSpPr>
          <p:nvPr/>
        </p:nvGrpSpPr>
        <p:grpSpPr bwMode="auto">
          <a:xfrm>
            <a:off x="1104900" y="4530725"/>
            <a:ext cx="7769225" cy="1284288"/>
            <a:chOff x="1104900" y="4530725"/>
            <a:chExt cx="7770018" cy="1283494"/>
          </a:xfrm>
        </p:grpSpPr>
        <p:sp>
          <p:nvSpPr>
            <p:cNvPr id="26" name="Freeform 23"/>
            <p:cNvSpPr>
              <a:spLocks/>
            </p:cNvSpPr>
            <p:nvPr/>
          </p:nvSpPr>
          <p:spPr bwMode="auto">
            <a:xfrm>
              <a:off x="1104900" y="4530725"/>
              <a:ext cx="7768431" cy="1280321"/>
            </a:xfrm>
            <a:custGeom>
              <a:avLst/>
              <a:gdLst>
                <a:gd name="T0" fmla="*/ 2027 w 2071"/>
                <a:gd name="T1" fmla="*/ 0 h 342"/>
                <a:gd name="T2" fmla="*/ 0 w 2071"/>
                <a:gd name="T3" fmla="*/ 0 h 342"/>
                <a:gd name="T4" fmla="*/ 0 w 2071"/>
                <a:gd name="T5" fmla="*/ 342 h 342"/>
                <a:gd name="T6" fmla="*/ 2027 w 2071"/>
                <a:gd name="T7" fmla="*/ 342 h 342"/>
                <a:gd name="T8" fmla="*/ 2071 w 2071"/>
                <a:gd name="T9" fmla="*/ 299 h 342"/>
                <a:gd name="T10" fmla="*/ 2071 w 2071"/>
                <a:gd name="T11" fmla="*/ 44 h 342"/>
                <a:gd name="T12" fmla="*/ 2027 w 2071"/>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2071" h="342">
                  <a:moveTo>
                    <a:pt x="2027" y="0"/>
                  </a:moveTo>
                  <a:cubicBezTo>
                    <a:pt x="0" y="0"/>
                    <a:pt x="0" y="0"/>
                    <a:pt x="0" y="0"/>
                  </a:cubicBezTo>
                  <a:cubicBezTo>
                    <a:pt x="0" y="342"/>
                    <a:pt x="0" y="342"/>
                    <a:pt x="0" y="342"/>
                  </a:cubicBezTo>
                  <a:cubicBezTo>
                    <a:pt x="2027" y="342"/>
                    <a:pt x="2027" y="342"/>
                    <a:pt x="2027" y="342"/>
                  </a:cubicBezTo>
                  <a:cubicBezTo>
                    <a:pt x="2051" y="342"/>
                    <a:pt x="2071" y="323"/>
                    <a:pt x="2071" y="299"/>
                  </a:cubicBezTo>
                  <a:cubicBezTo>
                    <a:pt x="2071" y="44"/>
                    <a:pt x="2071" y="44"/>
                    <a:pt x="2071" y="44"/>
                  </a:cubicBezTo>
                  <a:cubicBezTo>
                    <a:pt x="2071" y="20"/>
                    <a:pt x="2051" y="0"/>
                    <a:pt x="2027" y="0"/>
                  </a:cubicBez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cs typeface="+mn-cs"/>
              </a:endParaRPr>
            </a:p>
          </p:txBody>
        </p:sp>
        <p:sp>
          <p:nvSpPr>
            <p:cNvPr id="4110" name="Freeform 27"/>
            <p:cNvSpPr>
              <a:spLocks/>
            </p:cNvSpPr>
            <p:nvPr/>
          </p:nvSpPr>
          <p:spPr bwMode="auto">
            <a:xfrm>
              <a:off x="2907506" y="4533106"/>
              <a:ext cx="5967412" cy="1281113"/>
            </a:xfrm>
            <a:custGeom>
              <a:avLst/>
              <a:gdLst>
                <a:gd name="T0" fmla="*/ 5967412 w 1591"/>
                <a:gd name="T1" fmla="*/ 164822 h 342"/>
                <a:gd name="T2" fmla="*/ 5967412 w 1591"/>
                <a:gd name="T3" fmla="*/ 1120037 h 342"/>
                <a:gd name="T4" fmla="*/ 5802380 w 1591"/>
                <a:gd name="T5" fmla="*/ 1281113 h 342"/>
                <a:gd name="T6" fmla="*/ 0 w 1591"/>
                <a:gd name="T7" fmla="*/ 1281113 h 342"/>
                <a:gd name="T8" fmla="*/ 1282750 w 1591"/>
                <a:gd name="T9" fmla="*/ 0 h 342"/>
                <a:gd name="T10" fmla="*/ 5802380 w 1591"/>
                <a:gd name="T11" fmla="*/ 0 h 342"/>
                <a:gd name="T12" fmla="*/ 5967412 w 1591"/>
                <a:gd name="T13" fmla="*/ 164822 h 3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1" h="342">
                  <a:moveTo>
                    <a:pt x="1591" y="44"/>
                  </a:moveTo>
                  <a:cubicBezTo>
                    <a:pt x="1591" y="299"/>
                    <a:pt x="1591" y="299"/>
                    <a:pt x="1591" y="299"/>
                  </a:cubicBezTo>
                  <a:cubicBezTo>
                    <a:pt x="1591" y="323"/>
                    <a:pt x="1571" y="342"/>
                    <a:pt x="1547" y="342"/>
                  </a:cubicBezTo>
                  <a:cubicBezTo>
                    <a:pt x="0" y="342"/>
                    <a:pt x="0" y="342"/>
                    <a:pt x="0" y="342"/>
                  </a:cubicBezTo>
                  <a:cubicBezTo>
                    <a:pt x="342" y="0"/>
                    <a:pt x="342" y="0"/>
                    <a:pt x="342" y="0"/>
                  </a:cubicBezTo>
                  <a:cubicBezTo>
                    <a:pt x="1547" y="0"/>
                    <a:pt x="1547" y="0"/>
                    <a:pt x="1547" y="0"/>
                  </a:cubicBezTo>
                  <a:cubicBezTo>
                    <a:pt x="1571" y="0"/>
                    <a:pt x="1591" y="20"/>
                    <a:pt x="1591" y="44"/>
                  </a:cubicBezTo>
                  <a:close/>
                </a:path>
              </a:pathLst>
            </a:custGeom>
            <a:gradFill rotWithShape="1">
              <a:gsLst>
                <a:gs pos="0">
                  <a:srgbClr val="000C16">
                    <a:alpha val="34901"/>
                  </a:srgbClr>
                </a:gs>
                <a:gs pos="100000">
                  <a:schemeClr val="bg1">
                    <a:alpha val="0"/>
                  </a:schemeClr>
                </a:gs>
              </a:gsLst>
              <a:lin ang="162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34" name="TextBox 33"/>
          <p:cNvSpPr txBox="1"/>
          <p:nvPr/>
        </p:nvSpPr>
        <p:spPr>
          <a:xfrm>
            <a:off x="1104900" y="1974919"/>
            <a:ext cx="7767638" cy="707886"/>
          </a:xfrm>
          <a:prstGeom prst="rect">
            <a:avLst/>
          </a:prstGeom>
          <a:noFill/>
          <a:effectLst>
            <a:outerShdw blurRad="38100" dist="25400" dir="5400000" algn="tl" rotWithShape="0">
              <a:srgbClr val="000000">
                <a:alpha val="27000"/>
              </a:srgbClr>
            </a:outerShdw>
          </a:effectLst>
        </p:spPr>
        <p:txBody>
          <a:bodyPr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eaLnBrk="1" fontAlgn="auto" hangingPunct="1">
              <a:spcBef>
                <a:spcPts val="0"/>
              </a:spcBef>
              <a:spcAft>
                <a:spcPts val="0"/>
              </a:spcAft>
              <a:defRPr/>
            </a:pPr>
            <a:r>
              <a:rPr lang="en-US" sz="4000" b="1" dirty="0" smtClean="0">
                <a:latin typeface="Arial Narrow" panose="020B0606020202030204" pitchFamily="34" charset="0"/>
              </a:rPr>
              <a:t>ATTRACTING NEW MEMBERS</a:t>
            </a:r>
            <a:endParaRPr lang="en-US" sz="4000" b="1" dirty="0">
              <a:latin typeface="Arial Narrow" panose="020B0606020202030204" pitchFamily="34" charset="0"/>
            </a:endParaRPr>
          </a:p>
        </p:txBody>
      </p:sp>
      <p:sp>
        <p:nvSpPr>
          <p:cNvPr id="35" name="TextBox 34"/>
          <p:cNvSpPr txBox="1"/>
          <p:nvPr/>
        </p:nvSpPr>
        <p:spPr>
          <a:xfrm>
            <a:off x="1104900" y="3406845"/>
            <a:ext cx="7767638" cy="707886"/>
          </a:xfrm>
          <a:prstGeom prst="rect">
            <a:avLst/>
          </a:prstGeom>
          <a:noFill/>
          <a:effectLst>
            <a:outerShdw blurRad="38100" dist="25400" dir="5400000" algn="tl" rotWithShape="0">
              <a:srgbClr val="000000">
                <a:alpha val="27000"/>
              </a:srgbClr>
            </a:outerShdw>
          </a:effectLst>
        </p:spPr>
        <p:txBody>
          <a:bodyPr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eaLnBrk="1" fontAlgn="auto" hangingPunct="1">
              <a:spcBef>
                <a:spcPts val="0"/>
              </a:spcBef>
              <a:spcAft>
                <a:spcPts val="0"/>
              </a:spcAft>
              <a:defRPr/>
            </a:pPr>
            <a:r>
              <a:rPr lang="en-US" sz="4000" b="1" dirty="0" smtClean="0">
                <a:latin typeface="Arial Narrow" panose="020B0606020202030204" pitchFamily="34" charset="0"/>
              </a:rPr>
              <a:t>EMBRACING </a:t>
            </a:r>
            <a:r>
              <a:rPr lang="en-US" sz="4000" b="1" dirty="0">
                <a:latin typeface="Arial Narrow" panose="020B0606020202030204" pitchFamily="34" charset="0"/>
              </a:rPr>
              <a:t>CLUB</a:t>
            </a:r>
            <a:r>
              <a:rPr lang="en-US" sz="4000" b="1" dirty="0" smtClean="0">
                <a:latin typeface="Arial Narrow" panose="020B0606020202030204" pitchFamily="34" charset="0"/>
              </a:rPr>
              <a:t> FLEXIBILITY</a:t>
            </a:r>
            <a:endParaRPr lang="en-US" sz="4000" b="1" dirty="0">
              <a:latin typeface="Arial Narrow" panose="020B0606020202030204" pitchFamily="34" charset="0"/>
            </a:endParaRPr>
          </a:p>
        </p:txBody>
      </p:sp>
      <p:sp>
        <p:nvSpPr>
          <p:cNvPr id="36" name="TextBox 35"/>
          <p:cNvSpPr txBox="1"/>
          <p:nvPr/>
        </p:nvSpPr>
        <p:spPr>
          <a:xfrm>
            <a:off x="1104900" y="4817339"/>
            <a:ext cx="7767638" cy="707886"/>
          </a:xfrm>
          <a:prstGeom prst="rect">
            <a:avLst/>
          </a:prstGeom>
          <a:noFill/>
          <a:effectLst>
            <a:outerShdw blurRad="38100" dist="25400" dir="5400000" algn="tl" rotWithShape="0">
              <a:srgbClr val="000000">
                <a:alpha val="27000"/>
              </a:srgbClr>
            </a:outerShdw>
          </a:effectLst>
        </p:spPr>
        <p:txBody>
          <a:bodyPr anchor="ctr">
            <a:spAutoFit/>
          </a:bodyPr>
          <a:lstStyle>
            <a:defPPr>
              <a:defRPr lang="en-US"/>
            </a:defPPr>
            <a:lvl1pPr algn="ctr" defTabSz="457200">
              <a:defRPr sz="2400">
                <a:solidFill>
                  <a:srgbClr val="FFFFFF"/>
                </a:solidFill>
                <a:latin typeface="Arial"/>
                <a:cs typeface="Arial"/>
              </a:defRPr>
            </a:lvl1pPr>
            <a:lvl2pPr defTabSz="457200"/>
            <a:lvl3pPr defTabSz="457200"/>
            <a:lvl4pPr defTabSz="457200"/>
            <a:lvl5pPr defTabSz="457200"/>
            <a:lvl6pPr defTabSz="457200"/>
            <a:lvl7pPr defTabSz="457200"/>
            <a:lvl8pPr defTabSz="457200"/>
            <a:lvl9pPr defTabSz="457200"/>
          </a:lstStyle>
          <a:p>
            <a:pPr eaLnBrk="1" fontAlgn="auto" hangingPunct="1">
              <a:spcBef>
                <a:spcPts val="0"/>
              </a:spcBef>
              <a:spcAft>
                <a:spcPts val="0"/>
              </a:spcAft>
              <a:defRPr/>
            </a:pPr>
            <a:r>
              <a:rPr lang="en-US" sz="4000" b="1" dirty="0" smtClean="0">
                <a:latin typeface="Arial Narrow" panose="020B0606020202030204" pitchFamily="34" charset="0"/>
              </a:rPr>
              <a:t>FILLING LEADERSHIP POSITIONS</a:t>
            </a:r>
            <a:endParaRPr lang="en-US" sz="4000" b="1" dirty="0">
              <a:latin typeface="Arial Narrow" panose="020B0606020202030204" pitchFamily="34" charset="0"/>
            </a:endParaRPr>
          </a:p>
        </p:txBody>
      </p:sp>
      <p:sp>
        <p:nvSpPr>
          <p:cNvPr id="29" name="TextBox 28"/>
          <p:cNvSpPr txBox="1"/>
          <p:nvPr/>
        </p:nvSpPr>
        <p:spPr>
          <a:xfrm>
            <a:off x="2362200" y="6120827"/>
            <a:ext cx="6477000" cy="584775"/>
          </a:xfrm>
          <a:prstGeom prst="rect">
            <a:avLst/>
          </a:prstGeom>
          <a:noFill/>
        </p:spPr>
        <p:txBody>
          <a:bodyPr wrap="square" rtlCol="0">
            <a:spAutoFit/>
          </a:bodyPr>
          <a:lstStyle/>
          <a:p>
            <a:pPr algn="r"/>
            <a:r>
              <a:rPr lang="en-US" sz="3200" b="1" dirty="0">
                <a:solidFill>
                  <a:schemeClr val="tx1">
                    <a:lumMod val="50000"/>
                  </a:schemeClr>
                </a:solidFill>
                <a:latin typeface="Arial Narrow" panose="020B0606020202030204" pitchFamily="34" charset="0"/>
              </a:rPr>
              <a:t>ROTARY.ORG/MEMBERSHIP</a:t>
            </a:r>
          </a:p>
        </p:txBody>
      </p:sp>
    </p:spTree>
    <p:extLst>
      <p:ext uri="{BB962C8B-B14F-4D97-AF65-F5344CB8AC3E}">
        <p14:creationId xmlns="" xmlns:p14="http://schemas.microsoft.com/office/powerpoint/2010/main" val="799026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smtClean="0"/>
              <a:t>IS YOUR CLUB HEALTHY?</a:t>
            </a:r>
            <a:endParaRPr lang="en-US" sz="2800" b="0" dirty="0"/>
          </a:p>
        </p:txBody>
      </p:sp>
      <p:graphicFrame>
        <p:nvGraphicFramePr>
          <p:cNvPr id="5" name="Table 4"/>
          <p:cNvGraphicFramePr>
            <a:graphicFrameLocks noGrp="1"/>
          </p:cNvGraphicFramePr>
          <p:nvPr>
            <p:extLst>
              <p:ext uri="{D42A27DB-BD31-4B8C-83A1-F6EECF244321}">
                <p14:modId xmlns="" xmlns:p14="http://schemas.microsoft.com/office/powerpoint/2010/main" val="3439613998"/>
              </p:ext>
            </p:extLst>
          </p:nvPr>
        </p:nvGraphicFramePr>
        <p:xfrm>
          <a:off x="381000" y="1143000"/>
          <a:ext cx="7620000" cy="2926080"/>
        </p:xfrm>
        <a:graphic>
          <a:graphicData uri="http://schemas.openxmlformats.org/drawingml/2006/table">
            <a:tbl>
              <a:tblPr firstRow="1" bandRow="1">
                <a:tableStyleId>{D7AC3CCA-C797-4891-BE02-D94E43425B78}</a:tableStyleId>
              </a:tblPr>
              <a:tblGrid>
                <a:gridCol w="7620000">
                  <a:extLst>
                    <a:ext uri="{9D8B030D-6E8A-4147-A177-3AD203B41FA5}">
                      <a16:colId xmlns="" xmlns:a16="http://schemas.microsoft.com/office/drawing/2014/main" val="1834530908"/>
                    </a:ext>
                  </a:extLst>
                </a:gridCol>
              </a:tblGrid>
              <a:tr h="2481943">
                <a:tc>
                  <a:txBody>
                    <a:bodyPr/>
                    <a:lstStyle/>
                    <a:p>
                      <a:pPr marL="0" marR="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3200" b="1"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ROTARY.ORG/MEMBERSHIP</a:t>
                      </a:r>
                    </a:p>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Rotary Club Health Check</a:t>
                      </a:r>
                    </a:p>
                    <a:p>
                      <a:pPr marL="457200" marR="0" indent="-4572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Membership Assessment Tools</a:t>
                      </a:r>
                    </a:p>
                    <a:p>
                      <a:pPr marL="0" marR="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32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   </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714483252"/>
                  </a:ext>
                </a:extLst>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1089721976"/>
              </p:ext>
            </p:extLst>
          </p:nvPr>
        </p:nvGraphicFramePr>
        <p:xfrm>
          <a:off x="3935186" y="3962400"/>
          <a:ext cx="5029200" cy="5183777"/>
        </p:xfrm>
        <a:graphic>
          <a:graphicData uri="http://schemas.openxmlformats.org/drawingml/2006/table">
            <a:tbl>
              <a:tblPr firstRow="1" bandRow="1">
                <a:tableStyleId>{D7AC3CCA-C797-4891-BE02-D94E43425B78}</a:tableStyleId>
              </a:tblPr>
              <a:tblGrid>
                <a:gridCol w="5029200">
                  <a:extLst>
                    <a:ext uri="{9D8B030D-6E8A-4147-A177-3AD203B41FA5}">
                      <a16:colId xmlns="" xmlns:a16="http://schemas.microsoft.com/office/drawing/2014/main" val="1834530908"/>
                    </a:ext>
                  </a:extLst>
                </a:gridCol>
              </a:tblGrid>
              <a:tr h="4696097">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b="1"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ROTARY.ORG/LEARN</a:t>
                      </a:r>
                    </a:p>
                    <a:p>
                      <a:pPr marL="457200" marR="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Is Your Club Healthy?</a:t>
                      </a:r>
                    </a:p>
                    <a:p>
                      <a:pPr marL="457200" marR="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Enhancing the Club Experience</a:t>
                      </a:r>
                    </a:p>
                    <a:p>
                      <a:pPr marL="457200" marR="0" indent="-457200">
                        <a:lnSpc>
                          <a:spcPct val="100000"/>
                        </a:lnSpc>
                        <a:spcBef>
                          <a:spcPts val="0"/>
                        </a:spcBef>
                        <a:spcAft>
                          <a:spcPts val="0"/>
                        </a:spcAft>
                        <a:buFont typeface="Arial" panose="020B0604020202020204" pitchFamily="34" charset="0"/>
                        <a:buChar char="•"/>
                      </a:pPr>
                      <a:r>
                        <a:rPr lang="en-US" sz="28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Diversify Your Club</a:t>
                      </a:r>
                    </a:p>
                    <a:p>
                      <a:pPr marL="457200" marR="0" indent="-457200">
                        <a:lnSpc>
                          <a:spcPct val="100000"/>
                        </a:lnSpc>
                        <a:spcBef>
                          <a:spcPts val="0"/>
                        </a:spcBef>
                        <a:spcAft>
                          <a:spcPts val="0"/>
                        </a:spcAft>
                        <a:buFont typeface="Arial" panose="020B0604020202020204" pitchFamily="34" charset="0"/>
                        <a:buChar char="•"/>
                      </a:pPr>
                      <a:r>
                        <a:rPr lang="en-US" sz="2800" b="0" baseline="0" dirty="0" smtClean="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rPr>
                        <a:t>Improving Your Member Retention</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714483252"/>
                  </a:ext>
                </a:extLst>
              </a:tr>
              <a:tr h="283091">
                <a:tc>
                  <a:txBody>
                    <a:bodyPr/>
                    <a:lstStyle/>
                    <a:p>
                      <a:pPr marL="0" marR="0">
                        <a:spcBef>
                          <a:spcPts val="0"/>
                        </a:spcBef>
                        <a:spcAft>
                          <a:spcPts val="0"/>
                        </a:spcAft>
                      </a:pPr>
                      <a:endParaRPr lang="en-US" sz="3200" b="0" dirty="0">
                        <a:solidFill>
                          <a:srgbClr val="58585A"/>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337714961"/>
                  </a:ext>
                </a:extLst>
              </a:tr>
            </a:tbl>
          </a:graphicData>
        </a:graphic>
      </p:graphicFrame>
      <p:pic>
        <p:nvPicPr>
          <p:cNvPr id="7" name="Picture 6"/>
          <p:cNvPicPr>
            <a:picLocks noChangeAspect="1"/>
          </p:cNvPicPr>
          <p:nvPr/>
        </p:nvPicPr>
        <p:blipFill rotWithShape="1">
          <a:blip r:embed="rId3" cstate="print"/>
          <a:srcRect l="4160"/>
          <a:stretch/>
        </p:blipFill>
        <p:spPr>
          <a:xfrm>
            <a:off x="381000" y="3604522"/>
            <a:ext cx="3039869" cy="3101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50115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4" cstate="print">
            <a:extLst>
              <a:ext uri="{BEBA8EAE-BF5A-486C-A8C5-ECC9F3942E4B}">
                <a14:imgProps xmlns="" xmlns:a14="http://schemas.microsoft.com/office/drawing/2010/main">
                  <a14:imgLayer r:embed="rId5">
                    <a14:imgEffect>
                      <a14:colorTemperature colorTemp="4700"/>
                    </a14:imgEffect>
                    <a14:imgEffect>
                      <a14:saturation sat="400000"/>
                    </a14:imgEffect>
                  </a14:imgLayer>
                </a14:imgProps>
              </a:ext>
            </a:extLst>
          </a:blip>
          <a:srcRect b="12222"/>
          <a:stretch/>
        </p:blipFill>
        <p:spPr>
          <a:xfrm>
            <a:off x="228600" y="1066801"/>
            <a:ext cx="3352800" cy="5029200"/>
          </a:xfrm>
          <a:prstGeom prst="rect">
            <a:avLst/>
          </a:prstGeom>
          <a:ln>
            <a:solidFill>
              <a:srgbClr val="58585A"/>
            </a:solidFill>
          </a:ln>
        </p:spPr>
      </p:pic>
      <p:sp>
        <p:nvSpPr>
          <p:cNvPr id="15" name="Title 14"/>
          <p:cNvSpPr>
            <a:spLocks noGrp="1"/>
          </p:cNvSpPr>
          <p:nvPr>
            <p:ph type="title"/>
          </p:nvPr>
        </p:nvSpPr>
        <p:spPr/>
        <p:txBody>
          <a:bodyPr>
            <a:normAutofit/>
          </a:bodyPr>
          <a:lstStyle/>
          <a:p>
            <a:r>
              <a:rPr lang="en-US" sz="2800" b="0" dirty="0"/>
              <a:t>5 REASONS TO CHECK YOUR MEMBERSHIP LEADS</a:t>
            </a:r>
          </a:p>
        </p:txBody>
      </p:sp>
      <p:graphicFrame>
        <p:nvGraphicFramePr>
          <p:cNvPr id="18" name="Content Placeholder 6"/>
          <p:cNvGraphicFramePr>
            <a:graphicFrameLocks/>
          </p:cNvGraphicFramePr>
          <p:nvPr>
            <p:extLst>
              <p:ext uri="{D42A27DB-BD31-4B8C-83A1-F6EECF244321}">
                <p14:modId xmlns="" xmlns:p14="http://schemas.microsoft.com/office/powerpoint/2010/main" val="2110652604"/>
              </p:ext>
            </p:extLst>
          </p:nvPr>
        </p:nvGraphicFramePr>
        <p:xfrm>
          <a:off x="3733800" y="1066800"/>
          <a:ext cx="5313132" cy="5029202"/>
        </p:xfrm>
        <a:graphic>
          <a:graphicData uri="http://schemas.openxmlformats.org/drawingml/2006/table">
            <a:tbl>
              <a:tblPr firstRow="1" bandRow="1"/>
              <a:tblGrid>
                <a:gridCol w="1823911">
                  <a:extLst>
                    <a:ext uri="{9D8B030D-6E8A-4147-A177-3AD203B41FA5}">
                      <a16:colId xmlns="" xmlns:a16="http://schemas.microsoft.com/office/drawing/2014/main" val="906098905"/>
                    </a:ext>
                  </a:extLst>
                </a:gridCol>
                <a:gridCol w="3489221">
                  <a:extLst>
                    <a:ext uri="{9D8B030D-6E8A-4147-A177-3AD203B41FA5}">
                      <a16:colId xmlns="" xmlns:a16="http://schemas.microsoft.com/office/drawing/2014/main" val="1401047628"/>
                    </a:ext>
                  </a:extLst>
                </a:gridCol>
              </a:tblGrid>
              <a:tr h="91228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4000" b="1" dirty="0" smtClean="0">
                          <a:solidFill>
                            <a:srgbClr val="005DAA"/>
                          </a:solidFill>
                          <a:latin typeface="Arial Narrow" panose="020B0606020202030204" pitchFamily="34" charset="0"/>
                        </a:rPr>
                        <a:t>19,500</a:t>
                      </a:r>
                      <a:r>
                        <a:rPr lang="en-US" sz="4000" b="1" baseline="0" dirty="0" smtClean="0">
                          <a:solidFill>
                            <a:srgbClr val="005DAA"/>
                          </a:solidFill>
                          <a:latin typeface="Arial Narrow" panose="020B0606020202030204" pitchFamily="34" charset="0"/>
                        </a:rPr>
                        <a:t> </a:t>
                      </a:r>
                      <a:r>
                        <a:rPr lang="en-US" sz="4000" b="1" dirty="0" smtClean="0">
                          <a:solidFill>
                            <a:srgbClr val="005DAA"/>
                          </a:solidFill>
                          <a:latin typeface="Arial Narrow" panose="020B0606020202030204" pitchFamily="34" charset="0"/>
                        </a:rPr>
                        <a:t>+</a:t>
                      </a:r>
                      <a:endParaRPr lang="en-US" sz="4000" b="1" dirty="0">
                        <a:solidFill>
                          <a:srgbClr val="005DAA"/>
                        </a:solidFill>
                        <a:latin typeface="Arial Narrow" panose="020B0606020202030204" pitchFamily="34" charset="0"/>
                      </a:endParaRPr>
                    </a:p>
                  </a:txBody>
                  <a:tcPr anchor="ctr">
                    <a:lnL>
                      <a:noFill/>
                    </a:lnL>
                    <a:lnR>
                      <a:noFill/>
                    </a:lnR>
                    <a:lnT w="25400" cmpd="sng">
                      <a:solidFill>
                        <a:srgbClr val="958D85"/>
                      </a:solidFill>
                    </a:lnT>
                    <a:lnB>
                      <a:noFill/>
                    </a:lnB>
                    <a:lnTlToBr w="12700" cmpd="sng">
                      <a:noFill/>
                      <a:prstDash val="solid"/>
                    </a:lnTlToBr>
                    <a:lnBlToTr w="12700" cmpd="sng">
                      <a:noFill/>
                      <a:prstDash val="solid"/>
                    </a:lnBlToTr>
                    <a:solidFill>
                      <a:srgbClr val="958D8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lumMod val="75000"/>
                            </a:schemeClr>
                          </a:solidFill>
                          <a:latin typeface="Arial Narrow" panose="020B0606020202030204" pitchFamily="34" charset="0"/>
                        </a:rPr>
                        <a:t>Leads per year</a:t>
                      </a:r>
                    </a:p>
                  </a:txBody>
                  <a:tcPr anchor="ctr">
                    <a:lnL>
                      <a:noFill/>
                    </a:lnL>
                    <a:lnR>
                      <a:noFill/>
                    </a:lnR>
                    <a:lnT w="25400" cmpd="sng">
                      <a:solidFill>
                        <a:srgbClr val="958D85"/>
                      </a:solidFill>
                    </a:lnT>
                    <a:lnB>
                      <a:noFill/>
                    </a:lnB>
                    <a:lnTlToBr w="12700" cmpd="sng">
                      <a:noFill/>
                      <a:prstDash val="solid"/>
                    </a:lnTlToBr>
                    <a:lnBlToTr w="12700" cmpd="sng">
                      <a:noFill/>
                      <a:prstDash val="solid"/>
                    </a:lnBlToTr>
                    <a:solidFill>
                      <a:srgbClr val="958D85">
                        <a:tint val="20000"/>
                      </a:srgbClr>
                    </a:solidFill>
                  </a:tcPr>
                </a:tc>
                <a:extLst>
                  <a:ext uri="{0D108BD9-81ED-4DB2-BD59-A6C34878D82A}">
                    <a16:rowId xmlns="" xmlns:a16="http://schemas.microsoft.com/office/drawing/2014/main" val="1865202152"/>
                  </a:ext>
                </a:extLst>
              </a:tr>
              <a:tr h="115559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4000" b="1" dirty="0">
                          <a:solidFill>
                            <a:srgbClr val="005DAA"/>
                          </a:solidFill>
                          <a:latin typeface="Arial Narrow" panose="020B0606020202030204" pitchFamily="34" charset="0"/>
                        </a:rPr>
                        <a:t>50%</a:t>
                      </a:r>
                    </a:p>
                  </a:txBody>
                  <a:tcPr anchor="ctr">
                    <a:lnL>
                      <a:noFill/>
                    </a:lnL>
                    <a:lnR>
                      <a:noFill/>
                    </a:lnR>
                    <a:lnT w="25400" cmpd="sng">
                      <a:noFill/>
                    </a:lnT>
                    <a:lnB>
                      <a:noFill/>
                    </a:lnB>
                    <a:lnTlToBr w="12700" cmpd="sng">
                      <a:noFill/>
                      <a:prstDash val="solid"/>
                    </a:lnTlToBr>
                    <a:lnBlToTr w="12700" cmpd="sng">
                      <a:noFill/>
                      <a:prstDash val="solid"/>
                    </a:lnBlToTr>
                    <a:solidFill>
                      <a:srgbClr val="958D8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lumMod val="75000"/>
                            </a:schemeClr>
                          </a:solidFill>
                          <a:latin typeface="Arial Narrow" panose="020B0606020202030204" pitchFamily="34" charset="0"/>
                        </a:rPr>
                        <a:t>Have</a:t>
                      </a:r>
                      <a:r>
                        <a:rPr lang="en-US" sz="3200" b="0" baseline="0" dirty="0">
                          <a:solidFill>
                            <a:schemeClr val="tx1">
                              <a:lumMod val="75000"/>
                            </a:schemeClr>
                          </a:solidFill>
                          <a:latin typeface="Arial Narrow" panose="020B0606020202030204" pitchFamily="34" charset="0"/>
                        </a:rPr>
                        <a:t> a personal connection to Rotary</a:t>
                      </a:r>
                      <a:endParaRPr lang="en-US" sz="3200" b="0" dirty="0">
                        <a:solidFill>
                          <a:schemeClr val="tx1">
                            <a:lumMod val="75000"/>
                          </a:schemeClr>
                        </a:solidFill>
                        <a:latin typeface="Arial Narrow" panose="020B0606020202030204" pitchFamily="34" charset="0"/>
                      </a:endParaRPr>
                    </a:p>
                  </a:txBody>
                  <a:tcPr anchor="ctr">
                    <a:lnL>
                      <a:noFill/>
                    </a:lnL>
                    <a:lnR>
                      <a:noFill/>
                    </a:lnR>
                    <a:lnT w="25400" cmpd="sng">
                      <a:noFill/>
                    </a:lnT>
                    <a:lnB>
                      <a:noFill/>
                    </a:lnB>
                    <a:lnTlToBr w="12700" cmpd="sng">
                      <a:noFill/>
                      <a:prstDash val="solid"/>
                    </a:lnTlToBr>
                    <a:lnBlToTr w="12700" cmpd="sng">
                      <a:noFill/>
                      <a:prstDash val="solid"/>
                    </a:lnBlToTr>
                    <a:solidFill>
                      <a:srgbClr val="958D85">
                        <a:tint val="20000"/>
                      </a:srgbClr>
                    </a:solidFill>
                  </a:tcPr>
                </a:tc>
                <a:extLst>
                  <a:ext uri="{0D108BD9-81ED-4DB2-BD59-A6C34878D82A}">
                    <a16:rowId xmlns="" xmlns:a16="http://schemas.microsoft.com/office/drawing/2014/main" val="2959540792"/>
                  </a:ext>
                </a:extLst>
              </a:tr>
              <a:tr h="85262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4000" b="1" dirty="0" smtClean="0">
                          <a:solidFill>
                            <a:srgbClr val="005DAA"/>
                          </a:solidFill>
                          <a:latin typeface="Arial Narrow" panose="020B0606020202030204" pitchFamily="34" charset="0"/>
                        </a:rPr>
                        <a:t>64%</a:t>
                      </a:r>
                      <a:endParaRPr lang="en-US" sz="4000" b="1" dirty="0">
                        <a:solidFill>
                          <a:srgbClr val="005DAA"/>
                        </a:solidFill>
                        <a:latin typeface="Arial Narrow" panose="020B0606020202030204" pitchFamily="34" charset="0"/>
                      </a:endParaRP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en-US" sz="3200" b="0" kern="1200" dirty="0">
                          <a:solidFill>
                            <a:schemeClr val="tx1">
                              <a:lumMod val="75000"/>
                            </a:schemeClr>
                          </a:solidFill>
                          <a:latin typeface="Arial Narrow" panose="020B0606020202030204" pitchFamily="34" charset="0"/>
                          <a:ea typeface="+mn-ea"/>
                          <a:cs typeface="+mn-cs"/>
                        </a:rPr>
                        <a:t>Are under age 40</a:t>
                      </a:r>
                    </a:p>
                  </a:txBody>
                  <a:tcPr anchor="ct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674228846"/>
                  </a:ext>
                </a:extLst>
              </a:tr>
              <a:tr h="9531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4000" b="1" dirty="0">
                          <a:solidFill>
                            <a:srgbClr val="005DAA"/>
                          </a:solidFill>
                          <a:latin typeface="Arial Narrow" panose="020B0606020202030204" pitchFamily="34" charset="0"/>
                        </a:rPr>
                        <a:t>35%</a:t>
                      </a:r>
                    </a:p>
                  </a:txBody>
                  <a:tcPr anchor="ctr">
                    <a:lnL>
                      <a:noFill/>
                    </a:lnL>
                    <a:lnR>
                      <a:noFill/>
                    </a:lnR>
                    <a:lnT>
                      <a:noFill/>
                    </a:lnT>
                    <a:lnB>
                      <a:noFill/>
                    </a:lnB>
                    <a:lnTlToBr w="12700" cmpd="sng">
                      <a:noFill/>
                      <a:prstDash val="solid"/>
                    </a:lnTlToBr>
                    <a:lnBlToTr w="12700" cmpd="sng">
                      <a:noFill/>
                      <a:prstDash val="solid"/>
                    </a:lnBlToTr>
                    <a:solidFill>
                      <a:srgbClr val="958D8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3200" b="0" dirty="0">
                          <a:solidFill>
                            <a:schemeClr val="tx1">
                              <a:lumMod val="75000"/>
                            </a:schemeClr>
                          </a:solidFill>
                          <a:latin typeface="Arial Narrow" panose="020B0606020202030204" pitchFamily="34" charset="0"/>
                        </a:rPr>
                        <a:t>Are</a:t>
                      </a:r>
                      <a:r>
                        <a:rPr lang="en-US" sz="3200" b="0" baseline="0" dirty="0">
                          <a:solidFill>
                            <a:schemeClr val="tx1">
                              <a:lumMod val="75000"/>
                            </a:schemeClr>
                          </a:solidFill>
                          <a:latin typeface="Arial Narrow" panose="020B0606020202030204" pitchFamily="34" charset="0"/>
                        </a:rPr>
                        <a:t> women</a:t>
                      </a:r>
                      <a:endParaRPr lang="en-US" sz="3200" b="0" dirty="0">
                        <a:solidFill>
                          <a:schemeClr val="tx1">
                            <a:lumMod val="75000"/>
                          </a:schemeClr>
                        </a:solidFill>
                        <a:latin typeface="Arial Narrow" panose="020B0606020202030204" pitchFamily="34" charset="0"/>
                      </a:endParaRPr>
                    </a:p>
                  </a:txBody>
                  <a:tcPr anchor="ctr">
                    <a:lnL>
                      <a:noFill/>
                    </a:lnL>
                    <a:lnR>
                      <a:noFill/>
                    </a:lnR>
                    <a:lnT>
                      <a:noFill/>
                    </a:lnT>
                    <a:lnB>
                      <a:noFill/>
                    </a:lnB>
                    <a:lnTlToBr w="12700" cmpd="sng">
                      <a:noFill/>
                      <a:prstDash val="solid"/>
                    </a:lnTlToBr>
                    <a:lnBlToTr w="12700" cmpd="sng">
                      <a:noFill/>
                      <a:prstDash val="solid"/>
                    </a:lnBlToTr>
                    <a:solidFill>
                      <a:srgbClr val="958D85">
                        <a:tint val="20000"/>
                      </a:srgbClr>
                    </a:solidFill>
                  </a:tcPr>
                </a:tc>
                <a:extLst>
                  <a:ext uri="{0D108BD9-81ED-4DB2-BD59-A6C34878D82A}">
                    <a16:rowId xmlns="" xmlns:a16="http://schemas.microsoft.com/office/drawing/2014/main" val="1695266039"/>
                  </a:ext>
                </a:extLst>
              </a:tr>
              <a:tr h="1155598">
                <a:tc>
                  <a:txBody>
                    <a:bodyPr/>
                    <a:lstStyle/>
                    <a:p>
                      <a:pPr algn="ctr"/>
                      <a:r>
                        <a:rPr lang="en-US" sz="4000" b="1" dirty="0" smtClean="0">
                          <a:solidFill>
                            <a:srgbClr val="FF0000"/>
                          </a:solidFill>
                          <a:latin typeface="Arial Narrow" panose="020B0606020202030204" pitchFamily="34" charset="0"/>
                        </a:rPr>
                        <a:t>58% +</a:t>
                      </a:r>
                      <a:endParaRPr lang="en-US" sz="4000" b="1" dirty="0">
                        <a:solidFill>
                          <a:srgbClr val="FF0000"/>
                        </a:solidFill>
                        <a:latin typeface="Arial Narrow" panose="020B0606020202030204" pitchFamily="34" charset="0"/>
                      </a:endParaRPr>
                    </a:p>
                  </a:txBody>
                  <a:tcPr anchor="ctr">
                    <a:lnL>
                      <a:noFill/>
                    </a:lnL>
                    <a:lnR>
                      <a:noFill/>
                    </a:lnR>
                    <a:lnT>
                      <a:noFill/>
                    </a:lnT>
                    <a:lnB w="25400" cmpd="sng">
                      <a:solidFill>
                        <a:srgbClr val="958D85"/>
                      </a:solidFill>
                    </a:lnB>
                    <a:lnTlToBr w="12700" cmpd="sng">
                      <a:noFill/>
                      <a:prstDash val="solid"/>
                    </a:lnTlToBr>
                    <a:lnBlToTr w="12700" cmpd="sng">
                      <a:noFill/>
                      <a:prstDash val="solid"/>
                    </a:lnBlToTr>
                    <a:solidFill>
                      <a:schemeClr val="bg2"/>
                    </a:solidFill>
                  </a:tcPr>
                </a:tc>
                <a:tc>
                  <a:txBody>
                    <a:bodyPr/>
                    <a:lstStyle/>
                    <a:p>
                      <a:pPr algn="l"/>
                      <a:r>
                        <a:rPr lang="en-US" sz="3200" b="0" dirty="0">
                          <a:solidFill>
                            <a:schemeClr val="tx1">
                              <a:lumMod val="75000"/>
                            </a:schemeClr>
                          </a:solidFill>
                          <a:latin typeface="Arial Narrow" panose="020B0606020202030204" pitchFamily="34" charset="0"/>
                        </a:rPr>
                        <a:t>Are NEVER contacted</a:t>
                      </a:r>
                    </a:p>
                  </a:txBody>
                  <a:tcPr anchor="ctr">
                    <a:lnL>
                      <a:noFill/>
                    </a:lnL>
                    <a:lnR>
                      <a:noFill/>
                    </a:lnR>
                    <a:lnT>
                      <a:noFill/>
                    </a:lnT>
                    <a:lnB w="25400" cmpd="sng">
                      <a:solidFill>
                        <a:srgbClr val="958D85"/>
                      </a:solidFill>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708732052"/>
                  </a:ext>
                </a:extLst>
              </a:tr>
            </a:tbl>
          </a:graphicData>
        </a:graphic>
      </p:graphicFrame>
      <p:sp>
        <p:nvSpPr>
          <p:cNvPr id="3" name="Rectangle 2"/>
          <p:cNvSpPr/>
          <p:nvPr/>
        </p:nvSpPr>
        <p:spPr>
          <a:xfrm>
            <a:off x="1447800" y="6232174"/>
            <a:ext cx="7599132" cy="415498"/>
          </a:xfrm>
          <a:prstGeom prst="rect">
            <a:avLst/>
          </a:prstGeom>
          <a:solidFill>
            <a:schemeClr val="bg1"/>
          </a:solidFill>
        </p:spPr>
        <p:txBody>
          <a:bodyPr wrap="none">
            <a:spAutoFit/>
          </a:bodyPr>
          <a:lstStyle/>
          <a:p>
            <a:r>
              <a:rPr lang="en-US" sz="2100" b="1" dirty="0">
                <a:solidFill>
                  <a:srgbClr val="58585A"/>
                </a:solidFill>
                <a:latin typeface="Arial Narrow" panose="020B0606020202030204" pitchFamily="34" charset="0"/>
                <a:ea typeface="MS PGothic" pitchFamily="34" charset="-128"/>
                <a:cs typeface="Georgia"/>
              </a:rPr>
              <a:t>MY.ROTARY.ORG </a:t>
            </a:r>
            <a:r>
              <a:rPr lang="en-US" sz="2100" b="1" dirty="0">
                <a:solidFill>
                  <a:srgbClr val="58585A"/>
                </a:solidFill>
                <a:latin typeface="Arial Narrow" panose="020B0606020202030204" pitchFamily="34" charset="0"/>
                <a:ea typeface="MS PGothic" pitchFamily="34" charset="-128"/>
                <a:cs typeface="Georgia"/>
                <a:sym typeface="Wingdings" panose="05000000000000000000" pitchFamily="2" charset="2"/>
              </a:rPr>
              <a:t> MANAGE  </a:t>
            </a:r>
            <a:r>
              <a:rPr lang="en-US" sz="2100" b="1" dirty="0">
                <a:solidFill>
                  <a:srgbClr val="58585A"/>
                </a:solidFill>
                <a:latin typeface="Arial Narrow" panose="020B0606020202030204" pitchFamily="34" charset="0"/>
                <a:ea typeface="MS PGothic" pitchFamily="34" charset="-128"/>
                <a:cs typeface="Georgia"/>
              </a:rPr>
              <a:t>CLUB &amp; DISTRICT ADMINISTRATION</a:t>
            </a:r>
          </a:p>
        </p:txBody>
      </p:sp>
    </p:spTree>
    <p:custDataLst>
      <p:tags r:id="rId1"/>
    </p:custDataLst>
    <p:extLst>
      <p:ext uri="{BB962C8B-B14F-4D97-AF65-F5344CB8AC3E}">
        <p14:creationId xmlns="" xmlns:p14="http://schemas.microsoft.com/office/powerpoint/2010/main" val="23278173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a:spLocks/>
          </p:cNvSpPr>
          <p:nvPr/>
        </p:nvSpPr>
        <p:spPr bwMode="auto">
          <a:xfrm>
            <a:off x="1757363" y="1490665"/>
            <a:ext cx="7156450" cy="2417187"/>
          </a:xfrm>
          <a:custGeom>
            <a:avLst/>
            <a:gdLst>
              <a:gd name="T0" fmla="*/ 4508 w 4508"/>
              <a:gd name="T1" fmla="*/ 0 h 1687"/>
              <a:gd name="T2" fmla="*/ 4508 w 4508"/>
              <a:gd name="T3" fmla="*/ 1120 h 1687"/>
              <a:gd name="T4" fmla="*/ 1451 w 4508"/>
              <a:gd name="T5" fmla="*/ 1120 h 1687"/>
              <a:gd name="T6" fmla="*/ 0 w 4508"/>
              <a:gd name="T7" fmla="*/ 1687 h 1687"/>
              <a:gd name="T8" fmla="*/ 1451 w 4508"/>
              <a:gd name="T9" fmla="*/ 0 h 1687"/>
              <a:gd name="T10" fmla="*/ 4508 w 4508"/>
              <a:gd name="T11" fmla="*/ 0 h 1687"/>
            </a:gdLst>
            <a:ahLst/>
            <a:cxnLst>
              <a:cxn ang="0">
                <a:pos x="T0" y="T1"/>
              </a:cxn>
              <a:cxn ang="0">
                <a:pos x="T2" y="T3"/>
              </a:cxn>
              <a:cxn ang="0">
                <a:pos x="T4" y="T5"/>
              </a:cxn>
              <a:cxn ang="0">
                <a:pos x="T6" y="T7"/>
              </a:cxn>
              <a:cxn ang="0">
                <a:pos x="T8" y="T9"/>
              </a:cxn>
              <a:cxn ang="0">
                <a:pos x="T10" y="T11"/>
              </a:cxn>
            </a:cxnLst>
            <a:rect l="0" t="0" r="r" b="b"/>
            <a:pathLst>
              <a:path w="4508" h="1687">
                <a:moveTo>
                  <a:pt x="4508" y="0"/>
                </a:moveTo>
                <a:lnTo>
                  <a:pt x="4508" y="1120"/>
                </a:lnTo>
                <a:lnTo>
                  <a:pt x="1451" y="1120"/>
                </a:lnTo>
                <a:lnTo>
                  <a:pt x="0" y="1687"/>
                </a:lnTo>
                <a:lnTo>
                  <a:pt x="1451" y="0"/>
                </a:lnTo>
                <a:lnTo>
                  <a:pt x="4508" y="0"/>
                </a:lnTo>
                <a:close/>
              </a:path>
            </a:pathLst>
          </a:cu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4000" b="1" dirty="0">
              <a:latin typeface="Arial Narrow" panose="020B0606020202030204" pitchFamily="34" charset="0"/>
            </a:endParaRPr>
          </a:p>
        </p:txBody>
      </p:sp>
      <p:sp>
        <p:nvSpPr>
          <p:cNvPr id="8" name="Freeform 8"/>
          <p:cNvSpPr>
            <a:spLocks/>
          </p:cNvSpPr>
          <p:nvPr/>
        </p:nvSpPr>
        <p:spPr bwMode="auto">
          <a:xfrm>
            <a:off x="1757363" y="2866452"/>
            <a:ext cx="7156450" cy="1501953"/>
          </a:xfrm>
          <a:custGeom>
            <a:avLst/>
            <a:gdLst>
              <a:gd name="T0" fmla="*/ 4508 w 4508"/>
              <a:gd name="T1" fmla="*/ 0 h 1120"/>
              <a:gd name="T2" fmla="*/ 4508 w 4508"/>
              <a:gd name="T3" fmla="*/ 1120 h 1120"/>
              <a:gd name="T4" fmla="*/ 1451 w 4508"/>
              <a:gd name="T5" fmla="*/ 1120 h 1120"/>
              <a:gd name="T6" fmla="*/ 0 w 4508"/>
              <a:gd name="T7" fmla="*/ 567 h 1120"/>
              <a:gd name="T8" fmla="*/ 1451 w 4508"/>
              <a:gd name="T9" fmla="*/ 0 h 1120"/>
              <a:gd name="T10" fmla="*/ 4508 w 4508"/>
              <a:gd name="T11" fmla="*/ 0 h 1120"/>
            </a:gdLst>
            <a:ahLst/>
            <a:cxnLst>
              <a:cxn ang="0">
                <a:pos x="T0" y="T1"/>
              </a:cxn>
              <a:cxn ang="0">
                <a:pos x="T2" y="T3"/>
              </a:cxn>
              <a:cxn ang="0">
                <a:pos x="T4" y="T5"/>
              </a:cxn>
              <a:cxn ang="0">
                <a:pos x="T6" y="T7"/>
              </a:cxn>
              <a:cxn ang="0">
                <a:pos x="T8" y="T9"/>
              </a:cxn>
              <a:cxn ang="0">
                <a:pos x="T10" y="T11"/>
              </a:cxn>
            </a:cxnLst>
            <a:rect l="0" t="0" r="r" b="b"/>
            <a:pathLst>
              <a:path w="4508" h="1120">
                <a:moveTo>
                  <a:pt x="4508" y="0"/>
                </a:moveTo>
                <a:lnTo>
                  <a:pt x="4508" y="1120"/>
                </a:lnTo>
                <a:lnTo>
                  <a:pt x="1451" y="1120"/>
                </a:lnTo>
                <a:lnTo>
                  <a:pt x="0" y="567"/>
                </a:lnTo>
                <a:lnTo>
                  <a:pt x="1451" y="0"/>
                </a:lnTo>
                <a:lnTo>
                  <a:pt x="4508" y="0"/>
                </a:lnTo>
                <a:close/>
              </a:path>
            </a:pathLst>
          </a:cu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4000" b="1" dirty="0">
              <a:latin typeface="Arial Narrow" panose="020B0606020202030204" pitchFamily="34" charset="0"/>
            </a:endParaRPr>
          </a:p>
        </p:txBody>
      </p:sp>
      <p:sp>
        <p:nvSpPr>
          <p:cNvPr id="7" name="Freeform 7"/>
          <p:cNvSpPr>
            <a:spLocks/>
          </p:cNvSpPr>
          <p:nvPr/>
        </p:nvSpPr>
        <p:spPr bwMode="auto">
          <a:xfrm>
            <a:off x="1757363" y="3617339"/>
            <a:ext cx="7156450" cy="2126674"/>
          </a:xfrm>
          <a:custGeom>
            <a:avLst/>
            <a:gdLst>
              <a:gd name="T0" fmla="*/ 4508 w 4508"/>
              <a:gd name="T1" fmla="*/ 553 h 1682"/>
              <a:gd name="T2" fmla="*/ 4508 w 4508"/>
              <a:gd name="T3" fmla="*/ 1682 h 1682"/>
              <a:gd name="T4" fmla="*/ 1451 w 4508"/>
              <a:gd name="T5" fmla="*/ 1682 h 1682"/>
              <a:gd name="T6" fmla="*/ 0 w 4508"/>
              <a:gd name="T7" fmla="*/ 0 h 1682"/>
              <a:gd name="T8" fmla="*/ 1451 w 4508"/>
              <a:gd name="T9" fmla="*/ 553 h 1682"/>
              <a:gd name="T10" fmla="*/ 4508 w 4508"/>
              <a:gd name="T11" fmla="*/ 553 h 1682"/>
            </a:gdLst>
            <a:ahLst/>
            <a:cxnLst>
              <a:cxn ang="0">
                <a:pos x="T0" y="T1"/>
              </a:cxn>
              <a:cxn ang="0">
                <a:pos x="T2" y="T3"/>
              </a:cxn>
              <a:cxn ang="0">
                <a:pos x="T4" y="T5"/>
              </a:cxn>
              <a:cxn ang="0">
                <a:pos x="T6" y="T7"/>
              </a:cxn>
              <a:cxn ang="0">
                <a:pos x="T8" y="T9"/>
              </a:cxn>
              <a:cxn ang="0">
                <a:pos x="T10" y="T11"/>
              </a:cxn>
            </a:cxnLst>
            <a:rect l="0" t="0" r="r" b="b"/>
            <a:pathLst>
              <a:path w="4508" h="1682">
                <a:moveTo>
                  <a:pt x="4508" y="553"/>
                </a:moveTo>
                <a:lnTo>
                  <a:pt x="4508" y="1682"/>
                </a:lnTo>
                <a:lnTo>
                  <a:pt x="1451" y="1682"/>
                </a:lnTo>
                <a:lnTo>
                  <a:pt x="0" y="0"/>
                </a:lnTo>
                <a:lnTo>
                  <a:pt x="1451" y="553"/>
                </a:lnTo>
                <a:lnTo>
                  <a:pt x="4508" y="553"/>
                </a:lnTo>
                <a:close/>
              </a:path>
            </a:pathLst>
          </a:cu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4000" b="1" dirty="0">
              <a:latin typeface="Arial Narrow" panose="020B0606020202030204" pitchFamily="34" charset="0"/>
            </a:endParaRPr>
          </a:p>
        </p:txBody>
      </p:sp>
      <p:sp>
        <p:nvSpPr>
          <p:cNvPr id="56" name="Oval 24"/>
          <p:cNvSpPr>
            <a:spLocks noChangeArrowheads="1"/>
          </p:cNvSpPr>
          <p:nvPr/>
        </p:nvSpPr>
        <p:spPr bwMode="auto">
          <a:xfrm>
            <a:off x="214315" y="2061588"/>
            <a:ext cx="3113087" cy="3111500"/>
          </a:xfrm>
          <a:prstGeom prst="ellipse">
            <a:avLst/>
          </a:pr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sz="4000" b="1" dirty="0">
              <a:latin typeface="Arial Narrow" panose="020B0606020202030204" pitchFamily="34" charset="0"/>
            </a:endParaRPr>
          </a:p>
        </p:txBody>
      </p:sp>
      <p:sp>
        <p:nvSpPr>
          <p:cNvPr id="17" name="TextBox 16"/>
          <p:cNvSpPr txBox="1"/>
          <p:nvPr/>
        </p:nvSpPr>
        <p:spPr>
          <a:xfrm>
            <a:off x="301627" y="3340339"/>
            <a:ext cx="2938463" cy="553998"/>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sz="3600" dirty="0">
                <a:latin typeface="Arial Narrow" panose="020B0606020202030204" pitchFamily="34" charset="0"/>
              </a:rPr>
              <a:t>ALTERNATIVE</a:t>
            </a:r>
            <a:r>
              <a:rPr lang="en-US" sz="3600" b="1" dirty="0">
                <a:latin typeface="Arial Narrow" panose="020B0606020202030204" pitchFamily="34" charset="0"/>
              </a:rPr>
              <a:t>:</a:t>
            </a:r>
          </a:p>
        </p:txBody>
      </p:sp>
      <p:sp>
        <p:nvSpPr>
          <p:cNvPr id="24" name="TextBox 23"/>
          <p:cNvSpPr txBox="1"/>
          <p:nvPr/>
        </p:nvSpPr>
        <p:spPr>
          <a:xfrm>
            <a:off x="4107658" y="1905000"/>
            <a:ext cx="4453731" cy="553998"/>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sz="3600" b="1" dirty="0">
                <a:latin typeface="Arial Narrow" panose="020B0606020202030204" pitchFamily="34" charset="0"/>
              </a:rPr>
              <a:t>MEETING FORMATS</a:t>
            </a:r>
          </a:p>
        </p:txBody>
      </p:sp>
      <p:sp>
        <p:nvSpPr>
          <p:cNvPr id="25" name="TextBox 24"/>
          <p:cNvSpPr txBox="1"/>
          <p:nvPr/>
        </p:nvSpPr>
        <p:spPr>
          <a:xfrm>
            <a:off x="4107658" y="3050641"/>
            <a:ext cx="4453731" cy="1107996"/>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sz="3600" b="1" dirty="0">
                <a:latin typeface="Arial Narrow" panose="020B0606020202030204" pitchFamily="34" charset="0"/>
              </a:rPr>
              <a:t>MEETING TIMES &amp; </a:t>
            </a:r>
            <a:br>
              <a:rPr lang="en-US" sz="3600" b="1" dirty="0">
                <a:latin typeface="Arial Narrow" panose="020B0606020202030204" pitchFamily="34" charset="0"/>
              </a:rPr>
            </a:br>
            <a:r>
              <a:rPr lang="en-US" sz="3600" b="1" dirty="0">
                <a:latin typeface="Arial Narrow" panose="020B0606020202030204" pitchFamily="34" charset="0"/>
              </a:rPr>
              <a:t>FREQUENCY</a:t>
            </a:r>
          </a:p>
        </p:txBody>
      </p:sp>
      <p:sp>
        <p:nvSpPr>
          <p:cNvPr id="26" name="TextBox 25"/>
          <p:cNvSpPr txBox="1"/>
          <p:nvPr/>
        </p:nvSpPr>
        <p:spPr>
          <a:xfrm>
            <a:off x="4107658" y="4780002"/>
            <a:ext cx="4453731" cy="553998"/>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wrap="square" lIns="0" tIns="0" rIns="0" bIns="0" anchor="ctr">
            <a:spAutoFit/>
          </a:bodyPr>
          <a:lstStyle>
            <a:defPPr>
              <a:defRPr lang="en-US"/>
            </a:defPPr>
            <a:lvl1pPr lvl="0" algn="ctr" defTabSz="814388" eaLnBrk="0" fontAlgn="base" hangingPunct="0">
              <a:lnSpc>
                <a:spcPts val="2100"/>
              </a:lnSpc>
              <a:spcBef>
                <a:spcPct val="0"/>
              </a:spcBef>
              <a:spcAft>
                <a:spcPct val="0"/>
              </a:spcAft>
              <a:defRPr>
                <a:solidFill>
                  <a:srgbClr val="FFFFFF"/>
                </a:solidFill>
                <a:latin typeface="Arial" charset="0"/>
              </a:defRPr>
            </a:lvl1pPr>
          </a:lstStyle>
          <a:p>
            <a:pPr>
              <a:lnSpc>
                <a:spcPct val="100000"/>
              </a:lnSpc>
              <a:defRPr/>
            </a:pPr>
            <a:r>
              <a:rPr lang="en-US" sz="3600" b="1" dirty="0">
                <a:latin typeface="Arial Narrow" panose="020B0606020202030204" pitchFamily="34" charset="0"/>
              </a:rPr>
              <a:t>MEMBERSHIP TYPES</a:t>
            </a:r>
          </a:p>
        </p:txBody>
      </p:sp>
      <p:sp>
        <p:nvSpPr>
          <p:cNvPr id="5" name="Title 4"/>
          <p:cNvSpPr>
            <a:spLocks noGrp="1"/>
          </p:cNvSpPr>
          <p:nvPr>
            <p:ph type="title"/>
          </p:nvPr>
        </p:nvSpPr>
        <p:spPr>
          <a:xfrm>
            <a:off x="342900" y="470080"/>
            <a:ext cx="8763000" cy="533400"/>
          </a:xfrm>
        </p:spPr>
        <p:txBody>
          <a:bodyPr/>
          <a:lstStyle/>
          <a:p>
            <a:r>
              <a:rPr lang="en-US" sz="2800" b="0" dirty="0"/>
              <a:t>EMBRACING CLUB FLEXIBILITY</a:t>
            </a:r>
          </a:p>
        </p:txBody>
      </p:sp>
      <p:sp>
        <p:nvSpPr>
          <p:cNvPr id="19" name="Text Placeholder 18"/>
          <p:cNvSpPr txBox="1">
            <a:spLocks noGrp="1"/>
          </p:cNvSpPr>
          <p:nvPr>
            <p:ph idx="1"/>
          </p:nvPr>
        </p:nvSpPr>
        <p:spPr>
          <a:xfrm>
            <a:off x="4107656" y="6120827"/>
            <a:ext cx="4800600" cy="584775"/>
          </a:xfrm>
          <a:prstGeom prst="rect">
            <a:avLst/>
          </a:prstGeom>
          <a:noFill/>
        </p:spPr>
        <p:txBody>
          <a:bodyPr wrap="square" rtlCol="0">
            <a:spAutoFit/>
          </a:bodyPr>
          <a:lstStyle/>
          <a:p>
            <a:pPr marL="0" indent="0" algn="r">
              <a:buNone/>
            </a:pPr>
            <a:r>
              <a:rPr lang="en-US" sz="3200" b="1" dirty="0">
                <a:solidFill>
                  <a:schemeClr val="tx1">
                    <a:lumMod val="50000"/>
                  </a:schemeClr>
                </a:solidFill>
                <a:latin typeface="Arial Narrow" panose="020B0606020202030204" pitchFamily="34" charset="0"/>
              </a:rPr>
              <a:t>ROTARY.ORG/FLEXIBILITY</a:t>
            </a:r>
          </a:p>
        </p:txBody>
      </p:sp>
      <p:sp>
        <p:nvSpPr>
          <p:cNvPr id="22" name="Freeform 21"/>
          <p:cNvSpPr>
            <a:spLocks/>
          </p:cNvSpPr>
          <p:nvPr/>
        </p:nvSpPr>
        <p:spPr bwMode="auto">
          <a:xfrm>
            <a:off x="5105402" y="1557480"/>
            <a:ext cx="3826047" cy="1308971"/>
          </a:xfrm>
          <a:custGeom>
            <a:avLst/>
            <a:gdLst>
              <a:gd name="T0" fmla="*/ 0 w 2533"/>
              <a:gd name="T1" fmla="*/ 1778000 h 1120"/>
              <a:gd name="T2" fmla="*/ 4021138 w 2533"/>
              <a:gd name="T3" fmla="*/ 1778000 h 1120"/>
              <a:gd name="T4" fmla="*/ 4021138 w 2533"/>
              <a:gd name="T5" fmla="*/ 0 h 1120"/>
              <a:gd name="T6" fmla="*/ 1778000 w 2533"/>
              <a:gd name="T7" fmla="*/ 0 h 1120"/>
              <a:gd name="T8" fmla="*/ 0 w 2533"/>
              <a:gd name="T9" fmla="*/ 1778000 h 1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3" h="1120">
                <a:moveTo>
                  <a:pt x="0" y="1120"/>
                </a:moveTo>
                <a:lnTo>
                  <a:pt x="2533" y="1120"/>
                </a:lnTo>
                <a:lnTo>
                  <a:pt x="2533" y="0"/>
                </a:lnTo>
                <a:lnTo>
                  <a:pt x="1120" y="0"/>
                </a:lnTo>
                <a:lnTo>
                  <a:pt x="0" y="1120"/>
                </a:lnTo>
                <a:close/>
              </a:path>
            </a:pathLst>
          </a:custGeom>
          <a:gradFill rotWithShape="1">
            <a:gsLst>
              <a:gs pos="0">
                <a:srgbClr val="01315D">
                  <a:alpha val="28625"/>
                </a:srgbClr>
              </a:gs>
              <a:gs pos="100000">
                <a:srgbClr val="FFFFFF">
                  <a:alpha val="0"/>
                </a:srgbClr>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endParaRPr lang="en-US" dirty="0"/>
          </a:p>
        </p:txBody>
      </p:sp>
      <p:sp>
        <p:nvSpPr>
          <p:cNvPr id="23" name="Freeform 22"/>
          <p:cNvSpPr>
            <a:spLocks/>
          </p:cNvSpPr>
          <p:nvPr/>
        </p:nvSpPr>
        <p:spPr bwMode="auto">
          <a:xfrm>
            <a:off x="4870450" y="2873337"/>
            <a:ext cx="4037806" cy="1436857"/>
          </a:xfrm>
          <a:custGeom>
            <a:avLst/>
            <a:gdLst>
              <a:gd name="T0" fmla="*/ 0 w 2533"/>
              <a:gd name="T1" fmla="*/ 1778000 h 1120"/>
              <a:gd name="T2" fmla="*/ 4021138 w 2533"/>
              <a:gd name="T3" fmla="*/ 1778000 h 1120"/>
              <a:gd name="T4" fmla="*/ 4021138 w 2533"/>
              <a:gd name="T5" fmla="*/ 0 h 1120"/>
              <a:gd name="T6" fmla="*/ 1778000 w 2533"/>
              <a:gd name="T7" fmla="*/ 0 h 1120"/>
              <a:gd name="T8" fmla="*/ 0 w 2533"/>
              <a:gd name="T9" fmla="*/ 1778000 h 1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3" h="1120">
                <a:moveTo>
                  <a:pt x="0" y="1120"/>
                </a:moveTo>
                <a:lnTo>
                  <a:pt x="2533" y="1120"/>
                </a:lnTo>
                <a:lnTo>
                  <a:pt x="2533" y="0"/>
                </a:lnTo>
                <a:lnTo>
                  <a:pt x="1120" y="0"/>
                </a:lnTo>
                <a:lnTo>
                  <a:pt x="0" y="1120"/>
                </a:lnTo>
                <a:close/>
              </a:path>
            </a:pathLst>
          </a:custGeom>
          <a:gradFill rotWithShape="1">
            <a:gsLst>
              <a:gs pos="0">
                <a:srgbClr val="01315D">
                  <a:alpha val="28625"/>
                </a:srgbClr>
              </a:gs>
              <a:gs pos="100000">
                <a:srgbClr val="FFFFFF">
                  <a:alpha val="0"/>
                </a:srgbClr>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endParaRPr lang="en-US" dirty="0"/>
          </a:p>
        </p:txBody>
      </p:sp>
      <p:sp>
        <p:nvSpPr>
          <p:cNvPr id="27" name="Freeform 26"/>
          <p:cNvSpPr>
            <a:spLocks/>
          </p:cNvSpPr>
          <p:nvPr/>
        </p:nvSpPr>
        <p:spPr bwMode="auto">
          <a:xfrm>
            <a:off x="4267200" y="4317079"/>
            <a:ext cx="4655430" cy="1436857"/>
          </a:xfrm>
          <a:custGeom>
            <a:avLst/>
            <a:gdLst>
              <a:gd name="T0" fmla="*/ 0 w 2533"/>
              <a:gd name="T1" fmla="*/ 1778000 h 1120"/>
              <a:gd name="T2" fmla="*/ 4021138 w 2533"/>
              <a:gd name="T3" fmla="*/ 1778000 h 1120"/>
              <a:gd name="T4" fmla="*/ 4021138 w 2533"/>
              <a:gd name="T5" fmla="*/ 0 h 1120"/>
              <a:gd name="T6" fmla="*/ 1778000 w 2533"/>
              <a:gd name="T7" fmla="*/ 0 h 1120"/>
              <a:gd name="T8" fmla="*/ 0 w 2533"/>
              <a:gd name="T9" fmla="*/ 1778000 h 1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3" h="1120">
                <a:moveTo>
                  <a:pt x="0" y="1120"/>
                </a:moveTo>
                <a:lnTo>
                  <a:pt x="2533" y="1120"/>
                </a:lnTo>
                <a:lnTo>
                  <a:pt x="2533" y="0"/>
                </a:lnTo>
                <a:lnTo>
                  <a:pt x="1120" y="0"/>
                </a:lnTo>
                <a:lnTo>
                  <a:pt x="0" y="1120"/>
                </a:lnTo>
                <a:close/>
              </a:path>
            </a:pathLst>
          </a:custGeom>
          <a:gradFill rotWithShape="1">
            <a:gsLst>
              <a:gs pos="0">
                <a:srgbClr val="01315D">
                  <a:alpha val="28625"/>
                </a:srgbClr>
              </a:gs>
              <a:gs pos="100000">
                <a:srgbClr val="FFFFFF">
                  <a:alpha val="0"/>
                </a:srgbClr>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elveticaNeueLT Std"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HelveticaNeueLT Std"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HelveticaNeueLT Std"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HelveticaNeueLT Std"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HelveticaNeueLT Std" pitchFamily="34" charset="0"/>
                <a:ea typeface="+mn-ea"/>
                <a:cs typeface="Arial" panose="020B0604020202020204" pitchFamily="34" charset="0"/>
              </a:defRPr>
            </a:lvl9pPr>
          </a:lstStyle>
          <a:p>
            <a:endParaRPr lang="en-US" dirty="0"/>
          </a:p>
        </p:txBody>
      </p:sp>
    </p:spTree>
    <p:custDataLst>
      <p:tags r:id="rId1"/>
    </p:custDataLst>
    <p:extLst>
      <p:ext uri="{BB962C8B-B14F-4D97-AF65-F5344CB8AC3E}">
        <p14:creationId xmlns="" xmlns:p14="http://schemas.microsoft.com/office/powerpoint/2010/main" val="38859552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5.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bfbbea7f9cecae3eb51a9af28aa4306a">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dde5a73ff98b9006afb9b37cf1267234"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2A7A91-E42D-4326-A015-1895683B6877}">
  <ds:schemaRefs>
    <ds:schemaRef ds:uri="http://schemas.microsoft.com/sharepoint/v3/contenttype/forms"/>
  </ds:schemaRefs>
</ds:datastoreItem>
</file>

<file path=customXml/itemProps2.xml><?xml version="1.0" encoding="utf-8"?>
<ds:datastoreItem xmlns:ds="http://schemas.openxmlformats.org/officeDocument/2006/customXml" ds:itemID="{DD26E054-FAFF-4925-88FD-898933991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F7E0A4-E907-47FA-AEAD-21DF974D3DD2}">
  <ds:schemaRefs>
    <ds:schemaRef ds:uri="http://schemas.microsoft.com/office/2006/documentManagement/types"/>
    <ds:schemaRef ds:uri="069370df-1b75-469d-a9d4-424b0b9f5a67"/>
    <ds:schemaRef ds:uri="http://purl.org/dc/elements/1.1/"/>
    <ds:schemaRef ds:uri="41d4868e-e7c5-4a0f-bea8-40f63a832f74"/>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16936</TotalTime>
  <Words>724</Words>
  <Application>Microsoft Office PowerPoint</Application>
  <PresentationFormat>On-screen Show (4:3)</PresentationFormat>
  <Paragraphs>206</Paragraphs>
  <Slides>11</Slides>
  <Notes>11</Notes>
  <HiddenSlides>0</HiddenSlides>
  <MMClips>0</MMClips>
  <ScaleCrop>false</ScaleCrop>
  <HeadingPairs>
    <vt:vector size="4" baseType="variant">
      <vt:variant>
        <vt:lpstr>Theme</vt:lpstr>
      </vt:variant>
      <vt:variant>
        <vt:i4>16</vt:i4>
      </vt:variant>
      <vt:variant>
        <vt:lpstr>Slide Titles</vt:lpstr>
      </vt:variant>
      <vt:variant>
        <vt:i4>11</vt:i4>
      </vt:variant>
    </vt:vector>
  </HeadingPairs>
  <TitlesOfParts>
    <vt:vector size="27" baseType="lpstr">
      <vt:lpstr>Custom Design</vt:lpstr>
      <vt:lpstr>Communications_white</vt:lpstr>
      <vt:lpstr>1_Custom Design</vt:lpstr>
      <vt:lpstr>LeadDev-Master_2013-NEW</vt:lpstr>
      <vt:lpstr>3_Custom Design</vt:lpstr>
      <vt:lpstr>2_Custom Design</vt:lpstr>
      <vt:lpstr>4_Custom Design</vt:lpstr>
      <vt:lpstr>5_Custom Design</vt:lpstr>
      <vt:lpstr>7_Custom Design</vt:lpstr>
      <vt:lpstr>1_Communications_white</vt:lpstr>
      <vt:lpstr>8_Custom Design</vt:lpstr>
      <vt:lpstr>9_Custom Design</vt:lpstr>
      <vt:lpstr>10_Custom Design</vt:lpstr>
      <vt:lpstr>11_Custom Design</vt:lpstr>
      <vt:lpstr>12_Custom Design</vt:lpstr>
      <vt:lpstr>Office Theme</vt:lpstr>
      <vt:lpstr>Slide 1</vt:lpstr>
      <vt:lpstr>MEMBERSHIP OVERVIEW</vt:lpstr>
      <vt:lpstr>ANNUAL TRENDS: CLUB INVOICING (JULY &amp; JANUARY)</vt:lpstr>
      <vt:lpstr>Slide 4</vt:lpstr>
      <vt:lpstr>Slide 5</vt:lpstr>
      <vt:lpstr>MEMBERSHIP CHALLENGES: CLUB LEVEL</vt:lpstr>
      <vt:lpstr>IS YOUR CLUB HEALTHY?</vt:lpstr>
      <vt:lpstr>5 REASONS TO CHECK YOUR MEMBERSHIP LEADS</vt:lpstr>
      <vt:lpstr>EMBRACING CLUB FLEXIBILITY</vt:lpstr>
      <vt:lpstr>PROFESSIONAL DEVELOPMENT</vt:lpstr>
      <vt:lpstr>Slide 11</vt:lpstr>
    </vt:vector>
  </TitlesOfParts>
  <Company>Rotary International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Robinson</dc:creator>
  <cp:lastModifiedBy>Christine Hickson</cp:lastModifiedBy>
  <cp:revision>1869</cp:revision>
  <cp:lastPrinted>2019-01-16T17:11:27Z</cp:lastPrinted>
  <dcterms:created xsi:type="dcterms:W3CDTF">2014-08-15T20:03:45Z</dcterms:created>
  <dcterms:modified xsi:type="dcterms:W3CDTF">2019-04-14T16:32:58Z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6793543D-A732-46CA-85A6-EE88E8004C26</vt:lpwstr>
  </property>
  <property fmtid="{D5CDD505-2E9C-101B-9397-08002B2CF9AE}" pid="3" name="ArticulatePath">
    <vt:lpwstr>MD State of Membership ceout</vt:lpwstr>
  </property>
  <property fmtid="{D5CDD505-2E9C-101B-9397-08002B2CF9AE}" pid="4" name="ContentTypeId">
    <vt:lpwstr>0x0101001C0041018965C148B8386E7CAFFFD3D7</vt:lpwstr>
  </property>
</Properties>
</file>