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415" r:id="rId3"/>
    <p:sldId id="402" r:id="rId4"/>
    <p:sldId id="403" r:id="rId5"/>
    <p:sldId id="268" r:id="rId6"/>
    <p:sldId id="400" r:id="rId7"/>
    <p:sldId id="417" r:id="rId8"/>
    <p:sldId id="4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D851-7C0E-2AA2-49BC-F8B4922FD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8E681-6B7B-FBCB-1400-6704F2773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FA25-2E0D-9486-FC94-8753BC71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C074-ABD7-5E4D-3B17-1D22C0FB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595D-0FBC-1459-E686-CB53DF6F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6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5011-0A77-591C-E61E-75C620EF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C5D5-DEF9-0664-40E1-16DB7D355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79081-C6DB-BBC3-53E3-5ED9A887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AB88-2B63-6D16-4143-97715B06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958D-74DA-CA9A-8BB1-7DCC6A6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8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8C560-3B1B-F030-DB9D-18A4759A3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E6F17-FB17-6179-084B-3F5A1BBF9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DCB5-BF0B-AFF2-FB61-BF9448B1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80A1-13AA-0342-04CB-1A91EDDC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4975F-737F-4F2A-E8C0-867781B2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2B4D-E9AC-C316-09E3-E21D71DB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61A9C-66D2-BC16-19EC-C62AF626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31930-ED6B-AE86-7E66-BDD002EC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A0ED7-F67C-A780-8853-4C204A97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F7302-EBAE-86FC-F43A-6A14C36F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1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183A-2E81-58DB-E830-AA3DED09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66B5-72CC-676A-DA72-C307675F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9330-170C-4344-8F87-12A79870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22DCA-5F4D-7D5A-0D18-DD648697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B807-D67C-E152-F913-21ADF0C3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CA89-AA01-1BD7-0405-CB6493FD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08CD-8D1F-1C66-E3C8-A7ECBF736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29443-6518-B3BD-44F9-8B2D4B209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8E59A-9958-20C0-A39E-65DDCAD9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D19F1-8D78-4AA3-1CEF-2D352B48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79741-C5B7-9A26-F0A4-71E6784A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BDDB-79B9-3EF4-1F4A-B61D88A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928D-9C3C-3833-F189-CDEC8E3A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115D-0C89-1CE0-92C8-4D70FEE4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99B05-8ABF-D084-8C6A-B58DDB358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A4CDC-E959-EA21-C8A1-5EBF44536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C4A8E-8BBB-C4FD-3B4C-75B0D083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C0813-74DE-ABFB-1788-E1C73DAB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98958-BB3D-0103-4591-A2C6E0D1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2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FD5C-6EFC-4ACB-5A32-E1E4CD0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23DE8-BBD6-9090-57F7-7596215C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2FB0E-83C5-6C9C-1FC2-E1586210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81B53-66C8-8443-3179-70CF8A56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98FAF-249A-3A62-6BE8-7DC51B9C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7403C-A062-D1D5-8D26-606A89AF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0FED4-C8BB-0516-2478-799C81E8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F6D8-7D30-A668-03C8-F6966CBF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D0E6-292E-D7A5-22DE-DFE6D335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792B6-0F94-6833-1F96-BBF12D59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DD78F-5BE3-A6F5-9495-EE780A25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38372-8904-2C97-8117-615CE618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7897-BD71-2008-8261-7CE147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2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8E49-770B-ACCA-81D9-D1F34795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A380D-3C5A-6B76-2D2A-B2D42B4A9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B4E8D-DCA2-F6AB-5BBE-87E1B82D7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DA9C8-C4A2-58C3-8956-3232FA28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F64C-6C07-00D5-60A0-8EE08D10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8EE01-8A0C-D07E-EDD5-92B6ADF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0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73C77-870A-5063-0EC7-8DCB6340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8E60-7978-4C64-83E0-DA2AB2FB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7967A-07D6-6AEE-9BB9-DDF4BFD21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3FA6-829C-6681-D971-1A531F7B0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1FD7-8EF1-FD2F-753B-34F186C22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otarygbi.org/members/compliance/values-behaviours/" TargetMode="External"/><Relationship Id="rId13" Type="http://schemas.openxmlformats.org/officeDocument/2006/relationships/hyperlink" Target="https://rotarygbi.org/members/constitutional-documents/" TargetMode="External"/><Relationship Id="rId3" Type="http://schemas.openxmlformats.org/officeDocument/2006/relationships/hyperlink" Target="https://rotarygbi.org/members/compliance/" TargetMode="External"/><Relationship Id="rId7" Type="http://schemas.openxmlformats.org/officeDocument/2006/relationships/hyperlink" Target="https://rotarygbi.org/members/safeguarding/" TargetMode="External"/><Relationship Id="rId12" Type="http://schemas.openxmlformats.org/officeDocument/2006/relationships/hyperlink" Target="https://rotarygbi.org/members/compliance/dispute-managemen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tarygbi.org/members/health-and-safety/" TargetMode="External"/><Relationship Id="rId11" Type="http://schemas.openxmlformats.org/officeDocument/2006/relationships/hyperlink" Target="https://rotarygbi.org/members/compliance-role-descriptions/" TargetMode="External"/><Relationship Id="rId5" Type="http://schemas.openxmlformats.org/officeDocument/2006/relationships/hyperlink" Target="https://rotarygbi.org/members/equality-and-diversity/" TargetMode="External"/><Relationship Id="rId10" Type="http://schemas.openxmlformats.org/officeDocument/2006/relationships/hyperlink" Target="https://rotarygbi.org/members/compliance/policies-and-compliance-statements/" TargetMode="External"/><Relationship Id="rId4" Type="http://schemas.openxmlformats.org/officeDocument/2006/relationships/hyperlink" Target="https://rotarygbi.org/members/data-protection/" TargetMode="External"/><Relationship Id="rId9" Type="http://schemas.openxmlformats.org/officeDocument/2006/relationships/hyperlink" Target="https://rotarygbi.org/members/insurance/" TargetMode="External"/><Relationship Id="rId14" Type="http://schemas.openxmlformats.org/officeDocument/2006/relationships/hyperlink" Target="https://rotarygbi.org/members/licence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378260-8994-3C92-8B76-BE6C3F6838AD}"/>
              </a:ext>
            </a:extLst>
          </p:cNvPr>
          <p:cNvSpPr txBox="1"/>
          <p:nvPr/>
        </p:nvSpPr>
        <p:spPr>
          <a:xfrm>
            <a:off x="2720132" y="420065"/>
            <a:ext cx="70600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are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THREE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overwhelming reasons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why we as clubs and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rotarians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Need to actively practice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DUE DILIGENCE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in engaging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COMPLIANCE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C174C-08EA-92D9-C79B-4EC22E46A57D}"/>
              </a:ext>
            </a:extLst>
          </p:cNvPr>
          <p:cNvSpPr txBox="1"/>
          <p:nvPr/>
        </p:nvSpPr>
        <p:spPr>
          <a:xfrm>
            <a:off x="361481" y="2653553"/>
            <a:ext cx="1065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1)Protect our Rotarians in the public activities we pursue.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F82A5-44EF-C3AE-F0B3-8081A4CC734F}"/>
              </a:ext>
            </a:extLst>
          </p:cNvPr>
          <p:cNvSpPr txBox="1"/>
          <p:nvPr/>
        </p:nvSpPr>
        <p:spPr>
          <a:xfrm>
            <a:off x="361481" y="3681228"/>
            <a:ext cx="724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2)Protect the people with whom we engage.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94F38-09B4-B30B-2B22-BC2BFF765863}"/>
              </a:ext>
            </a:extLst>
          </p:cNvPr>
          <p:cNvSpPr txBox="1"/>
          <p:nvPr/>
        </p:nvSpPr>
        <p:spPr>
          <a:xfrm>
            <a:off x="361481" y="4708903"/>
            <a:ext cx="499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3)Protect the image of Rotary.</a:t>
            </a:r>
          </a:p>
        </p:txBody>
      </p:sp>
    </p:spTree>
    <p:extLst>
      <p:ext uri="{BB962C8B-B14F-4D97-AF65-F5344CB8AC3E}">
        <p14:creationId xmlns:p14="http://schemas.microsoft.com/office/powerpoint/2010/main" val="9935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19FB6-1F03-96A0-33DB-F17906F5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57" y="1131434"/>
            <a:ext cx="8859486" cy="1152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16C30-B4FC-01A8-BFEA-953BF1C0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41" y="2357373"/>
            <a:ext cx="7783011" cy="924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B6EA4-28BE-9F5E-F1F5-3BE0021A5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41" y="3354680"/>
            <a:ext cx="8011643" cy="857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80D9B-7926-4D39-1AA6-2962E2C3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41" y="4285303"/>
            <a:ext cx="8487960" cy="1047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52858C-A828-280A-EC64-66D19E3E46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041" y="5333199"/>
            <a:ext cx="8668960" cy="1257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74410C-EF33-B070-4544-00AC9E785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4451" y="374091"/>
            <a:ext cx="9116697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DEE47-D895-8642-D8F5-D19AF9AB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104"/>
            <a:ext cx="5779732" cy="481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1C594B-F524-0795-733A-8C65A36C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849" y="832104"/>
            <a:ext cx="6416151" cy="37398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722E73-1E2E-7B21-B035-A6951E553573}"/>
              </a:ext>
            </a:extLst>
          </p:cNvPr>
          <p:cNvSpPr txBox="1"/>
          <p:nvPr/>
        </p:nvSpPr>
        <p:spPr>
          <a:xfrm>
            <a:off x="539496" y="365760"/>
            <a:ext cx="366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CLUB COMPLIANCE APPROVAL FORM</a:t>
            </a:r>
          </a:p>
        </p:txBody>
      </p:sp>
    </p:spTree>
    <p:extLst>
      <p:ext uri="{BB962C8B-B14F-4D97-AF65-F5344CB8AC3E}">
        <p14:creationId xmlns:p14="http://schemas.microsoft.com/office/powerpoint/2010/main" val="94195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49B3D-CE8E-0B63-DB53-9F87D1EF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2" y="625364"/>
            <a:ext cx="6198604" cy="4904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BBF82-EC9B-1C09-568F-C835A555F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81" y="965010"/>
            <a:ext cx="6099719" cy="3771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E0D0EF-2A6E-5D85-5672-1D9E2EFCA883}"/>
              </a:ext>
            </a:extLst>
          </p:cNvPr>
          <p:cNvSpPr txBox="1"/>
          <p:nvPr/>
        </p:nvSpPr>
        <p:spPr>
          <a:xfrm>
            <a:off x="749808" y="256032"/>
            <a:ext cx="432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CLUB TRUST COMPLIANCE APPROVAL FORM</a:t>
            </a:r>
          </a:p>
        </p:txBody>
      </p:sp>
    </p:spTree>
    <p:extLst>
      <p:ext uri="{BB962C8B-B14F-4D97-AF65-F5344CB8AC3E}">
        <p14:creationId xmlns:p14="http://schemas.microsoft.com/office/powerpoint/2010/main" val="400787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C1FCDB-F8EA-884D-AE0B-FBD09E6CECBD}"/>
              </a:ext>
            </a:extLst>
          </p:cNvPr>
          <p:cNvSpPr/>
          <p:nvPr/>
        </p:nvSpPr>
        <p:spPr>
          <a:xfrm>
            <a:off x="2800422" y="2037921"/>
            <a:ext cx="2306776" cy="412475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AB51E3-25F0-48BC-87ED-465A89CED26E}"/>
              </a:ext>
            </a:extLst>
          </p:cNvPr>
          <p:cNvSpPr/>
          <p:nvPr/>
        </p:nvSpPr>
        <p:spPr>
          <a:xfrm>
            <a:off x="5316098" y="2037921"/>
            <a:ext cx="2087507" cy="412475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E5A3F5-5894-DA99-D0A2-F64BEC453980}"/>
              </a:ext>
            </a:extLst>
          </p:cNvPr>
          <p:cNvSpPr/>
          <p:nvPr/>
        </p:nvSpPr>
        <p:spPr>
          <a:xfrm>
            <a:off x="7605579" y="2037921"/>
            <a:ext cx="2085763" cy="412475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342139A-60BF-2B79-2B52-194E8E9CFFCC}"/>
              </a:ext>
            </a:extLst>
          </p:cNvPr>
          <p:cNvSpPr/>
          <p:nvPr/>
        </p:nvSpPr>
        <p:spPr>
          <a:xfrm>
            <a:off x="9851103" y="2037921"/>
            <a:ext cx="2085763" cy="412475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672746-D69D-347E-F8E2-C8F1058CC1FE}"/>
              </a:ext>
            </a:extLst>
          </p:cNvPr>
          <p:cNvSpPr/>
          <p:nvPr/>
        </p:nvSpPr>
        <p:spPr>
          <a:xfrm>
            <a:off x="509405" y="2037921"/>
            <a:ext cx="2085763" cy="412475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EE881E-E85D-9D8C-04B1-EDA1786D471A}"/>
              </a:ext>
            </a:extLst>
          </p:cNvPr>
          <p:cNvSpPr/>
          <p:nvPr/>
        </p:nvSpPr>
        <p:spPr>
          <a:xfrm>
            <a:off x="606489" y="2211355"/>
            <a:ext cx="1884784" cy="121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HEALTH AND SAFETY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ED316D-7E86-7E84-9192-3A2515EC41B4}"/>
              </a:ext>
            </a:extLst>
          </p:cNvPr>
          <p:cNvSpPr/>
          <p:nvPr/>
        </p:nvSpPr>
        <p:spPr>
          <a:xfrm>
            <a:off x="2874112" y="2211355"/>
            <a:ext cx="2159396" cy="121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SAFEGUARDING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9491B7-5306-305A-6C22-9D1E185B1063}"/>
              </a:ext>
            </a:extLst>
          </p:cNvPr>
          <p:cNvSpPr/>
          <p:nvPr/>
        </p:nvSpPr>
        <p:spPr>
          <a:xfrm>
            <a:off x="5416347" y="2182355"/>
            <a:ext cx="1884784" cy="121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GDPR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General Data Protection Legislation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20390C-6C98-9C5E-8992-F7018DF230AC}"/>
              </a:ext>
            </a:extLst>
          </p:cNvPr>
          <p:cNvSpPr/>
          <p:nvPr/>
        </p:nvSpPr>
        <p:spPr>
          <a:xfrm>
            <a:off x="7683970" y="2198135"/>
            <a:ext cx="1884784" cy="121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EQUALITY DIVERSITY  INCLUSION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&amp; EQUITY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8C2358-D9AE-60C5-65E8-D720D8C23863}"/>
              </a:ext>
            </a:extLst>
          </p:cNvPr>
          <p:cNvSpPr/>
          <p:nvPr/>
        </p:nvSpPr>
        <p:spPr>
          <a:xfrm>
            <a:off x="9951593" y="2211355"/>
            <a:ext cx="1884784" cy="121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DISPUTE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BCA46-2460-FCB0-ED6C-663B52F68CFD}"/>
              </a:ext>
            </a:extLst>
          </p:cNvPr>
          <p:cNvSpPr txBox="1"/>
          <p:nvPr/>
        </p:nvSpPr>
        <p:spPr>
          <a:xfrm>
            <a:off x="606489" y="1024314"/>
            <a:ext cx="102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COMPLIANCE IS SEGMENTED INTO FIVE  CATEGORIES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6E8279-845C-D3F7-B81A-5E4819EABBAC}"/>
              </a:ext>
            </a:extLst>
          </p:cNvPr>
          <p:cNvGrpSpPr/>
          <p:nvPr/>
        </p:nvGrpSpPr>
        <p:grpSpPr>
          <a:xfrm>
            <a:off x="665162" y="3738877"/>
            <a:ext cx="11017433" cy="461665"/>
            <a:chOff x="665162" y="3738877"/>
            <a:chExt cx="11017433" cy="46166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E6E9DD1-328F-87E9-43FB-0B68D846E7BE}"/>
                </a:ext>
              </a:extLst>
            </p:cNvPr>
            <p:cNvSpPr/>
            <p:nvPr/>
          </p:nvSpPr>
          <p:spPr>
            <a:xfrm>
              <a:off x="665162" y="3738877"/>
              <a:ext cx="11017433" cy="4616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FA7553-1258-ECEA-F003-EEA790402384}"/>
                </a:ext>
              </a:extLst>
            </p:cNvPr>
            <p:cNvSpPr txBox="1"/>
            <p:nvPr/>
          </p:nvSpPr>
          <p:spPr>
            <a:xfrm>
              <a:off x="770215" y="3738877"/>
              <a:ext cx="10810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HOW OFTEN ARE WE LIKELY TO ENCOUNTER COMPLIANCE EXPECTATIONS?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F293EA-BD1F-8ADC-5B7C-05069AFCAFB0}"/>
              </a:ext>
            </a:extLst>
          </p:cNvPr>
          <p:cNvSpPr txBox="1"/>
          <p:nvPr/>
        </p:nvSpPr>
        <p:spPr>
          <a:xfrm>
            <a:off x="665162" y="4476282"/>
            <a:ext cx="169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ROTARY ORGANISED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A9D09-0FFD-8971-7CAE-2B6F690D3EEA}"/>
              </a:ext>
            </a:extLst>
          </p:cNvPr>
          <p:cNvSpPr txBox="1"/>
          <p:nvPr/>
        </p:nvSpPr>
        <p:spPr>
          <a:xfrm>
            <a:off x="2842834" y="4304445"/>
            <a:ext cx="2221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ACTIVITIES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VULNERABLE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(CHILDREN AND </a:t>
            </a:r>
            <a:r>
              <a:rPr lang="en-GB" b="1" i="1" dirty="0">
                <a:solidFill>
                  <a:srgbClr val="FF0000"/>
                </a:solidFill>
                <a:latin typeface="Aptos" panose="02110004020202020204"/>
              </a:rPr>
              <a:t>ADULTS AT RISK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45D00-2330-098E-B27B-84CEEAF74B06}"/>
              </a:ext>
            </a:extLst>
          </p:cNvPr>
          <p:cNvSpPr txBox="1"/>
          <p:nvPr/>
        </p:nvSpPr>
        <p:spPr>
          <a:xfrm>
            <a:off x="5544505" y="4476282"/>
            <a:ext cx="171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ANNUALLY OR BY AGREED FREQUENCY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>
                <a:solidFill>
                  <a:srgbClr val="FF0000"/>
                </a:solidFill>
                <a:latin typeface="Aptos" panose="02110004020202020204"/>
              </a:rPr>
              <a:t>OR CONTRACT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C45D8-9207-A937-D89E-9EC472B11EE4}"/>
              </a:ext>
            </a:extLst>
          </p:cNvPr>
          <p:cNvSpPr txBox="1"/>
          <p:nvPr/>
        </p:nvSpPr>
        <p:spPr>
          <a:xfrm>
            <a:off x="7811366" y="4476282"/>
            <a:ext cx="171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PERSONAL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 GROUP INTERACTION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31DD3-570D-2674-793E-C9BD99503621}"/>
              </a:ext>
            </a:extLst>
          </p:cNvPr>
          <p:cNvSpPr txBox="1"/>
          <p:nvPr/>
        </p:nvSpPr>
        <p:spPr>
          <a:xfrm>
            <a:off x="9894462" y="4476282"/>
            <a:ext cx="2085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INFREQUENTLY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 AND WHEN REQUIRED</a:t>
            </a:r>
          </a:p>
        </p:txBody>
      </p:sp>
    </p:spTree>
    <p:extLst>
      <p:ext uri="{BB962C8B-B14F-4D97-AF65-F5344CB8AC3E}">
        <p14:creationId xmlns:p14="http://schemas.microsoft.com/office/powerpoint/2010/main" val="25968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8B5A7E-1E68-88BC-53BD-82AEC7F7A775}"/>
              </a:ext>
            </a:extLst>
          </p:cNvPr>
          <p:cNvSpPr txBox="1"/>
          <p:nvPr/>
        </p:nvSpPr>
        <p:spPr>
          <a:xfrm>
            <a:off x="1918447" y="1165412"/>
            <a:ext cx="935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WHERE IS YOUR DETAILED REFERENCE LIBRARY?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85949-D066-DD22-C3F7-CB38EADD438D}"/>
              </a:ext>
            </a:extLst>
          </p:cNvPr>
          <p:cNvSpPr txBox="1"/>
          <p:nvPr/>
        </p:nvSpPr>
        <p:spPr>
          <a:xfrm>
            <a:off x="1102967" y="2303929"/>
            <a:ext cx="321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1)RGBI WEBSITE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D97465-A3AE-550C-823C-F70088CC5BED}"/>
              </a:ext>
            </a:extLst>
          </p:cNvPr>
          <p:cNvGrpSpPr/>
          <p:nvPr/>
        </p:nvGrpSpPr>
        <p:grpSpPr>
          <a:xfrm>
            <a:off x="1102967" y="2935896"/>
            <a:ext cx="4754919" cy="896644"/>
            <a:chOff x="1649334" y="2960594"/>
            <a:chExt cx="4754919" cy="8966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081523-139E-AAFB-1B2F-00535939D442}"/>
                </a:ext>
              </a:extLst>
            </p:cNvPr>
            <p:cNvSpPr txBox="1"/>
            <p:nvPr/>
          </p:nvSpPr>
          <p:spPr>
            <a:xfrm>
              <a:off x="2886943" y="3272463"/>
              <a:ext cx="35173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2)MEMBERS AREA</a:t>
              </a:r>
            </a:p>
          </p:txBody>
        </p:sp>
        <p:sp>
          <p:nvSpPr>
            <p:cNvPr id="7" name="Arrow: Left-Up 6">
              <a:extLst>
                <a:ext uri="{FF2B5EF4-FFF2-40B4-BE49-F238E27FC236}">
                  <a16:creationId xmlns:a16="http://schemas.microsoft.com/office/drawing/2014/main" id="{A7A158CC-7540-BCB5-EE18-A6761F04F6F0}"/>
                </a:ext>
              </a:extLst>
            </p:cNvPr>
            <p:cNvSpPr/>
            <p:nvPr/>
          </p:nvSpPr>
          <p:spPr>
            <a:xfrm rot="5400000">
              <a:off x="1721224" y="2888704"/>
              <a:ext cx="824753" cy="968534"/>
            </a:xfrm>
            <a:prstGeom prst="lef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D536C3-904B-E490-0951-B538D28153C0}"/>
              </a:ext>
            </a:extLst>
          </p:cNvPr>
          <p:cNvGrpSpPr/>
          <p:nvPr/>
        </p:nvGrpSpPr>
        <p:grpSpPr>
          <a:xfrm>
            <a:off x="2430957" y="3973905"/>
            <a:ext cx="6753379" cy="824753"/>
            <a:chOff x="2778887" y="4174103"/>
            <a:chExt cx="6753379" cy="8247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379A35-5A5E-0645-9715-C105D0DC06B5}"/>
                </a:ext>
              </a:extLst>
            </p:cNvPr>
            <p:cNvSpPr txBox="1"/>
            <p:nvPr/>
          </p:nvSpPr>
          <p:spPr>
            <a:xfrm>
              <a:off x="3899955" y="4414081"/>
              <a:ext cx="56323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3)CLUB AND DISTRICT TOOLS</a:t>
              </a:r>
            </a:p>
          </p:txBody>
        </p:sp>
        <p:sp>
          <p:nvSpPr>
            <p:cNvPr id="8" name="Arrow: Left-Up 7">
              <a:extLst>
                <a:ext uri="{FF2B5EF4-FFF2-40B4-BE49-F238E27FC236}">
                  <a16:creationId xmlns:a16="http://schemas.microsoft.com/office/drawing/2014/main" id="{70E49BB3-0802-E2E3-3770-7ABAFCDD86CB}"/>
                </a:ext>
              </a:extLst>
            </p:cNvPr>
            <p:cNvSpPr/>
            <p:nvPr/>
          </p:nvSpPr>
          <p:spPr>
            <a:xfrm rot="5400000">
              <a:off x="2850777" y="4102213"/>
              <a:ext cx="824753" cy="968534"/>
            </a:xfrm>
            <a:prstGeom prst="lef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0000AD-85BC-4DE9-1307-5126E127FBA0}"/>
              </a:ext>
            </a:extLst>
          </p:cNvPr>
          <p:cNvGrpSpPr/>
          <p:nvPr/>
        </p:nvGrpSpPr>
        <p:grpSpPr>
          <a:xfrm>
            <a:off x="3552025" y="4886751"/>
            <a:ext cx="4182216" cy="931298"/>
            <a:chOff x="4161331" y="5140221"/>
            <a:chExt cx="4182216" cy="9312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A04F4-7CCF-B6EB-5A73-6D02C749FFCE}"/>
                </a:ext>
              </a:extLst>
            </p:cNvPr>
            <p:cNvSpPr txBox="1"/>
            <p:nvPr/>
          </p:nvSpPr>
          <p:spPr>
            <a:xfrm>
              <a:off x="5235388" y="5486744"/>
              <a:ext cx="3108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4)COMPLIANCE</a:t>
              </a:r>
            </a:p>
          </p:txBody>
        </p:sp>
        <p:sp>
          <p:nvSpPr>
            <p:cNvPr id="9" name="Arrow: Left-Up 8">
              <a:extLst>
                <a:ext uri="{FF2B5EF4-FFF2-40B4-BE49-F238E27FC236}">
                  <a16:creationId xmlns:a16="http://schemas.microsoft.com/office/drawing/2014/main" id="{AC29B323-33F5-E80E-B68B-FB730BCA4FA7}"/>
                </a:ext>
              </a:extLst>
            </p:cNvPr>
            <p:cNvSpPr/>
            <p:nvPr/>
          </p:nvSpPr>
          <p:spPr>
            <a:xfrm rot="5400000">
              <a:off x="4233221" y="5068331"/>
              <a:ext cx="824753" cy="968534"/>
            </a:xfrm>
            <a:prstGeom prst="lef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4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E6714-31C7-B057-0658-B84A4AD5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386"/>
            <a:ext cx="12192000" cy="598122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2E46A33-F4F8-9166-3B6C-6266852F5AE1}"/>
              </a:ext>
            </a:extLst>
          </p:cNvPr>
          <p:cNvSpPr/>
          <p:nvPr/>
        </p:nvSpPr>
        <p:spPr>
          <a:xfrm>
            <a:off x="4036400" y="553809"/>
            <a:ext cx="1011207" cy="2365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03F4E-EA28-5FB9-8749-C389041D6C97}"/>
              </a:ext>
            </a:extLst>
          </p:cNvPr>
          <p:cNvSpPr txBox="1"/>
          <p:nvPr/>
        </p:nvSpPr>
        <p:spPr>
          <a:xfrm>
            <a:off x="85165" y="1344706"/>
            <a:ext cx="2353235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1" i="0" u="none" strike="noStrike" dirty="0" err="1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3"/>
              </a:rPr>
              <a:t>Compliance</a:t>
            </a:r>
            <a:r>
              <a:rPr lang="en-GB" sz="1200" b="1" i="0" u="none" strike="noStrike" dirty="0" err="1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4"/>
              </a:rPr>
              <a:t>Data</a:t>
            </a:r>
            <a:r>
              <a:rPr lang="en-GB" sz="1200" b="1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4"/>
              </a:rPr>
              <a:t> Protection</a:t>
            </a:r>
            <a:endParaRPr lang="en-GB" sz="1200" b="1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5"/>
              </a:rPr>
              <a:t>Equality and Diversity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6"/>
              </a:rPr>
              <a:t>Health and Safety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7"/>
              </a:rPr>
              <a:t>Safeguarding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8"/>
              </a:rPr>
              <a:t>Values and Behaviours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9"/>
              </a:rPr>
              <a:t>Insurance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10"/>
              </a:rPr>
              <a:t>Policies and Statements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11"/>
              </a:rPr>
              <a:t>Compliance Role Descriptions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12"/>
              </a:rPr>
              <a:t>Dispute Management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13"/>
              </a:rPr>
              <a:t>Constitutional Documents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39424A"/>
                </a:solidFill>
                <a:effectLst/>
                <a:latin typeface="Open Sans" panose="020B0606030504020204" pitchFamily="34" charset="0"/>
                <a:hlinkClick r:id="rId14"/>
              </a:rPr>
              <a:t>Licences</a:t>
            </a:r>
            <a:endParaRPr lang="en-GB" sz="1200" b="0" i="0" dirty="0">
              <a:solidFill>
                <a:srgbClr val="39424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E3DFDBF-80C0-F0D5-AEFC-2CA258757BEC}"/>
              </a:ext>
            </a:extLst>
          </p:cNvPr>
          <p:cNvSpPr/>
          <p:nvPr/>
        </p:nvSpPr>
        <p:spPr>
          <a:xfrm>
            <a:off x="1658132" y="1108122"/>
            <a:ext cx="396816" cy="2365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3C27C23-D5B6-48CF-1810-B059A8BD811F}"/>
              </a:ext>
            </a:extLst>
          </p:cNvPr>
          <p:cNvSpPr/>
          <p:nvPr/>
        </p:nvSpPr>
        <p:spPr>
          <a:xfrm>
            <a:off x="1873624" y="2540986"/>
            <a:ext cx="686927" cy="2365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8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987A-D1FD-B082-6BD2-82260752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59" y="898990"/>
            <a:ext cx="8866093" cy="5116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4AB2E-6B93-14A2-1F0D-E45A7DAE7FCF}"/>
              </a:ext>
            </a:extLst>
          </p:cNvPr>
          <p:cNvSpPr txBox="1"/>
          <p:nvPr/>
        </p:nvSpPr>
        <p:spPr>
          <a:xfrm>
            <a:off x="806824" y="430306"/>
            <a:ext cx="96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COMPLIANCE information GUIDELINES AND KEY RESPONSINILITIES ARE SUB SET INTO SEVERAL AREAS</a:t>
            </a:r>
          </a:p>
        </p:txBody>
      </p:sp>
    </p:spTree>
    <p:extLst>
      <p:ext uri="{BB962C8B-B14F-4D97-AF65-F5344CB8AC3E}">
        <p14:creationId xmlns:p14="http://schemas.microsoft.com/office/powerpoint/2010/main" val="2842774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Evans</dc:creator>
  <cp:lastModifiedBy>Robin Pitcher</cp:lastModifiedBy>
  <cp:revision>6</cp:revision>
  <dcterms:created xsi:type="dcterms:W3CDTF">2025-08-04T10:33:47Z</dcterms:created>
  <dcterms:modified xsi:type="dcterms:W3CDTF">2025-08-07T08:10:40Z</dcterms:modified>
</cp:coreProperties>
</file>