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696" r:id="rId2"/>
    <p:sldMasterId id="2147483711" r:id="rId3"/>
  </p:sldMasterIdLst>
  <p:notesMasterIdLst>
    <p:notesMasterId r:id="rId22"/>
  </p:notesMasterIdLst>
  <p:handoutMasterIdLst>
    <p:handoutMasterId r:id="rId23"/>
  </p:handoutMasterIdLst>
  <p:sldIdLst>
    <p:sldId id="331" r:id="rId4"/>
    <p:sldId id="332" r:id="rId5"/>
    <p:sldId id="256" r:id="rId6"/>
    <p:sldId id="326" r:id="rId7"/>
    <p:sldId id="323" r:id="rId8"/>
    <p:sldId id="335" r:id="rId9"/>
    <p:sldId id="336" r:id="rId10"/>
    <p:sldId id="333" r:id="rId11"/>
    <p:sldId id="324" r:id="rId12"/>
    <p:sldId id="334" r:id="rId13"/>
    <p:sldId id="327" r:id="rId14"/>
    <p:sldId id="328" r:id="rId15"/>
    <p:sldId id="337" r:id="rId16"/>
    <p:sldId id="338" r:id="rId17"/>
    <p:sldId id="340" r:id="rId18"/>
    <p:sldId id="339" r:id="rId19"/>
    <p:sldId id="330" r:id="rId20"/>
    <p:sldId id="329" r:id="rId21"/>
  </p:sldIdLst>
  <p:sldSz cx="9144000" cy="6858000" type="screen4x3"/>
  <p:notesSz cx="6797675" cy="9926638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5DAA"/>
    <a:srgbClr val="01B4E7"/>
    <a:srgbClr val="585858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935" autoAdjust="0"/>
  </p:normalViewPr>
  <p:slideViewPr>
    <p:cSldViewPr snapToGrid="0" snapToObjects="1">
      <p:cViewPr varScale="1">
        <p:scale>
          <a:sx n="68" d="100"/>
          <a:sy n="68" d="100"/>
        </p:scale>
        <p:origin x="-143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332A2-6412-4931-A30B-FFB57853A619}" type="datetimeFigureOut">
              <a:rPr lang="en-GB" smtClean="0"/>
              <a:pPr/>
              <a:t>06/05/2017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7F424F-E406-4E7F-B256-3DF7D11A296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955521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F16F06-EFB1-4E66-A33C-40072B47089B}" type="datetimeFigureOut">
              <a:rPr lang="en-US" smtClean="0"/>
              <a:pPr/>
              <a:t>5/6/2017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3E9AC7-03AF-4F2B-B3AD-8A609ADE79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80396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ヒラギノ角ゴ Pro W3" pitchFamily="-84" charset="-128"/>
            </a:endParaRP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D74C90-BBAD-4D33-AE16-55A503DE0156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4111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92ED0-59C0-41D9-8C73-EB383D85F9E4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51959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92ED0-59C0-41D9-8C73-EB383D85F9E4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78569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7432A1-3AA7-465E-ABD1-1DC6576285C2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69814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ヒラギノ角ゴ Pro W3" pitchFamily="-84" charset="-128"/>
            </a:endParaRP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D74C90-BBAD-4D33-AE16-55A503DE0156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4851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7432A1-3AA7-465E-ABD1-1DC6576285C2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8124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92ED0-59C0-41D9-8C73-EB383D85F9E4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5195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1200" dirty="0" smtClean="0">
                <a:latin typeface="Georgia" panose="02040502050405020303" pitchFamily="18" charset="0"/>
              </a:rPr>
              <a:t>Over 14,000 strokes every year.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GB" sz="1200" dirty="0" smtClean="0">
              <a:latin typeface="Georgia" panose="02040502050405020303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1200" dirty="0" smtClean="0">
                <a:latin typeface="Georgia" panose="02040502050405020303" pitchFamily="18" charset="0"/>
              </a:rPr>
              <a:t>100,000 stroke survivors.</a:t>
            </a:r>
          </a:p>
          <a:p>
            <a:endParaRPr lang="en-GB" altLang="en-US" sz="1200" dirty="0" smtClean="0">
              <a:solidFill>
                <a:prstClr val="black"/>
              </a:solidFill>
              <a:latin typeface="Georgia" pitchFamily="18" charset="0"/>
            </a:endParaRPr>
          </a:p>
          <a:p>
            <a:r>
              <a:rPr lang="en-GB" altLang="en-US" sz="1200" dirty="0" smtClean="0">
                <a:solidFill>
                  <a:prstClr val="black"/>
                </a:solidFill>
                <a:latin typeface="Georgia" pitchFamily="18" charset="0"/>
              </a:rPr>
              <a:t>There are about 4,400 strokes each year in Northern Ireland.</a:t>
            </a:r>
          </a:p>
          <a:p>
            <a:r>
              <a:rPr lang="en-GB" altLang="en-US" sz="1200" dirty="0" smtClean="0">
                <a:solidFill>
                  <a:prstClr val="black"/>
                </a:solidFill>
                <a:latin typeface="Georgia" pitchFamily="18" charset="0"/>
              </a:rPr>
              <a:t>There are about XXXX strokes each year in the Republic of Ireland.</a:t>
            </a:r>
          </a:p>
          <a:p>
            <a:endParaRPr lang="en-GB" altLang="en-US" sz="1200" dirty="0" smtClean="0">
              <a:solidFill>
                <a:prstClr val="black"/>
              </a:solidFill>
              <a:latin typeface="Georgia" pitchFamily="18" charset="0"/>
            </a:endParaRPr>
          </a:p>
          <a:p>
            <a:r>
              <a:rPr lang="en-GB" altLang="en-US" sz="1200" dirty="0" smtClean="0">
                <a:solidFill>
                  <a:prstClr val="black"/>
                </a:solidFill>
                <a:latin typeface="Georgia" pitchFamily="18" charset="0"/>
              </a:rPr>
              <a:t>There are over 35,000 people living with the effects of stroke in Northern Ireland.</a:t>
            </a:r>
          </a:p>
          <a:p>
            <a:r>
              <a:rPr lang="en-GB" altLang="en-US" sz="1200" dirty="0" smtClean="0">
                <a:solidFill>
                  <a:prstClr val="black"/>
                </a:solidFill>
                <a:latin typeface="Georgia" pitchFamily="18" charset="0"/>
              </a:rPr>
              <a:t>There are over XXX,XXX people living with the effects of stroke in the Republic of Ireland.</a:t>
            </a:r>
          </a:p>
          <a:p>
            <a:endParaRPr lang="en-GB" altLang="en-US" sz="1200" dirty="0" smtClean="0">
              <a:solidFill>
                <a:prstClr val="black"/>
              </a:solidFill>
              <a:latin typeface="Georgia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20% of people in Ireland</a:t>
            </a:r>
            <a:r>
              <a:rPr lang="en-GB" baseline="0" dirty="0" smtClean="0"/>
              <a:t> have high blood pressure (SAFE Burden of stroke report, May 2017) – it can be treated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92ED0-59C0-41D9-8C73-EB383D85F9E4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5195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200" dirty="0" smtClean="0">
                <a:solidFill>
                  <a:prstClr val="black"/>
                </a:solidFill>
                <a:latin typeface="Georgia" pitchFamily="18" charset="0"/>
              </a:rPr>
              <a:t>Every year, thousands of stroke survivors are left with life changing disabilities.</a:t>
            </a:r>
          </a:p>
          <a:p>
            <a:endParaRPr lang="en-GB" dirty="0" smtClean="0"/>
          </a:p>
          <a:p>
            <a:r>
              <a:rPr lang="en-GB" dirty="0" smtClean="0"/>
              <a:t>It isn’t just the visible effects.</a:t>
            </a:r>
          </a:p>
          <a:p>
            <a:pPr defTabSz="914400" eaLnBrk="1" hangingPunct="1">
              <a:buFont typeface="Monotype Sorts"/>
              <a:buNone/>
            </a:pPr>
            <a:endParaRPr lang="en-GB" altLang="en-US" sz="1200" dirty="0" smtClean="0">
              <a:solidFill>
                <a:prstClr val="black"/>
              </a:solidFill>
              <a:latin typeface="Georgia" pitchFamily="18" charset="0"/>
            </a:endParaRPr>
          </a:p>
          <a:p>
            <a:pPr defTabSz="914400" eaLnBrk="1" hangingPunct="1">
              <a:buFont typeface="Monotype Sorts"/>
              <a:buNone/>
            </a:pPr>
            <a:r>
              <a:rPr lang="en-GB" altLang="en-US" sz="1200" dirty="0" smtClean="0">
                <a:solidFill>
                  <a:prstClr val="black"/>
                </a:solidFill>
                <a:latin typeface="Georgia" pitchFamily="18" charset="0"/>
              </a:rPr>
              <a:t>Around one in three have trouble speaking or understanding after a stroke. This can be terrifying and isolating.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E9AC7-03AF-4F2B-B3AD-8A609ADE79E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37344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92ED0-59C0-41D9-8C73-EB383D85F9E4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0797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RIBI took over</a:t>
            </a:r>
            <a:r>
              <a:rPr lang="en-GB" baseline="0" dirty="0" smtClean="0"/>
              <a:t> 23,000 blood pressures in 2016.</a:t>
            </a:r>
          </a:p>
          <a:p>
            <a:r>
              <a:rPr lang="en-GB" baseline="0" dirty="0" smtClean="0"/>
              <a:t>Almost 25% of those tested were advised to discuss their reading with their GP.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92ED0-59C0-41D9-8C73-EB383D85F9E4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5195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92ED0-59C0-41D9-8C73-EB383D85F9E4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8630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180 were tested on 22 April in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Cookstown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at an event organised by the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local club. 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35 were advised to discuss their test results with their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medical practice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92ED0-59C0-41D9-8C73-EB383D85F9E4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5195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266760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167324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246C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hangingPunct="0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152400" y="1295400"/>
            <a:ext cx="9525000" cy="1600200"/>
          </a:xfrm>
          <a:prstGeom prst="rect">
            <a:avLst/>
          </a:prstGeom>
          <a:solidFill>
            <a:srgbClr val="00246C"/>
          </a:solidFill>
          <a:ln w="9525">
            <a:noFill/>
            <a:miter lim="800000"/>
            <a:headEnd/>
            <a:tailEnd/>
          </a:ln>
          <a:effectLst>
            <a:outerShdw dist="61087" dir="5400000" rotWithShape="0">
              <a:srgbClr val="808080">
                <a:alpha val="45999"/>
              </a:srgbClr>
            </a:outerShdw>
          </a:effectLst>
        </p:spPr>
        <p:txBody>
          <a:bodyPr anchor="ctr"/>
          <a:lstStyle/>
          <a:p>
            <a:pPr algn="ctr" defTabSz="914400" eaLnBrk="0" hangingPunct="0">
              <a:defRPr/>
            </a:pPr>
            <a:endParaRPr lang="en-US" sz="2400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5D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6" descr="RotaryMoE_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161" y="337955"/>
            <a:ext cx="2882830" cy="288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Master Brand White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8755" y="6185958"/>
            <a:ext cx="1231290" cy="469353"/>
          </a:xfrm>
          <a:prstGeom prst="rect">
            <a:avLst/>
          </a:prstGeom>
        </p:spPr>
      </p:pic>
      <p:pic>
        <p:nvPicPr>
          <p:cNvPr id="5" name="Picture 4" descr="T1718EN_PMS-C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42132" y="6164186"/>
            <a:ext cx="806183" cy="46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1287463"/>
          </a:xfrm>
          <a:prstGeom prst="rect">
            <a:avLst/>
          </a:prstGeom>
          <a:solidFill>
            <a:srgbClr val="005DAA"/>
          </a:solidFill>
          <a:ln>
            <a:solidFill>
              <a:srgbClr val="4F81B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GB" dirty="0"/>
          </a:p>
        </p:txBody>
      </p:sp>
      <p:pic>
        <p:nvPicPr>
          <p:cNvPr id="9" name="Picture 8" descr="Rotary_Ireland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1914" y="6220147"/>
            <a:ext cx="1120897" cy="468000"/>
          </a:xfrm>
          <a:prstGeom prst="rect">
            <a:avLst/>
          </a:prstGeom>
        </p:spPr>
      </p:pic>
      <p:pic>
        <p:nvPicPr>
          <p:cNvPr id="7" name="Picture 6" descr="T1718EN_PMS-C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42132" y="6164186"/>
            <a:ext cx="806183" cy="46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0" indent="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None/>
        <a:defRPr sz="2800" kern="1200">
          <a:solidFill>
            <a:schemeClr val="tx1"/>
          </a:solidFill>
          <a:latin typeface="Georgia" panose="02040502050405020303" pitchFamily="18" charset="0"/>
          <a:ea typeface="MS PGothic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Georgia" panose="02040502050405020303" pitchFamily="18" charset="0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Georgia" panose="02040502050405020303" pitchFamily="18" charset="0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800" kern="1200">
          <a:solidFill>
            <a:schemeClr val="tx1"/>
          </a:solidFill>
          <a:latin typeface="Georgia" panose="02040502050405020303" pitchFamily="18" charset="0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687D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19285" y="6165850"/>
            <a:ext cx="109503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4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5562600" y="152400"/>
            <a:ext cx="3124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T1718EN_PMS-C.pn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042132" y="6164186"/>
            <a:ext cx="806183" cy="46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hyperlink" Target="http://www.stroke.org.uk/rotary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irishheart.i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1470025"/>
            <a:ext cx="3300413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5" y="1470025"/>
            <a:ext cx="3594100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3883025"/>
            <a:ext cx="3463925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3883025"/>
            <a:ext cx="3484563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188913" y="377823"/>
            <a:ext cx="8764587" cy="60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600" b="1" dirty="0">
                <a:solidFill>
                  <a:srgbClr val="FFFFFF"/>
                </a:solidFill>
                <a:latin typeface="Georgia" pitchFamily="18" charset="0"/>
              </a:rPr>
              <a:t>Stroke Association and </a:t>
            </a:r>
            <a:r>
              <a:rPr lang="en-US" sz="3600" b="1" dirty="0" smtClean="0">
                <a:solidFill>
                  <a:srgbClr val="FFFFFF"/>
                </a:solidFill>
                <a:latin typeface="Georgia" pitchFamily="18" charset="0"/>
              </a:rPr>
              <a:t>Irish Heart</a:t>
            </a:r>
            <a:endParaRPr lang="en-US" sz="3600" b="1" dirty="0">
              <a:solidFill>
                <a:srgbClr val="FFFFFF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7729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14300" y="377823"/>
            <a:ext cx="9029700" cy="60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600" b="1" dirty="0" smtClean="0">
                <a:solidFill>
                  <a:srgbClr val="FFFFFF"/>
                </a:solidFill>
                <a:latin typeface="Georgia" pitchFamily="18" charset="0"/>
              </a:rPr>
              <a:t>Rotary Ireland blood pressure events</a:t>
            </a:r>
            <a:endParaRPr lang="en-US" sz="3600" b="1" dirty="0">
              <a:solidFill>
                <a:srgbClr val="FFFFFF"/>
              </a:solidFill>
              <a:latin typeface="Georgia" pitchFamily="18" charset="0"/>
            </a:endParaRP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146" r="10000" b="4927"/>
          <a:stretch/>
        </p:blipFill>
        <p:spPr>
          <a:xfrm>
            <a:off x="209551" y="1387306"/>
            <a:ext cx="2400299" cy="2017227"/>
          </a:xfrm>
          <a:prstGeom prst="rect">
            <a:avLst/>
          </a:prstGeom>
        </p:spPr>
      </p:pic>
      <p:pic>
        <p:nvPicPr>
          <p:cNvPr id="6" name="Picture 10" descr="https://scontent.xx.fbcdn.net/hphotos-xfp1/v/t1.0-9/10390198_771884096241699_8992594088259829153_n.jpg?oh=af11828f2cd426f907882fc92aac7757&amp;oe=55FDACA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7085"/>
          <a:stretch>
            <a:fillRect/>
          </a:stretch>
        </p:blipFill>
        <p:spPr bwMode="auto">
          <a:xfrm>
            <a:off x="209550" y="3474414"/>
            <a:ext cx="2289228" cy="268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811" r="6808" b="9644"/>
          <a:stretch>
            <a:fillRect/>
          </a:stretch>
        </p:blipFill>
        <p:spPr bwMode="auto">
          <a:xfrm>
            <a:off x="5241971" y="3699338"/>
            <a:ext cx="3566175" cy="245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774" y="3474414"/>
            <a:ext cx="2527201" cy="26743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351" t="8301"/>
          <a:stretch/>
        </p:blipFill>
        <p:spPr>
          <a:xfrm>
            <a:off x="2723117" y="1400174"/>
            <a:ext cx="2410857" cy="2004359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423" b="5067"/>
          <a:stretch>
            <a:fillRect/>
          </a:stretch>
        </p:blipFill>
        <p:spPr bwMode="auto">
          <a:xfrm>
            <a:off x="5241971" y="1387306"/>
            <a:ext cx="3569592" cy="2207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653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88913" y="377823"/>
            <a:ext cx="8764587" cy="60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600" b="1" dirty="0" smtClean="0">
                <a:solidFill>
                  <a:srgbClr val="FFFFFF"/>
                </a:solidFill>
                <a:latin typeface="Georgia" pitchFamily="18" charset="0"/>
              </a:rPr>
              <a:t>How your club can get involved</a:t>
            </a:r>
            <a:endParaRPr lang="en-US" sz="3600" b="1" dirty="0">
              <a:solidFill>
                <a:srgbClr val="FFFFFF"/>
              </a:solidFill>
              <a:latin typeface="Georgia" pitchFamily="18" charset="0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88913" y="1541331"/>
            <a:ext cx="8418286" cy="1192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hangingPunct="1">
              <a:buFont typeface="Monotype Sorts"/>
              <a:buNone/>
            </a:pPr>
            <a:r>
              <a:rPr lang="en-GB" altLang="en-US" sz="2800" dirty="0" smtClean="0">
                <a:solidFill>
                  <a:prstClr val="black"/>
                </a:solidFill>
                <a:latin typeface="Georgia" pitchFamily="18" charset="0"/>
              </a:rPr>
              <a:t>In Northern Ireland:</a:t>
            </a:r>
            <a:endParaRPr lang="en-GB" altLang="en-US" sz="2800" dirty="0">
              <a:solidFill>
                <a:prstClr val="black"/>
              </a:solidFill>
              <a:latin typeface="Georgia" pitchFamily="18" charset="0"/>
            </a:endParaRPr>
          </a:p>
          <a:p>
            <a:pPr defTabSz="914400" eaLnBrk="1" hangingPunct="1">
              <a:lnSpc>
                <a:spcPct val="75000"/>
              </a:lnSpc>
              <a:buFont typeface="Monotype Sorts"/>
              <a:buNone/>
            </a:pPr>
            <a:endParaRPr lang="en-GB" altLang="en-US" sz="26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algn="r" defTabSz="914400" eaLnBrk="1" hangingPunct="1">
              <a:lnSpc>
                <a:spcPct val="75000"/>
              </a:lnSpc>
              <a:buFont typeface="Monotype Sorts"/>
              <a:buNone/>
            </a:pPr>
            <a:endParaRPr lang="en-GB" altLang="en-US" sz="1600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algn="r" defTabSz="914400" eaLnBrk="1" hangingPunct="1">
              <a:lnSpc>
                <a:spcPct val="75000"/>
              </a:lnSpc>
              <a:buFont typeface="Monotype Sorts"/>
              <a:buNone/>
            </a:pPr>
            <a:endParaRPr lang="en-GB" altLang="en-US" sz="16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13" y="2447969"/>
            <a:ext cx="3880909" cy="34864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76215" y="3204396"/>
            <a:ext cx="44704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Georgia" panose="02040502050405020303" pitchFamily="18" charset="0"/>
              </a:rPr>
              <a:t>Visit </a:t>
            </a:r>
            <a:r>
              <a:rPr lang="en-GB" sz="2000" b="1" dirty="0" smtClean="0">
                <a:latin typeface="Georgia" panose="02040502050405020303" pitchFamily="18" charset="0"/>
                <a:hlinkClick r:id="rId4"/>
              </a:rPr>
              <a:t>stroke.org.uk/rotary</a:t>
            </a:r>
            <a:r>
              <a:rPr lang="en-GB" sz="2000" dirty="0" smtClean="0">
                <a:latin typeface="Georgia" panose="02040502050405020303" pitchFamily="18" charset="0"/>
              </a:rPr>
              <a:t> </a:t>
            </a:r>
            <a:r>
              <a:rPr lang="en-GB" sz="2000" dirty="0">
                <a:latin typeface="Georgia" panose="02040502050405020303" pitchFamily="18" charset="0"/>
              </a:rPr>
              <a:t>to find out more about Know Your Blood Pressure and register your event. </a:t>
            </a:r>
            <a:endParaRPr lang="en-GB" sz="2000" dirty="0" smtClean="0">
              <a:latin typeface="Georgia" panose="02040502050405020303" pitchFamily="18" charset="0"/>
            </a:endParaRPr>
          </a:p>
          <a:p>
            <a:endParaRPr lang="en-GB" sz="2000" dirty="0">
              <a:latin typeface="Georgia" panose="02040502050405020303" pitchFamily="18" charset="0"/>
            </a:endParaRPr>
          </a:p>
          <a:p>
            <a:r>
              <a:rPr lang="en-GB" sz="2000" dirty="0" smtClean="0">
                <a:latin typeface="Georgia" panose="02040502050405020303" pitchFamily="18" charset="0"/>
              </a:rPr>
              <a:t>You’ll </a:t>
            </a:r>
            <a:r>
              <a:rPr lang="en-GB" sz="2000" dirty="0">
                <a:latin typeface="Georgia" panose="02040502050405020303" pitchFamily="18" charset="0"/>
              </a:rPr>
              <a:t>find advice and support on how you can organise your event within your local community, </a:t>
            </a:r>
            <a:r>
              <a:rPr lang="en-GB" sz="2000" b="1" dirty="0">
                <a:latin typeface="Georgia" panose="02040502050405020303" pitchFamily="18" charset="0"/>
              </a:rPr>
              <a:t>supported by </a:t>
            </a:r>
            <a:r>
              <a:rPr lang="en-GB" sz="2000" b="1" dirty="0" smtClean="0">
                <a:latin typeface="Georgia" panose="02040502050405020303" pitchFamily="18" charset="0"/>
              </a:rPr>
              <a:t>local health professionals and the </a:t>
            </a:r>
            <a:r>
              <a:rPr lang="en-GB" sz="2000" b="1" dirty="0">
                <a:latin typeface="Georgia" panose="02040502050405020303" pitchFamily="18" charset="0"/>
              </a:rPr>
              <a:t>Stroke Association </a:t>
            </a:r>
            <a:r>
              <a:rPr lang="en-GB" sz="2000" b="1" dirty="0" smtClean="0">
                <a:latin typeface="Georgia" panose="02040502050405020303" pitchFamily="18" charset="0"/>
              </a:rPr>
              <a:t>team.</a:t>
            </a:r>
            <a:endParaRPr lang="en-GB" sz="2000" b="1" dirty="0">
              <a:latin typeface="Georgia" panose="02040502050405020303" pitchFamily="18" charset="0"/>
            </a:endParaRPr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09" y="1640719"/>
            <a:ext cx="2350790" cy="10837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653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88913" y="377823"/>
            <a:ext cx="8764587" cy="60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600" b="1" dirty="0" smtClean="0">
                <a:solidFill>
                  <a:srgbClr val="FFFFFF"/>
                </a:solidFill>
                <a:latin typeface="Georgia" pitchFamily="18" charset="0"/>
              </a:rPr>
              <a:t>How your club can get involved</a:t>
            </a:r>
            <a:endParaRPr lang="en-US" sz="3600" b="1" dirty="0">
              <a:solidFill>
                <a:srgbClr val="FFFFFF"/>
              </a:solidFill>
              <a:latin typeface="Georgia" pitchFamily="18" charset="0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88913" y="1541331"/>
            <a:ext cx="8418286" cy="1192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hangingPunct="1">
              <a:buFont typeface="Monotype Sorts"/>
              <a:buNone/>
            </a:pPr>
            <a:r>
              <a:rPr lang="en-GB" altLang="en-US" sz="2800" dirty="0" smtClean="0">
                <a:solidFill>
                  <a:prstClr val="black"/>
                </a:solidFill>
                <a:latin typeface="Georgia" pitchFamily="18" charset="0"/>
              </a:rPr>
              <a:t>In the Republic of Ireland:</a:t>
            </a:r>
            <a:endParaRPr lang="en-GB" altLang="en-US" sz="2800" dirty="0">
              <a:solidFill>
                <a:prstClr val="black"/>
              </a:solidFill>
              <a:latin typeface="Georgia" pitchFamily="18" charset="0"/>
            </a:endParaRPr>
          </a:p>
          <a:p>
            <a:pPr defTabSz="914400" eaLnBrk="1" hangingPunct="1">
              <a:lnSpc>
                <a:spcPct val="75000"/>
              </a:lnSpc>
              <a:buFont typeface="Monotype Sorts"/>
              <a:buNone/>
            </a:pPr>
            <a:endParaRPr lang="en-GB" altLang="en-US" sz="26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algn="r" defTabSz="914400" eaLnBrk="1" hangingPunct="1">
              <a:lnSpc>
                <a:spcPct val="75000"/>
              </a:lnSpc>
              <a:buFont typeface="Monotype Sorts"/>
              <a:buNone/>
            </a:pPr>
            <a:endParaRPr lang="en-GB" altLang="en-US" sz="1600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algn="r" defTabSz="914400" eaLnBrk="1" hangingPunct="1">
              <a:lnSpc>
                <a:spcPct val="75000"/>
              </a:lnSpc>
              <a:buFont typeface="Monotype Sorts"/>
              <a:buNone/>
            </a:pPr>
            <a:endParaRPr lang="en-GB" altLang="en-US" sz="16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34706" y="3470507"/>
            <a:ext cx="4995395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Georgia" panose="02040502050405020303" pitchFamily="18" charset="0"/>
              </a:rPr>
              <a:t>Help </a:t>
            </a:r>
            <a:r>
              <a:rPr lang="en-GB" sz="2000" dirty="0" smtClean="0">
                <a:latin typeface="Georgia" panose="02040502050405020303" pitchFamily="18" charset="0"/>
              </a:rPr>
              <a:t>Irish </a:t>
            </a:r>
            <a:r>
              <a:rPr lang="en-GB" sz="2000" dirty="0">
                <a:latin typeface="Georgia" panose="02040502050405020303" pitchFamily="18" charset="0"/>
              </a:rPr>
              <a:t>Heart </a:t>
            </a:r>
            <a:r>
              <a:rPr lang="en-GB" sz="2000" dirty="0" smtClean="0">
                <a:latin typeface="Georgia" panose="02040502050405020303" pitchFamily="18" charset="0"/>
              </a:rPr>
              <a:t>set </a:t>
            </a:r>
            <a:r>
              <a:rPr lang="en-GB" sz="2000" dirty="0">
                <a:latin typeface="Georgia" panose="02040502050405020303" pitchFamily="18" charset="0"/>
              </a:rPr>
              <a:t>up a Know Your Blood Pressure check in your community, </a:t>
            </a:r>
            <a:r>
              <a:rPr lang="en-GB" sz="2000" b="1" dirty="0">
                <a:latin typeface="Georgia" panose="02040502050405020303" pitchFamily="18" charset="0"/>
              </a:rPr>
              <a:t>as part of their health checks run by nurses</a:t>
            </a:r>
            <a:r>
              <a:rPr lang="en-GB" sz="2000" b="1" dirty="0" smtClean="0">
                <a:latin typeface="Georgia" panose="02040502050405020303" pitchFamily="18" charset="0"/>
              </a:rPr>
              <a:t>.</a:t>
            </a:r>
          </a:p>
          <a:p>
            <a:endParaRPr lang="en-GB" sz="2000" dirty="0">
              <a:latin typeface="Georgia" panose="02040502050405020303" pitchFamily="18" charset="0"/>
            </a:endParaRPr>
          </a:p>
          <a:p>
            <a:r>
              <a:rPr lang="en-GB" sz="2000" dirty="0">
                <a:latin typeface="Georgia" panose="02040502050405020303" pitchFamily="18" charset="0"/>
              </a:rPr>
              <a:t>Contact </a:t>
            </a:r>
            <a:r>
              <a:rPr lang="en-GB" sz="2000" dirty="0" smtClean="0">
                <a:latin typeface="Georgia" panose="02040502050405020303" pitchFamily="18" charset="0"/>
              </a:rPr>
              <a:t>+353 1 668 5001 / </a:t>
            </a:r>
            <a:r>
              <a:rPr lang="en-GB" sz="2000" dirty="0" smtClean="0">
                <a:latin typeface="Georgia" panose="02040502050405020303" pitchFamily="18" charset="0"/>
                <a:hlinkClick r:id="rId3"/>
              </a:rPr>
              <a:t>info@irishheart.ie</a:t>
            </a:r>
            <a:r>
              <a:rPr lang="en-GB" sz="2000" dirty="0" smtClean="0">
                <a:latin typeface="Georgia" panose="02040502050405020303" pitchFamily="18" charset="0"/>
              </a:rPr>
              <a:t> to </a:t>
            </a:r>
            <a:r>
              <a:rPr lang="en-GB" sz="2000" dirty="0">
                <a:latin typeface="Georgia" panose="02040502050405020303" pitchFamily="18" charset="0"/>
              </a:rPr>
              <a:t>suggest a location and work together to deliver the event.</a:t>
            </a:r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49" y="2276474"/>
            <a:ext cx="2727321" cy="37138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7426" y="1541332"/>
            <a:ext cx="3336073" cy="16522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6952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88913" y="377823"/>
            <a:ext cx="8764587" cy="60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600" b="1" dirty="0" smtClean="0">
                <a:solidFill>
                  <a:srgbClr val="FFFFFF"/>
                </a:solidFill>
                <a:latin typeface="Georgia" pitchFamily="18" charset="0"/>
              </a:rPr>
              <a:t>Targeting communities at risk</a:t>
            </a:r>
            <a:endParaRPr lang="en-US" sz="3600" b="1" dirty="0">
              <a:solidFill>
                <a:srgbClr val="FFFFFF"/>
              </a:solidFill>
              <a:latin typeface="Georgia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81325" y="2294920"/>
            <a:ext cx="5762625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It’s important to target </a:t>
            </a:r>
            <a:r>
              <a:rPr lang="en-GB" sz="20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 risk communities</a:t>
            </a:r>
            <a:r>
              <a:rPr lang="en-GB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so we’d ask you to consider how you would </a:t>
            </a:r>
            <a:r>
              <a:rPr lang="en-GB" sz="2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reach: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n-GB" sz="2000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working </a:t>
            </a:r>
            <a:r>
              <a:rPr lang="en-GB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age </a:t>
            </a:r>
            <a:r>
              <a:rPr lang="en-GB" sz="2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people </a:t>
            </a:r>
            <a:r>
              <a:rPr lang="en-GB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over the age of </a:t>
            </a:r>
            <a:r>
              <a:rPr lang="en-GB" sz="2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55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people </a:t>
            </a:r>
            <a:r>
              <a:rPr lang="en-GB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living in socially deprived </a:t>
            </a:r>
            <a:r>
              <a:rPr lang="en-GB" sz="2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areas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black </a:t>
            </a:r>
            <a:r>
              <a:rPr lang="en-GB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minority ethnic </a:t>
            </a:r>
            <a:r>
              <a:rPr lang="en-GB" sz="2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audiences</a:t>
            </a:r>
            <a:endParaRPr lang="en-GB" sz="20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13" y="1541343"/>
            <a:ext cx="2248583" cy="14820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93" y="4864854"/>
            <a:ext cx="2219103" cy="1185435"/>
          </a:xfrm>
          <a:prstGeom prst="rect">
            <a:avLst/>
          </a:prstGeom>
        </p:spPr>
      </p:pic>
      <p:pic>
        <p:nvPicPr>
          <p:cNvPr id="1026" name="Picture 2" descr="Image result for socially deprived are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29" y="3112403"/>
            <a:ext cx="2239967" cy="14896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06657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88913" y="377823"/>
            <a:ext cx="8764587" cy="60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600" b="1" dirty="0">
                <a:solidFill>
                  <a:srgbClr val="FFFFFF"/>
                </a:solidFill>
                <a:latin typeface="Georgia" pitchFamily="18" charset="0"/>
              </a:rPr>
              <a:t>P</a:t>
            </a:r>
            <a:r>
              <a:rPr lang="en-US" sz="3600" b="1" dirty="0" smtClean="0">
                <a:solidFill>
                  <a:srgbClr val="FFFFFF"/>
                </a:solidFill>
                <a:latin typeface="Georgia" pitchFamily="18" charset="0"/>
              </a:rPr>
              <a:t>artnership for community service</a:t>
            </a:r>
            <a:endParaRPr lang="en-US" sz="3600" b="1" dirty="0">
              <a:solidFill>
                <a:srgbClr val="FFFFFF"/>
              </a:solidFill>
              <a:latin typeface="Georgia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43701" y="1771045"/>
            <a:ext cx="5466923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2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 is a partnership between the Stroke Association, Irish Heart and Rotary Ireland.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n-GB" sz="2000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2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It’s a partnership based on community service.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n-GB" sz="2000" dirty="0" smtClean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2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If “Know your blood pressure” doesn’t fit your club, please do consider other ways of supporting the charities – through volunteering or fundraising. 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n-GB" sz="2000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2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always need help, however you can offer it.</a:t>
            </a:r>
            <a:endParaRPr lang="en-GB" sz="2000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3548"/>
          <a:stretch/>
        </p:blipFill>
        <p:spPr>
          <a:xfrm>
            <a:off x="188913" y="3763898"/>
            <a:ext cx="2754784" cy="1535836"/>
          </a:xfrm>
          <a:prstGeom prst="rect">
            <a:avLst/>
          </a:prstGeom>
        </p:spPr>
      </p:pic>
      <p:pic>
        <p:nvPicPr>
          <p:cNvPr id="9218" name="Picture 2" descr="Image result for irish heart blood press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1876749"/>
            <a:ext cx="2761042" cy="14495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91424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5638"/>
            <a:ext cx="914400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895" y="5789899"/>
            <a:ext cx="1734284" cy="8589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866" y="5829895"/>
            <a:ext cx="1620000" cy="7468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87927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1718EN_PMS-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702" y="1447800"/>
            <a:ext cx="6431898" cy="373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1718EN_PMS-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702" y="1447800"/>
            <a:ext cx="6431898" cy="373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0" y="3839357"/>
            <a:ext cx="9144000" cy="889551"/>
          </a:xfrm>
          <a:prstGeom prst="rect">
            <a:avLst/>
          </a:prstGeom>
        </p:spPr>
        <p:txBody>
          <a:bodyPr rtlCol="0">
            <a:normAutofit fontScale="97500"/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sz="4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District Training Assembly</a:t>
            </a:r>
            <a:endParaRPr lang="en-US" sz="5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88913" y="377823"/>
            <a:ext cx="8764587" cy="60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600" b="1" dirty="0" smtClean="0">
                <a:solidFill>
                  <a:srgbClr val="FFFFFF"/>
                </a:solidFill>
                <a:latin typeface="Georgia" pitchFamily="18" charset="0"/>
              </a:rPr>
              <a:t>Know your blood pressure</a:t>
            </a:r>
            <a:endParaRPr lang="en-US" sz="3600" b="1" dirty="0">
              <a:solidFill>
                <a:srgbClr val="FFFFFF"/>
              </a:solidFill>
              <a:latin typeface="Georgia" pitchFamily="18" charset="0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3689"/>
          <a:stretch/>
        </p:blipFill>
        <p:spPr bwMode="auto">
          <a:xfrm>
            <a:off x="0" y="1210732"/>
            <a:ext cx="9144000" cy="443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895" y="5789899"/>
            <a:ext cx="1734284" cy="858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866" y="5829895"/>
            <a:ext cx="1620000" cy="7468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653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88913" y="377823"/>
            <a:ext cx="8764587" cy="60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600" b="1" dirty="0" smtClean="0">
                <a:solidFill>
                  <a:srgbClr val="FFFFFF"/>
                </a:solidFill>
                <a:latin typeface="Georgia" pitchFamily="18" charset="0"/>
              </a:rPr>
              <a:t>High blood pressure and stroke</a:t>
            </a:r>
            <a:endParaRPr lang="en-US" sz="3600" b="1" dirty="0">
              <a:solidFill>
                <a:srgbClr val="FFFFFF"/>
              </a:solidFill>
              <a:latin typeface="Georg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44813" y="2163316"/>
            <a:ext cx="574418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b="1" dirty="0" smtClean="0">
                <a:latin typeface="Georgia" panose="02040502050405020303" pitchFamily="18" charset="0"/>
              </a:rPr>
              <a:t>20</a:t>
            </a:r>
            <a:r>
              <a:rPr lang="en-GB" sz="2800" b="1" dirty="0">
                <a:latin typeface="Georgia" panose="02040502050405020303" pitchFamily="18" charset="0"/>
              </a:rPr>
              <a:t>% of people</a:t>
            </a:r>
            <a:r>
              <a:rPr lang="en-GB" sz="2800" dirty="0">
                <a:latin typeface="Georgia" panose="02040502050405020303" pitchFamily="18" charset="0"/>
              </a:rPr>
              <a:t> in Ireland have high blood pressure</a:t>
            </a:r>
            <a:r>
              <a:rPr lang="en-GB" sz="2800" dirty="0" smtClean="0">
                <a:latin typeface="Georgia" panose="02040502050405020303" pitchFamily="18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GB" sz="2800" dirty="0">
              <a:latin typeface="Georgia" panose="02040502050405020303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dirty="0" smtClean="0">
                <a:latin typeface="Georgia" panose="02040502050405020303" pitchFamily="18" charset="0"/>
              </a:rPr>
              <a:t>High blood pressure contributes to around </a:t>
            </a:r>
            <a:r>
              <a:rPr lang="en-GB" sz="2800" b="1" dirty="0" smtClean="0">
                <a:latin typeface="Georgia" panose="02040502050405020303" pitchFamily="18" charset="0"/>
              </a:rPr>
              <a:t>half of all strokes</a:t>
            </a:r>
            <a:r>
              <a:rPr lang="en-GB" sz="2800" dirty="0" smtClean="0">
                <a:latin typeface="Georgia" panose="02040502050405020303" pitchFamily="18" charset="0"/>
              </a:rPr>
              <a:t>.</a:t>
            </a:r>
          </a:p>
          <a:p>
            <a:pPr>
              <a:defRPr/>
            </a:pPr>
            <a:endParaRPr lang="en-GB" sz="2800" dirty="0" smtClean="0">
              <a:latin typeface="Georgia" panose="02040502050405020303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dirty="0" smtClean="0">
                <a:latin typeface="Georgia" panose="02040502050405020303" pitchFamily="18" charset="0"/>
              </a:rPr>
              <a:t>High blood pressure </a:t>
            </a:r>
            <a:r>
              <a:rPr lang="en-GB" sz="2800" b="1" dirty="0" smtClean="0">
                <a:latin typeface="Georgia" panose="02040502050405020303" pitchFamily="18" charset="0"/>
              </a:rPr>
              <a:t>can be identified and treated</a:t>
            </a:r>
            <a:r>
              <a:rPr lang="en-GB" sz="2800" dirty="0" smtClean="0">
                <a:latin typeface="Georgia" panose="02040502050405020303" pitchFamily="18" charset="0"/>
              </a:rPr>
              <a:t>.</a:t>
            </a:r>
            <a:endParaRPr lang="en-GB" sz="2800" dirty="0">
              <a:latin typeface="Georgia" panose="02040502050405020303" pitchFamily="18" charset="0"/>
            </a:endParaRPr>
          </a:p>
        </p:txBody>
      </p:sp>
      <p:pic>
        <p:nvPicPr>
          <p:cNvPr id="5" name="Picture 2" descr="http://www.freeimageslive.co.uk/image/view/8104/_origi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2038350"/>
            <a:ext cx="2755900" cy="378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653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4182"/>
          <a:stretch/>
        </p:blipFill>
        <p:spPr bwMode="auto">
          <a:xfrm>
            <a:off x="351986" y="2388076"/>
            <a:ext cx="2181664" cy="230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88913" y="377823"/>
            <a:ext cx="8764587" cy="60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600" b="1" dirty="0" smtClean="0">
                <a:solidFill>
                  <a:srgbClr val="FFFFFF"/>
                </a:solidFill>
                <a:latin typeface="Georgia" pitchFamily="18" charset="0"/>
              </a:rPr>
              <a:t>Impact of stroke</a:t>
            </a:r>
            <a:endParaRPr lang="en-US" sz="3600" b="1" dirty="0">
              <a:solidFill>
                <a:srgbClr val="FFFFFF"/>
              </a:solidFill>
              <a:latin typeface="Georgia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07929" y="2630279"/>
            <a:ext cx="53994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latin typeface="Georgia" panose="02040502050405020303" pitchFamily="18" charset="0"/>
              </a:rPr>
              <a:t>Stroke is a leading cause of disability – </a:t>
            </a:r>
            <a:r>
              <a:rPr lang="en-GB" sz="2800" b="1" dirty="0">
                <a:latin typeface="Georgia" panose="02040502050405020303" pitchFamily="18" charset="0"/>
              </a:rPr>
              <a:t>almost two thirds of stroke survivors </a:t>
            </a:r>
            <a:r>
              <a:rPr lang="en-GB" sz="2800" dirty="0">
                <a:latin typeface="Georgia" panose="02040502050405020303" pitchFamily="18" charset="0"/>
              </a:rPr>
              <a:t>leave hospital with a </a:t>
            </a:r>
            <a:r>
              <a:rPr lang="en-GB" sz="2800" b="1" dirty="0">
                <a:latin typeface="Georgia" panose="02040502050405020303" pitchFamily="18" charset="0"/>
              </a:rPr>
              <a:t>disability</a:t>
            </a:r>
            <a:r>
              <a:rPr lang="en-GB" sz="2800" dirty="0">
                <a:latin typeface="Georgia" panose="02040502050405020303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390418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188913" y="377823"/>
            <a:ext cx="8764587" cy="60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600" b="1" dirty="0" smtClean="0">
                <a:solidFill>
                  <a:srgbClr val="FFFFFF"/>
                </a:solidFill>
                <a:latin typeface="Georgia" pitchFamily="18" charset="0"/>
              </a:rPr>
              <a:t>Impact of stroke</a:t>
            </a:r>
            <a:endParaRPr lang="en-US" sz="3600" b="1" dirty="0">
              <a:solidFill>
                <a:srgbClr val="FFFFFF"/>
              </a:solidFill>
              <a:latin typeface="Georgia" pitchFamily="18" charset="0"/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4074"/>
          <a:stretch/>
        </p:blipFill>
        <p:spPr bwMode="auto">
          <a:xfrm>
            <a:off x="316451" y="1592263"/>
            <a:ext cx="8304468" cy="3314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63831" y="4819003"/>
            <a:ext cx="40428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Georgia" panose="02040502050405020303" pitchFamily="18" charset="0"/>
              </a:rPr>
              <a:t>o</a:t>
            </a:r>
            <a:r>
              <a:rPr lang="en-GB" sz="2000" dirty="0" smtClean="0">
                <a:latin typeface="Georgia" panose="02040502050405020303" pitchFamily="18" charset="0"/>
              </a:rPr>
              <a:t>f stroke survivors have </a:t>
            </a:r>
            <a:r>
              <a:rPr lang="en-GB" sz="2000" b="1" dirty="0" smtClean="0">
                <a:latin typeface="Georgia" panose="02040502050405020303" pitchFamily="18" charset="0"/>
              </a:rPr>
              <a:t>visual </a:t>
            </a:r>
            <a:r>
              <a:rPr lang="en-GB" sz="2000" b="1" dirty="0" smtClean="0">
                <a:latin typeface="Georgia" panose="02040502050405020303" pitchFamily="18" charset="0"/>
              </a:rPr>
              <a:t>problems</a:t>
            </a:r>
            <a:r>
              <a:rPr lang="en-GB" sz="2000" dirty="0" smtClean="0">
                <a:latin typeface="Georgia" panose="02040502050405020303" pitchFamily="18" charset="0"/>
              </a:rPr>
              <a:t> </a:t>
            </a:r>
            <a:r>
              <a:rPr lang="en-GB" sz="2000" dirty="0" smtClean="0">
                <a:latin typeface="Georgia" panose="02040502050405020303" pitchFamily="18" charset="0"/>
              </a:rPr>
              <a:t>immediately after their stroke.</a:t>
            </a:r>
            <a:endParaRPr lang="en-GB" sz="2000" dirty="0">
              <a:latin typeface="Georgia" panose="02040502050405020303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79004" y="4906757"/>
            <a:ext cx="39419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Georgia" panose="02040502050405020303" pitchFamily="18" charset="0"/>
              </a:rPr>
              <a:t>s</a:t>
            </a:r>
            <a:r>
              <a:rPr lang="en-GB" sz="2000" dirty="0" smtClean="0">
                <a:latin typeface="Georgia" panose="02040502050405020303" pitchFamily="18" charset="0"/>
              </a:rPr>
              <a:t>troke survivors have </a:t>
            </a:r>
            <a:r>
              <a:rPr lang="en-GB" sz="2000" b="1" dirty="0" smtClean="0">
                <a:latin typeface="Georgia" panose="02040502050405020303" pitchFamily="18" charset="0"/>
              </a:rPr>
              <a:t>aphasia</a:t>
            </a:r>
            <a:r>
              <a:rPr lang="en-GB" sz="2000" dirty="0" smtClean="0">
                <a:latin typeface="Georgia" panose="02040502050405020303" pitchFamily="18" charset="0"/>
              </a:rPr>
              <a:t>.</a:t>
            </a:r>
            <a:endParaRPr lang="en-GB" sz="2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193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671" y="3804176"/>
            <a:ext cx="9144000" cy="1676400"/>
          </a:xfrm>
          <a:prstGeom prst="rect">
            <a:avLst/>
          </a:prstGeom>
          <a:solidFill>
            <a:srgbClr val="005DAA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 txBox="1">
            <a:spLocks/>
          </p:cNvSpPr>
          <p:nvPr/>
        </p:nvSpPr>
        <p:spPr bwMode="auto">
          <a:xfrm>
            <a:off x="188913" y="377823"/>
            <a:ext cx="8764587" cy="60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600" b="1" dirty="0" smtClean="0">
                <a:solidFill>
                  <a:srgbClr val="FFFFFF"/>
                </a:solidFill>
                <a:latin typeface="Georgia" pitchFamily="18" charset="0"/>
              </a:rPr>
              <a:t>Prevention</a:t>
            </a:r>
            <a:endParaRPr lang="en-US" sz="3600" b="1" dirty="0">
              <a:solidFill>
                <a:srgbClr val="FFFFFF"/>
              </a:solidFill>
              <a:latin typeface="Georgia" pitchFamily="18" charset="0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339026" y="1808869"/>
            <a:ext cx="8532586" cy="420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hangingPunct="1"/>
            <a:r>
              <a:rPr lang="en-GB" sz="2800" b="1" dirty="0">
                <a:latin typeface="Georgia" panose="02040502050405020303" pitchFamily="18" charset="0"/>
              </a:rPr>
              <a:t>Around 40% of all strokes could be prevented</a:t>
            </a:r>
            <a:r>
              <a:rPr lang="en-GB" sz="2800" dirty="0">
                <a:latin typeface="Georgia" panose="02040502050405020303" pitchFamily="18" charset="0"/>
              </a:rPr>
              <a:t> if people with high blood pressure were identified and treated.</a:t>
            </a:r>
          </a:p>
          <a:p>
            <a:pPr defTabSz="914400" eaLnBrk="1" hangingPunct="1"/>
            <a:endParaRPr lang="en-GB" sz="2800" dirty="0" smtClean="0">
              <a:latin typeface="Georgia" panose="02040502050405020303" pitchFamily="18" charset="0"/>
            </a:endParaRPr>
          </a:p>
          <a:p>
            <a:pPr defTabSz="914400" eaLnBrk="1" hangingPunct="1"/>
            <a:endParaRPr lang="en-GB" sz="2800" dirty="0" smtClean="0">
              <a:latin typeface="Georgia" panose="02040502050405020303" pitchFamily="18" charset="0"/>
            </a:endParaRPr>
          </a:p>
          <a:p>
            <a:pPr defTabSz="914400" eaLnBrk="1" hangingPunct="1"/>
            <a:r>
              <a:rPr lang="en-GB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That’s why the Stroke Association and the Irish Heart Foundation are working with Rotary Ireland to take action on stroke.</a:t>
            </a:r>
            <a:endParaRPr lang="en-GB" altLang="en-US" sz="2800" dirty="0" smtClean="0">
              <a:solidFill>
                <a:schemeClr val="bg1"/>
              </a:solidFill>
              <a:latin typeface="Georgia" pitchFamily="18" charset="0"/>
            </a:endParaRPr>
          </a:p>
          <a:p>
            <a:pPr defTabSz="914400" eaLnBrk="1" hangingPunct="1">
              <a:lnSpc>
                <a:spcPct val="75000"/>
              </a:lnSpc>
              <a:buFont typeface="Monotype Sorts"/>
              <a:buNone/>
            </a:pPr>
            <a:endParaRPr lang="en-GB" altLang="en-US" sz="26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algn="r" defTabSz="914400" eaLnBrk="1" hangingPunct="1">
              <a:lnSpc>
                <a:spcPct val="75000"/>
              </a:lnSpc>
              <a:buFont typeface="Monotype Sorts"/>
              <a:buNone/>
            </a:pPr>
            <a:endParaRPr lang="en-GB" altLang="en-US" sz="1600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algn="r" defTabSz="914400" eaLnBrk="1" hangingPunct="1">
              <a:lnSpc>
                <a:spcPct val="75000"/>
              </a:lnSpc>
              <a:buFont typeface="Monotype Sorts"/>
              <a:buNone/>
            </a:pPr>
            <a:endParaRPr lang="en-GB" altLang="en-US" sz="16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595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88913" y="377823"/>
            <a:ext cx="8764587" cy="60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600" b="1" dirty="0" smtClean="0">
                <a:solidFill>
                  <a:srgbClr val="FFFFFF"/>
                </a:solidFill>
                <a:latin typeface="Georgia" pitchFamily="18" charset="0"/>
              </a:rPr>
              <a:t>Stroke Association and RIBI</a:t>
            </a:r>
            <a:endParaRPr lang="en-US" sz="3600" b="1" dirty="0">
              <a:solidFill>
                <a:srgbClr val="FFFFFF"/>
              </a:solidFill>
              <a:latin typeface="Georgia" pitchFamily="18" charset="0"/>
            </a:endParaRPr>
          </a:p>
        </p:txBody>
      </p:sp>
      <p:pic>
        <p:nvPicPr>
          <p:cNvPr id="5" name="Picture 5" descr="C:\Users\terry.osborn\Pictures\jpgs\Rotary_panels_Page_2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1042" t="21944" r="2292" b="16781"/>
          <a:stretch/>
        </p:blipFill>
        <p:spPr bwMode="auto">
          <a:xfrm>
            <a:off x="6039704" y="1790699"/>
            <a:ext cx="3161446" cy="396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88913" y="1494971"/>
            <a:ext cx="6048114" cy="482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latin typeface="Georgia" panose="02040502050405020303" pitchFamily="18" charset="0"/>
              </a:rPr>
              <a:t>Relationship dates back </a:t>
            </a:r>
            <a:r>
              <a:rPr lang="en-GB" sz="2800" b="1" dirty="0">
                <a:latin typeface="Georgia" panose="02040502050405020303" pitchFamily="18" charset="0"/>
              </a:rPr>
              <a:t>15 years</a:t>
            </a:r>
            <a:r>
              <a:rPr lang="en-GB" sz="2800" dirty="0">
                <a:latin typeface="Georgia" panose="02040502050405020303" pitchFamily="18" charset="0"/>
              </a:rPr>
              <a:t>.</a:t>
            </a:r>
          </a:p>
          <a:p>
            <a:pPr>
              <a:defRPr/>
            </a:pPr>
            <a:endParaRPr lang="en-GB" sz="2000" dirty="0">
              <a:latin typeface="Georgia" panose="02040502050405020303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dirty="0" smtClean="0">
                <a:latin typeface="Georgia" panose="02040502050405020303" pitchFamily="18" charset="0"/>
              </a:rPr>
              <a:t>Clubs </a:t>
            </a:r>
            <a:r>
              <a:rPr lang="en-GB" sz="2800" dirty="0">
                <a:latin typeface="Georgia" panose="02040502050405020303" pitchFamily="18" charset="0"/>
              </a:rPr>
              <a:t>throughout GB and Ireland support our community work in a variety of ways, mainly through Know Your Blood Pressure events</a:t>
            </a:r>
            <a:r>
              <a:rPr lang="en-GB" sz="2800" dirty="0" smtClean="0">
                <a:latin typeface="Georgia" panose="02040502050405020303" pitchFamily="18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GB" sz="2000" dirty="0">
              <a:latin typeface="Georgia" panose="02040502050405020303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dirty="0" smtClean="0">
                <a:latin typeface="Georgia" panose="02040502050405020303" pitchFamily="18" charset="0"/>
              </a:rPr>
              <a:t>We recognise the need and opportunity for an </a:t>
            </a:r>
            <a:r>
              <a:rPr lang="en-GB" sz="2800" b="1" dirty="0" smtClean="0">
                <a:latin typeface="Georgia" panose="02040502050405020303" pitchFamily="18" charset="0"/>
              </a:rPr>
              <a:t>all Ireland approach.</a:t>
            </a:r>
            <a:endParaRPr lang="en-GB" sz="2800" b="1" dirty="0">
              <a:latin typeface="Georgia" panose="02040502050405020303" pitchFamily="18" charset="0"/>
            </a:endParaRPr>
          </a:p>
          <a:p>
            <a:pPr defTabSz="914400" eaLnBrk="1" hangingPunct="1">
              <a:lnSpc>
                <a:spcPct val="75000"/>
              </a:lnSpc>
              <a:buFont typeface="Monotype Sorts"/>
              <a:buNone/>
            </a:pPr>
            <a:endParaRPr lang="en-GB" altLang="en-US" sz="26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algn="r" defTabSz="914400" eaLnBrk="1" hangingPunct="1">
              <a:lnSpc>
                <a:spcPct val="75000"/>
              </a:lnSpc>
              <a:buFont typeface="Monotype Sorts"/>
              <a:buNone/>
            </a:pPr>
            <a:endParaRPr lang="en-GB" altLang="en-US" sz="1600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algn="r" defTabSz="914400" eaLnBrk="1" hangingPunct="1">
              <a:lnSpc>
                <a:spcPct val="75000"/>
              </a:lnSpc>
              <a:buFont typeface="Monotype Sorts"/>
              <a:buNone/>
            </a:pPr>
            <a:endParaRPr lang="en-GB" altLang="en-US" sz="16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53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adDev-Master_2013-NEW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anchor="t"/>
      <a:lstStyle>
        <a:defPPr algn="r">
          <a:defRPr sz="1600" b="1" i="0" dirty="0" smtClean="0">
            <a:solidFill>
              <a:srgbClr val="01B4E7"/>
            </a:solidFill>
            <a:latin typeface="Arial Narrow Bold"/>
            <a:cs typeface="Arial Narrow Bold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SlateLogo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LeadDev-Master_2013-NEW</Template>
  <TotalTime>1877</TotalTime>
  <Words>572</Words>
  <Application>Microsoft Office PowerPoint</Application>
  <PresentationFormat>On-screen Show (4:3)</PresentationFormat>
  <Paragraphs>87</Paragraphs>
  <Slides>18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LeadDev-Master_2013-NEW</vt:lpstr>
      <vt:lpstr>1_Custom Design</vt:lpstr>
      <vt:lpstr>2_SlateLogo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Company>Rotary International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Megan McPeak</dc:creator>
  <cp:lastModifiedBy>HP Blue</cp:lastModifiedBy>
  <cp:revision>134</cp:revision>
  <cp:lastPrinted>2016-02-17T19:23:25Z</cp:lastPrinted>
  <dcterms:created xsi:type="dcterms:W3CDTF">2014-01-09T21:38:42Z</dcterms:created>
  <dcterms:modified xsi:type="dcterms:W3CDTF">2017-05-06T07:20:50Z</dcterms:modified>
</cp:coreProperties>
</file>