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96" r:id="rId2"/>
    <p:sldMasterId id="2147483711" r:id="rId3"/>
  </p:sldMasterIdLst>
  <p:notesMasterIdLst>
    <p:notesMasterId r:id="rId53"/>
  </p:notesMasterIdLst>
  <p:handoutMasterIdLst>
    <p:handoutMasterId r:id="rId54"/>
  </p:handoutMasterIdLst>
  <p:sldIdLst>
    <p:sldId id="331" r:id="rId4"/>
    <p:sldId id="332" r:id="rId5"/>
    <p:sldId id="256" r:id="rId6"/>
    <p:sldId id="336" r:id="rId7"/>
    <p:sldId id="347" r:id="rId8"/>
    <p:sldId id="348" r:id="rId9"/>
    <p:sldId id="337" r:id="rId10"/>
    <p:sldId id="338" r:id="rId11"/>
    <p:sldId id="346" r:id="rId12"/>
    <p:sldId id="339" r:id="rId13"/>
    <p:sldId id="343" r:id="rId14"/>
    <p:sldId id="344" r:id="rId15"/>
    <p:sldId id="345" r:id="rId16"/>
    <p:sldId id="349" r:id="rId17"/>
    <p:sldId id="351" r:id="rId18"/>
    <p:sldId id="350" r:id="rId19"/>
    <p:sldId id="353" r:id="rId20"/>
    <p:sldId id="354" r:id="rId21"/>
    <p:sldId id="358" r:id="rId22"/>
    <p:sldId id="359" r:id="rId23"/>
    <p:sldId id="362" r:id="rId24"/>
    <p:sldId id="360" r:id="rId25"/>
    <p:sldId id="357" r:id="rId26"/>
    <p:sldId id="363" r:id="rId27"/>
    <p:sldId id="364" r:id="rId28"/>
    <p:sldId id="365" r:id="rId29"/>
    <p:sldId id="366" r:id="rId30"/>
    <p:sldId id="38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30" r:id="rId51"/>
    <p:sldId id="329" r:id="rId52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005DAA"/>
    <a:srgbClr val="01B4E7"/>
    <a:srgbClr val="58585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35" autoAdjust="0"/>
  </p:normalViewPr>
  <p:slideViewPr>
    <p:cSldViewPr snapToGrid="0" snapToObjects="1">
      <p:cViewPr varScale="1">
        <p:scale>
          <a:sx n="71" d="100"/>
          <a:sy n="71" d="100"/>
        </p:scale>
        <p:origin x="-1109" y="-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99870766-B847-44E5-A4E5-E7B13EB5302B}" type="datetimeFigureOut">
              <a:rPr lang="en-GB"/>
              <a:pPr>
                <a:defRPr/>
              </a:pPr>
              <a:t>04/05/2017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fld id="{90C7BAD7-E6B6-46B2-9DDC-7F63BDE0BE7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0720EA3A-2E8C-49EC-8951-361BA64D850B}" type="datetimeFigureOut">
              <a:rPr lang="en-US"/>
              <a:pPr>
                <a:defRPr/>
              </a:pPr>
              <a:t>5/4/2017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fld id="{5EF1163D-074F-4198-8721-57DAF1B6DD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0FA190-E7DA-4E41-9E4F-7E3F7F156748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D8A6D7-5EEB-486E-8E2E-E18930223620}" type="slidenum">
              <a:rPr lang="en-GB" altLang="en-US">
                <a:solidFill>
                  <a:srgbClr val="000000"/>
                </a:solidFill>
              </a:rPr>
              <a:pPr/>
              <a:t>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D8A6D7-5EEB-486E-8E2E-E18930223620}" type="slidenum">
              <a:rPr lang="en-GB" altLang="en-US">
                <a:solidFill>
                  <a:srgbClr val="000000"/>
                </a:solidFill>
              </a:rPr>
              <a:pPr/>
              <a:t>28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92ED0-59C0-41D9-8C73-EB383D85F9E4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19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800AEA-887E-4472-96FB-0FD154966658}" type="slidenum">
              <a:rPr lang="en-GB" altLang="en-US">
                <a:solidFill>
                  <a:srgbClr val="000000"/>
                </a:solidFill>
              </a:rPr>
              <a:pPr/>
              <a:t>48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8AC685-C00D-4BA6-9B41-A22CD31EF3EE}" type="slidenum">
              <a:rPr lang="en-US" altLang="en-US">
                <a:solidFill>
                  <a:srgbClr val="000000"/>
                </a:solidFill>
              </a:rPr>
              <a:pPr/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E3226-94BB-4FCA-A282-D45E85585082}" type="datetimeFigureOut">
              <a:rPr lang="en-US"/>
              <a:pPr>
                <a:defRPr/>
              </a:pPr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FB42DA9-37D7-48C2-93A4-9031BB9900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4EB4B42-6441-4719-8E96-236AE802DE4A}" type="datetime1">
              <a:rPr lang="en-IE" smtClean="0"/>
              <a:pPr/>
              <a:t>04/05/2017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E" smtClean="0"/>
              <a:t>Rotary Club of Kilkenny</a:t>
            </a: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A22663CF-0644-411E-8670-C282FF67EF0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340931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246C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1295400"/>
            <a:ext cx="9525000" cy="16002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>
              <a:defRPr/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RotaryMoE_RG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9288" y="338138"/>
            <a:ext cx="28829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 descr="Master Brand 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8450" y="6186488"/>
            <a:ext cx="12319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1718EN_PMS-C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42275" y="6164263"/>
            <a:ext cx="8064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87463"/>
          </a:xfrm>
          <a:prstGeom prst="rect">
            <a:avLst/>
          </a:prstGeom>
          <a:solidFill>
            <a:srgbClr val="005DAA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051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en-US" smtClean="0"/>
          </a:p>
        </p:txBody>
      </p:sp>
      <p:pic>
        <p:nvPicPr>
          <p:cNvPr id="2052" name="Picture 8" descr="Rotary_Ireland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92088" y="6219825"/>
            <a:ext cx="11207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1718EN_PMS-C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042275" y="6164263"/>
            <a:ext cx="8064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7" r:id="rId2"/>
    <p:sldLayoutId id="2147483759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Georgia" panose="02040502050405020303" pitchFamily="18" charset="0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Georgia" panose="02040502050405020303" pitchFamily="18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113" y="6165850"/>
            <a:ext cx="109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T1718EN_PMS-C.pn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042275" y="6164263"/>
            <a:ext cx="8064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8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tary.org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tary.org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tary.org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gbi.org/" TargetMode="External"/><Relationship Id="rId2" Type="http://schemas.openxmlformats.org/officeDocument/2006/relationships/hyperlink" Target="http://www.rotary.org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smtClean="0">
                <a:solidFill>
                  <a:schemeClr val="bg1"/>
                </a:solidFill>
              </a:rPr>
              <a:t>Council on Legislation (COL) 2016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71450" y="1219200"/>
            <a:ext cx="8834438" cy="5010150"/>
          </a:xfrm>
        </p:spPr>
        <p:txBody>
          <a:bodyPr/>
          <a:lstStyle/>
          <a:p>
            <a:pPr>
              <a:defRPr/>
            </a:pPr>
            <a:r>
              <a:rPr lang="en-IE" altLang="en-US" sz="4200" dirty="0">
                <a:solidFill>
                  <a:srgbClr val="000000"/>
                </a:solidFill>
                <a:latin typeface="+mj-lt"/>
              </a:rPr>
              <a:t>Club health not only about attendance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IE" altLang="en-US" sz="4200" dirty="0">
                <a:solidFill>
                  <a:srgbClr val="000000"/>
                </a:solidFill>
                <a:latin typeface="+mj-lt"/>
              </a:rPr>
              <a:t>our service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IE" altLang="en-US" sz="4200" dirty="0">
                <a:solidFill>
                  <a:srgbClr val="000000"/>
                </a:solidFill>
                <a:latin typeface="+mj-lt"/>
              </a:rPr>
              <a:t>value added to our communities at home and abroad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IE" altLang="en-US" sz="4200" dirty="0">
                <a:solidFill>
                  <a:srgbClr val="000000"/>
                </a:solidFill>
                <a:latin typeface="+mj-lt"/>
              </a:rPr>
              <a:t>our fellowship and friendship</a:t>
            </a:r>
          </a:p>
          <a:p>
            <a:pPr>
              <a:defRPr/>
            </a:pPr>
            <a:r>
              <a:rPr lang="en-IE" altLang="en-US" sz="4200" dirty="0">
                <a:solidFill>
                  <a:srgbClr val="000000"/>
                </a:solidFill>
                <a:latin typeface="+mj-lt"/>
              </a:rPr>
              <a:t>are what makes Rotary.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smtClean="0">
                <a:solidFill>
                  <a:schemeClr val="bg1"/>
                </a:solidFill>
              </a:rPr>
              <a:t>Council on Resolutions</a:t>
            </a:r>
            <a:endParaRPr lang="en-IE" altLang="en-US" smtClean="0">
              <a:solidFill>
                <a:schemeClr val="bg1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7763"/>
          </a:xfrm>
        </p:spPr>
        <p:txBody>
          <a:bodyPr/>
          <a:lstStyle/>
          <a:p>
            <a:pPr algn="ctr">
              <a:defRPr/>
            </a:pPr>
            <a:r>
              <a:rPr lang="en-IE" altLang="en-US" sz="4800" dirty="0">
                <a:solidFill>
                  <a:srgbClr val="000000"/>
                </a:solidFill>
                <a:latin typeface="+mj-lt"/>
              </a:rPr>
              <a:t>Rotary must receive proposed Resolutions for the 2017</a:t>
            </a:r>
          </a:p>
          <a:p>
            <a:pPr algn="ctr">
              <a:defRPr/>
            </a:pPr>
            <a:r>
              <a:rPr lang="en-IE" altLang="en-US" sz="4800" dirty="0">
                <a:solidFill>
                  <a:srgbClr val="000000"/>
                </a:solidFill>
                <a:latin typeface="+mj-lt"/>
              </a:rPr>
              <a:t>Council on Resolutions by</a:t>
            </a:r>
          </a:p>
          <a:p>
            <a:pPr algn="ctr">
              <a:defRPr/>
            </a:pPr>
            <a:r>
              <a:rPr lang="en-IE" altLang="en-US" sz="4800" b="1" dirty="0">
                <a:solidFill>
                  <a:srgbClr val="000000"/>
                </a:solidFill>
                <a:latin typeface="+mj-lt"/>
              </a:rPr>
              <a:t>30 June 2017</a:t>
            </a:r>
          </a:p>
          <a:p>
            <a:pPr algn="ctr">
              <a:defRPr/>
            </a:pPr>
            <a:endParaRPr lang="en-IE" altLang="en-US" sz="4800" b="1" dirty="0">
              <a:solidFill>
                <a:srgbClr val="000000"/>
              </a:solidFill>
              <a:latin typeface="+mj-lt"/>
            </a:endParaRPr>
          </a:p>
          <a:p>
            <a:pPr algn="ctr">
              <a:defRPr/>
            </a:pPr>
            <a:r>
              <a:rPr lang="en-IE" altLang="en-US" sz="4800" dirty="0">
                <a:solidFill>
                  <a:srgbClr val="000000"/>
                </a:solidFill>
                <a:latin typeface="+mj-lt"/>
              </a:rPr>
              <a:t>Meets online October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smtClean="0">
                <a:solidFill>
                  <a:schemeClr val="bg1"/>
                </a:solidFill>
              </a:rPr>
              <a:t>Council on Legislation</a:t>
            </a:r>
            <a:endParaRPr lang="en-IE" altLang="en-US" smtClean="0">
              <a:solidFill>
                <a:schemeClr val="bg1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65688"/>
          </a:xfrm>
        </p:spPr>
        <p:txBody>
          <a:bodyPr/>
          <a:lstStyle/>
          <a:p>
            <a:pPr algn="ctr">
              <a:defRPr/>
            </a:pPr>
            <a:r>
              <a:rPr lang="en-IE" altLang="en-US" sz="4800" dirty="0">
                <a:solidFill>
                  <a:srgbClr val="000000"/>
                </a:solidFill>
                <a:latin typeface="+mn-lt"/>
              </a:rPr>
              <a:t>Rotary must receive proposed Enactments for the 2019 Council on Legislation by</a:t>
            </a:r>
          </a:p>
          <a:p>
            <a:pPr algn="ctr">
              <a:defRPr/>
            </a:pPr>
            <a:r>
              <a:rPr lang="en-IE" altLang="en-US" sz="4800" b="1" dirty="0">
                <a:solidFill>
                  <a:srgbClr val="000000"/>
                </a:solidFill>
                <a:latin typeface="+mn-lt"/>
              </a:rPr>
              <a:t>31 December 2017</a:t>
            </a:r>
          </a:p>
          <a:p>
            <a:pPr algn="ctr">
              <a:defRPr/>
            </a:pPr>
            <a:endParaRPr lang="en-IE" altLang="en-US" sz="4800" b="1" dirty="0">
              <a:solidFill>
                <a:srgbClr val="000000"/>
              </a:solidFill>
              <a:latin typeface="+mn-lt"/>
            </a:endParaRPr>
          </a:p>
          <a:p>
            <a:pPr algn="ctr">
              <a:defRPr/>
            </a:pPr>
            <a:r>
              <a:rPr lang="en-IE" altLang="en-US" sz="4800" dirty="0">
                <a:solidFill>
                  <a:srgbClr val="000000"/>
                </a:solidFill>
                <a:latin typeface="+mn-lt"/>
              </a:rPr>
              <a:t>Meets in Chicago April 2019</a:t>
            </a:r>
          </a:p>
          <a:p>
            <a:pPr algn="ctr">
              <a:defRPr/>
            </a:pPr>
            <a:endParaRPr lang="en-IE" altLang="en-US" sz="48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257175" y="274638"/>
            <a:ext cx="8729663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smtClean="0">
                <a:solidFill>
                  <a:schemeClr val="bg1"/>
                </a:solidFill>
              </a:rPr>
              <a:t>Council on Resolutions &amp; Legislation</a:t>
            </a:r>
            <a:endParaRPr lang="en-IE" altLang="en-US" smtClean="0">
              <a:solidFill>
                <a:schemeClr val="bg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2363"/>
          </a:xfrm>
        </p:spPr>
        <p:txBody>
          <a:bodyPr/>
          <a:lstStyle/>
          <a:p>
            <a:pPr algn="ctr">
              <a:defRPr/>
            </a:pPr>
            <a:r>
              <a:rPr lang="en-IE" altLang="en-US" sz="4800" dirty="0">
                <a:solidFill>
                  <a:srgbClr val="000000"/>
                </a:solidFill>
                <a:latin typeface="+mj-lt"/>
              </a:rPr>
              <a:t>An opportunity to exercise our individual and Rotary Ireland’s voice and make a contribution to the future of Rotary in its second century of service.</a:t>
            </a:r>
          </a:p>
          <a:p>
            <a:pPr algn="ctr">
              <a:defRPr/>
            </a:pPr>
            <a:endParaRPr lang="en-IE" altLang="en-US" sz="48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257175" y="274638"/>
            <a:ext cx="8729663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smtClean="0">
                <a:solidFill>
                  <a:schemeClr val="bg1"/>
                </a:solidFill>
              </a:rPr>
              <a:t>Finding New Members</a:t>
            </a:r>
            <a:endParaRPr lang="en-IE" altLang="en-US" smtClean="0">
              <a:solidFill>
                <a:schemeClr val="bg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57175" y="1219200"/>
            <a:ext cx="8729663" cy="4932363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en-IE" altLang="en-US" sz="4800" dirty="0">
                <a:solidFill>
                  <a:srgbClr val="000000"/>
                </a:solidFill>
                <a:latin typeface="+mj-lt"/>
              </a:rPr>
              <a:t>A club plan – yearly </a:t>
            </a:r>
            <a:r>
              <a:rPr lang="en-IE" altLang="en-US" sz="4800" dirty="0">
                <a:solidFill>
                  <a:srgbClr val="FF0000"/>
                </a:solidFill>
                <a:latin typeface="+mj-lt"/>
              </a:rPr>
              <a:t>GOALs</a:t>
            </a:r>
            <a:r>
              <a:rPr lang="en-IE" altLang="en-US" sz="6000" dirty="0">
                <a:solidFill>
                  <a:srgbClr val="FF0000"/>
                </a:solidFill>
                <a:latin typeface="+mj-lt"/>
              </a:rPr>
              <a:t>*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en-IE" altLang="en-US" sz="4800" dirty="0">
                <a:solidFill>
                  <a:srgbClr val="000000"/>
                </a:solidFill>
                <a:latin typeface="+mj-lt"/>
              </a:rPr>
              <a:t>Membership Chair reporting at club Board </a:t>
            </a:r>
            <a:r>
              <a:rPr lang="en-IE" altLang="en-US" sz="4800" b="1" dirty="0">
                <a:solidFill>
                  <a:srgbClr val="000000"/>
                </a:solidFill>
                <a:latin typeface="+mj-lt"/>
              </a:rPr>
              <a:t>monthly</a:t>
            </a:r>
            <a:r>
              <a:rPr lang="en-IE" altLang="en-US" sz="4800" dirty="0">
                <a:solidFill>
                  <a:srgbClr val="000000"/>
                </a:solidFill>
                <a:latin typeface="+mj-lt"/>
              </a:rPr>
              <a:t> meetings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en-IE" altLang="en-US" sz="4800" dirty="0">
                <a:solidFill>
                  <a:srgbClr val="000000"/>
                </a:solidFill>
                <a:latin typeface="+mj-lt"/>
              </a:rPr>
              <a:t>Individual responsibility - </a:t>
            </a:r>
            <a:r>
              <a:rPr lang="en-IE" altLang="en-US" sz="4800" dirty="0">
                <a:solidFill>
                  <a:srgbClr val="FF0000"/>
                </a:solidFill>
                <a:latin typeface="+mj-lt"/>
              </a:rPr>
              <a:t>GOAL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en-IE" sz="4800" dirty="0">
                <a:latin typeface="+mj-lt"/>
              </a:rPr>
              <a:t>Use COL flexibility measures </a:t>
            </a:r>
            <a:r>
              <a:rPr lang="en-IE" sz="4800" dirty="0">
                <a:solidFill>
                  <a:srgbClr val="FF0000"/>
                </a:solidFill>
                <a:latin typeface="+mj-lt"/>
              </a:rPr>
              <a:t>(money)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endParaRPr lang="en-IE" altLang="en-US" sz="4800" dirty="0">
              <a:solidFill>
                <a:srgbClr val="000000"/>
              </a:solidFill>
              <a:latin typeface="+mj-lt"/>
            </a:endParaRPr>
          </a:p>
          <a:p>
            <a:pPr algn="ctr">
              <a:defRPr/>
            </a:pPr>
            <a:endParaRPr lang="en-IE" altLang="en-US" sz="48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257175" y="274638"/>
            <a:ext cx="8729663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smtClean="0">
                <a:solidFill>
                  <a:schemeClr val="bg1"/>
                </a:solidFill>
              </a:rPr>
              <a:t>Finding New Members</a:t>
            </a:r>
            <a:endParaRPr lang="en-IE" altLang="en-US" smtClean="0">
              <a:solidFill>
                <a:schemeClr val="bg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71450" y="1219200"/>
            <a:ext cx="8815388" cy="4932363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en-IE" altLang="en-US" sz="4800" dirty="0">
                <a:solidFill>
                  <a:srgbClr val="000000"/>
                </a:solidFill>
                <a:latin typeface="+mj-lt"/>
              </a:rPr>
              <a:t>An individual prospect list! </a:t>
            </a:r>
            <a:r>
              <a:rPr lang="en-IE" altLang="en-US" sz="4800" dirty="0">
                <a:solidFill>
                  <a:srgbClr val="FF0000"/>
                </a:solidFill>
                <a:latin typeface="+mj-lt"/>
              </a:rPr>
              <a:t>8-10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en-IE" sz="4800" dirty="0">
                <a:latin typeface="+mj-lt"/>
              </a:rPr>
              <a:t>Diversity - age, gender, ethnicity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en-IE" sz="4800" dirty="0">
                <a:latin typeface="+mj-lt"/>
              </a:rPr>
              <a:t>COL Flexibility measures – </a:t>
            </a:r>
            <a:r>
              <a:rPr lang="en-IE" sz="4800" dirty="0">
                <a:solidFill>
                  <a:srgbClr val="FF0000"/>
                </a:solidFill>
                <a:latin typeface="+mj-lt"/>
              </a:rPr>
              <a:t>The Friday Lunch???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en-IE" sz="4800" dirty="0">
                <a:latin typeface="+mj-lt"/>
              </a:rPr>
              <a:t>Cost to new members?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endParaRPr lang="en-IE" altLang="en-US" sz="4800" dirty="0">
              <a:solidFill>
                <a:srgbClr val="000000"/>
              </a:solidFill>
              <a:latin typeface="+mj-lt"/>
            </a:endParaRPr>
          </a:p>
          <a:p>
            <a:pPr algn="ctr">
              <a:defRPr/>
            </a:pPr>
            <a:endParaRPr lang="en-IE" altLang="en-US" sz="48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257175" y="274638"/>
            <a:ext cx="8729663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smtClean="0">
                <a:solidFill>
                  <a:schemeClr val="bg1"/>
                </a:solidFill>
              </a:rPr>
              <a:t>Finding New Members</a:t>
            </a:r>
            <a:endParaRPr lang="en-IE" altLang="en-US" smtClean="0">
              <a:solidFill>
                <a:schemeClr val="bg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57175" y="1219200"/>
            <a:ext cx="8729663" cy="4932363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en-IE" sz="4800" dirty="0">
                <a:latin typeface="+mn-lt"/>
              </a:rPr>
              <a:t>Know what you will say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en-IE" altLang="en-US" sz="4800" dirty="0">
                <a:solidFill>
                  <a:srgbClr val="000000"/>
                </a:solidFill>
                <a:latin typeface="+mn-lt"/>
              </a:rPr>
              <a:t>Talk </a:t>
            </a:r>
            <a:r>
              <a:rPr lang="en-IE" altLang="en-US" sz="4800" b="1" dirty="0">
                <a:solidFill>
                  <a:srgbClr val="000000"/>
                </a:solidFill>
                <a:latin typeface="+mn-lt"/>
              </a:rPr>
              <a:t>practically</a:t>
            </a:r>
            <a:r>
              <a:rPr lang="en-IE" altLang="en-US" sz="4800" dirty="0">
                <a:solidFill>
                  <a:srgbClr val="000000"/>
                </a:solidFill>
                <a:latin typeface="+mn-lt"/>
              </a:rPr>
              <a:t> about Rotary</a:t>
            </a:r>
            <a:endParaRPr lang="en-IE" sz="4800" dirty="0">
              <a:latin typeface="+mn-lt"/>
            </a:endParaRP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en-IE" sz="4800" dirty="0">
                <a:latin typeface="+mn-lt"/>
              </a:rPr>
              <a:t>Practice – prepare to sell!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en-IE" sz="4800" dirty="0">
                <a:latin typeface="+mn-lt"/>
              </a:rPr>
              <a:t>Ask for help - invite to an event/activity 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en-IE" sz="4800" dirty="0">
                <a:latin typeface="+mn-lt"/>
              </a:rPr>
              <a:t>Follow up</a:t>
            </a:r>
            <a:endParaRPr lang="en-IE" altLang="en-US" sz="4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257175" y="274638"/>
            <a:ext cx="8729663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smtClean="0">
                <a:solidFill>
                  <a:schemeClr val="bg1"/>
                </a:solidFill>
              </a:rPr>
              <a:t>Finding New Members - Resources</a:t>
            </a:r>
            <a:endParaRPr lang="en-IE" altLang="en-US" smtClean="0">
              <a:solidFill>
                <a:schemeClr val="bg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57175" y="1219200"/>
            <a:ext cx="8729663" cy="493236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IE" sz="4800" dirty="0">
                <a:latin typeface="+mj-lt"/>
              </a:rPr>
              <a:t>Experienced club members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IE" sz="4800" dirty="0">
                <a:latin typeface="+mj-lt"/>
              </a:rPr>
              <a:t>Rotarians - District experience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IE" sz="4800" dirty="0">
                <a:latin typeface="+mj-lt"/>
              </a:rPr>
              <a:t>New Rotary Clubs: Informational Meetings </a:t>
            </a:r>
            <a:r>
              <a:rPr lang="en-IE" sz="4800" u="sng" dirty="0">
                <a:latin typeface="+mj-lt"/>
                <a:hlinkClick r:id="rId2"/>
              </a:rPr>
              <a:t>www.rotary.org</a:t>
            </a:r>
            <a:r>
              <a:rPr lang="en-IE" sz="4800" dirty="0">
                <a:latin typeface="+mj-lt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IE" sz="4800" dirty="0">
                <a:latin typeface="+mj-lt"/>
              </a:rPr>
              <a:t>The administration of a new member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endParaRPr lang="en-IE" altLang="en-US" sz="4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257175" y="274638"/>
            <a:ext cx="8729663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smtClean="0">
                <a:solidFill>
                  <a:schemeClr val="bg1"/>
                </a:solidFill>
              </a:rPr>
              <a:t>Finding New Members - Resources</a:t>
            </a:r>
            <a:endParaRPr lang="en-IE" altLang="en-US" smtClean="0">
              <a:solidFill>
                <a:schemeClr val="bg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57175" y="1219200"/>
            <a:ext cx="8729663" cy="4932363"/>
          </a:xfrm>
        </p:spPr>
        <p:txBody>
          <a:bodyPr/>
          <a:lstStyle/>
          <a:p>
            <a:pPr>
              <a:defRPr/>
            </a:pPr>
            <a:r>
              <a:rPr lang="en-IE" sz="4800" dirty="0">
                <a:latin typeface="+mj-lt"/>
              </a:rPr>
              <a:t>Mentoring resources (Introducing New Members to Rotary: An Orientation Guide  </a:t>
            </a:r>
            <a:r>
              <a:rPr lang="en-IE" sz="4800" u="sng" dirty="0">
                <a:latin typeface="+mj-lt"/>
                <a:hlinkClick r:id="rId2"/>
              </a:rPr>
              <a:t>www.rotary.org</a:t>
            </a:r>
            <a:r>
              <a:rPr lang="en-IE" sz="4800" dirty="0">
                <a:latin typeface="+mj-lt"/>
              </a:rPr>
              <a:t> 414-EN—(816))</a:t>
            </a:r>
            <a:endParaRPr lang="en-IE" altLang="en-US" sz="48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257175" y="274638"/>
            <a:ext cx="8729663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smtClean="0">
                <a:solidFill>
                  <a:schemeClr val="bg1"/>
                </a:solidFill>
              </a:rPr>
              <a:t>Finding New Members - Resources</a:t>
            </a:r>
            <a:endParaRPr lang="en-IE" altLang="en-US" smtClean="0">
              <a:solidFill>
                <a:schemeClr val="bg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57175" y="1219200"/>
            <a:ext cx="8729663" cy="4932363"/>
          </a:xfrm>
        </p:spPr>
        <p:txBody>
          <a:bodyPr/>
          <a:lstStyle/>
          <a:p>
            <a:pPr>
              <a:defRPr/>
            </a:pPr>
            <a:r>
              <a:rPr lang="en-IE" sz="4800" dirty="0">
                <a:latin typeface="+mj-lt"/>
              </a:rPr>
              <a:t>The Mentoring process (Orientation Programmes For New members </a:t>
            </a:r>
            <a:r>
              <a:rPr lang="en-IE" sz="4800" u="sng" dirty="0">
                <a:latin typeface="+mj-lt"/>
                <a:hlinkClick r:id="rId2"/>
              </a:rPr>
              <a:t>www.rotary.org</a:t>
            </a:r>
            <a:r>
              <a:rPr lang="en-IE" sz="4800" dirty="0">
                <a:latin typeface="+mj-lt"/>
              </a:rPr>
              <a:t> 414-EN—(816))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1718EN_PMS-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6050" y="1447800"/>
            <a:ext cx="64325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257175" y="274638"/>
            <a:ext cx="8729663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smtClean="0">
                <a:solidFill>
                  <a:schemeClr val="bg1"/>
                </a:solidFill>
              </a:rPr>
              <a:t>Finding New Members - Resources</a:t>
            </a:r>
            <a:endParaRPr lang="en-IE" altLang="en-US" smtClean="0">
              <a:solidFill>
                <a:schemeClr val="bg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57175" y="1219200"/>
            <a:ext cx="8729663" cy="4932363"/>
          </a:xfrm>
        </p:spPr>
        <p:txBody>
          <a:bodyPr/>
          <a:lstStyle/>
          <a:p>
            <a:pPr>
              <a:defRPr/>
            </a:pPr>
            <a:r>
              <a:rPr lang="en-IE" sz="4800" dirty="0">
                <a:latin typeface="+mj-lt"/>
              </a:rPr>
              <a:t>RIBI New Member Welcome Pack</a:t>
            </a:r>
          </a:p>
          <a:p>
            <a:pPr>
              <a:defRPr/>
            </a:pPr>
            <a:endParaRPr lang="en-IE" altLang="en-US" sz="48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4775" y="1930400"/>
            <a:ext cx="37623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257175" y="274638"/>
            <a:ext cx="8729663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smtClean="0">
                <a:solidFill>
                  <a:schemeClr val="bg1"/>
                </a:solidFill>
              </a:rPr>
              <a:t>Finding New Members - Resources</a:t>
            </a:r>
            <a:endParaRPr lang="en-IE" altLang="en-US" smtClean="0">
              <a:solidFill>
                <a:schemeClr val="bg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57175" y="1219200"/>
            <a:ext cx="8729663" cy="4932363"/>
          </a:xfrm>
        </p:spPr>
        <p:txBody>
          <a:bodyPr/>
          <a:lstStyle/>
          <a:p>
            <a:pPr algn="ctr">
              <a:defRPr/>
            </a:pPr>
            <a:r>
              <a:rPr lang="en-IE" sz="4800" dirty="0">
                <a:latin typeface="+mj-lt"/>
              </a:rPr>
              <a:t>The Rotary Effect</a:t>
            </a:r>
          </a:p>
          <a:p>
            <a:pPr algn="ctr">
              <a:defRPr/>
            </a:pPr>
            <a:endParaRPr lang="en-IE" sz="4800" dirty="0">
              <a:latin typeface="+mj-lt"/>
            </a:endParaRPr>
          </a:p>
          <a:p>
            <a:pPr>
              <a:defRPr/>
            </a:pPr>
            <a:endParaRPr lang="en-IE" altLang="en-US" sz="48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300" y="1939925"/>
            <a:ext cx="6637338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257175" y="274638"/>
            <a:ext cx="8729663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smtClean="0">
                <a:solidFill>
                  <a:schemeClr val="bg1"/>
                </a:solidFill>
              </a:rPr>
              <a:t>Finding New Members - Resources</a:t>
            </a:r>
            <a:endParaRPr lang="en-IE" altLang="en-US" smtClean="0">
              <a:solidFill>
                <a:schemeClr val="bg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57175" y="1219200"/>
            <a:ext cx="8729663" cy="4932363"/>
          </a:xfrm>
        </p:spPr>
        <p:txBody>
          <a:bodyPr/>
          <a:lstStyle/>
          <a:p>
            <a:pPr algn="ctr">
              <a:defRPr/>
            </a:pPr>
            <a:r>
              <a:rPr lang="en-IE" sz="4800" dirty="0">
                <a:latin typeface="+mj-lt"/>
              </a:rPr>
              <a:t>The Rotary Effect</a:t>
            </a:r>
          </a:p>
          <a:p>
            <a:pPr algn="ctr">
              <a:defRPr/>
            </a:pPr>
            <a:endParaRPr lang="en-IE" sz="4800" dirty="0">
              <a:latin typeface="+mj-lt"/>
            </a:endParaRPr>
          </a:p>
          <a:p>
            <a:pPr>
              <a:defRPr/>
            </a:pPr>
            <a:endParaRPr lang="en-IE" altLang="en-US" sz="48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072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1927225"/>
            <a:ext cx="66706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257175" y="274638"/>
            <a:ext cx="8729663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smtClean="0">
                <a:solidFill>
                  <a:schemeClr val="bg1"/>
                </a:solidFill>
              </a:rPr>
              <a:t>Finding New Members - Resources</a:t>
            </a:r>
            <a:endParaRPr lang="en-IE" altLang="en-US" smtClean="0">
              <a:solidFill>
                <a:schemeClr val="bg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57175" y="1219200"/>
            <a:ext cx="8729663" cy="4932363"/>
          </a:xfrm>
        </p:spPr>
        <p:txBody>
          <a:bodyPr/>
          <a:lstStyle/>
          <a:p>
            <a:pPr algn="ctr">
              <a:defRPr/>
            </a:pPr>
            <a:r>
              <a:rPr lang="en-IE" sz="4800" dirty="0">
                <a:latin typeface="+mj-lt"/>
              </a:rPr>
              <a:t>Use Rotary Club Central (RCC)</a:t>
            </a:r>
          </a:p>
          <a:p>
            <a:pPr algn="ctr">
              <a:defRPr/>
            </a:pPr>
            <a:r>
              <a:rPr lang="en-IE" sz="4800" dirty="0">
                <a:latin typeface="+mj-lt"/>
              </a:rPr>
              <a:t>to support your</a:t>
            </a:r>
          </a:p>
          <a:p>
            <a:pPr algn="ctr">
              <a:defRPr/>
            </a:pPr>
            <a:r>
              <a:rPr lang="en-IE" sz="4800" dirty="0">
                <a:latin typeface="+mj-lt"/>
              </a:rPr>
              <a:t> membership development work.</a:t>
            </a:r>
          </a:p>
          <a:p>
            <a:pPr algn="ctr">
              <a:defRPr/>
            </a:pPr>
            <a:r>
              <a:rPr lang="en-IE" sz="4800" dirty="0">
                <a:latin typeface="+mj-lt"/>
              </a:rPr>
              <a:t> </a:t>
            </a:r>
          </a:p>
          <a:p>
            <a:pPr algn="ctr">
              <a:defRPr/>
            </a:pPr>
            <a:r>
              <a:rPr lang="en-IE" sz="4800" dirty="0">
                <a:solidFill>
                  <a:srgbClr val="FF0000"/>
                </a:solidFill>
                <a:latin typeface="+mj-lt"/>
              </a:rPr>
              <a:t>Tell your club’s story - online</a:t>
            </a:r>
          </a:p>
          <a:p>
            <a:pPr>
              <a:defRPr/>
            </a:pPr>
            <a:endParaRPr lang="en-IE" altLang="en-US" sz="4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257175" y="274638"/>
            <a:ext cx="8729663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smtClean="0">
                <a:solidFill>
                  <a:schemeClr val="bg1"/>
                </a:solidFill>
              </a:rPr>
              <a:t>Finding New Members</a:t>
            </a:r>
            <a:endParaRPr lang="en-IE" altLang="en-US" smtClean="0">
              <a:solidFill>
                <a:schemeClr val="bg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57175" y="1219200"/>
            <a:ext cx="8729663" cy="4932363"/>
          </a:xfrm>
        </p:spPr>
        <p:txBody>
          <a:bodyPr/>
          <a:lstStyle/>
          <a:p>
            <a:pPr algn="ctr">
              <a:defRPr/>
            </a:pPr>
            <a:r>
              <a:rPr lang="en-IE" sz="4800" b="1" dirty="0">
                <a:latin typeface="+mj-lt"/>
              </a:rPr>
              <a:t>Value proposition(s)</a:t>
            </a:r>
          </a:p>
          <a:p>
            <a:pPr marL="685800" indent="-685800">
              <a:buFont typeface="Wingdings" panose="05000000000000000000" pitchFamily="2" charset="2"/>
              <a:buChar char="Ø"/>
              <a:defRPr/>
            </a:pPr>
            <a:r>
              <a:rPr lang="en-IE" altLang="en-US" sz="4800" dirty="0">
                <a:solidFill>
                  <a:srgbClr val="000000"/>
                </a:solidFill>
                <a:latin typeface="+mn-lt"/>
              </a:rPr>
              <a:t>A promise of value to be delivered</a:t>
            </a:r>
          </a:p>
          <a:p>
            <a:pPr marL="685800" indent="-685800">
              <a:buFont typeface="Wingdings" panose="05000000000000000000" pitchFamily="2" charset="2"/>
              <a:buChar char="Ø"/>
              <a:defRPr/>
            </a:pPr>
            <a:r>
              <a:rPr lang="en-IE" altLang="en-US" sz="4800" dirty="0">
                <a:solidFill>
                  <a:srgbClr val="000000"/>
                </a:solidFill>
                <a:latin typeface="+mn-lt"/>
              </a:rPr>
              <a:t>The primary reason a prospective member should join your club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257175" y="274638"/>
            <a:ext cx="8729663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smtClean="0">
                <a:solidFill>
                  <a:schemeClr val="bg1"/>
                </a:solidFill>
              </a:rPr>
              <a:t>Finding New Members</a:t>
            </a:r>
            <a:endParaRPr lang="en-IE" altLang="en-US" smtClean="0">
              <a:solidFill>
                <a:schemeClr val="bg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25413" y="1219200"/>
            <a:ext cx="8861425" cy="4932363"/>
          </a:xfrm>
        </p:spPr>
        <p:txBody>
          <a:bodyPr/>
          <a:lstStyle/>
          <a:p>
            <a:pPr algn="ctr">
              <a:defRPr/>
            </a:pPr>
            <a:r>
              <a:rPr lang="en-IE" sz="4800" b="1" dirty="0">
                <a:latin typeface="+mn-lt"/>
              </a:rPr>
              <a:t>Value propositions for:</a:t>
            </a:r>
            <a:endParaRPr lang="en-IE" sz="4800" dirty="0">
              <a:latin typeface="+mn-lt"/>
            </a:endParaRPr>
          </a:p>
          <a:p>
            <a:pPr marL="685800" indent="-685800">
              <a:buFont typeface="Wingdings" panose="05000000000000000000" pitchFamily="2" charset="2"/>
              <a:buChar char="Ø"/>
              <a:defRPr/>
            </a:pPr>
            <a:r>
              <a:rPr lang="en-IE" sz="4800" dirty="0">
                <a:latin typeface="+mn-lt"/>
              </a:rPr>
              <a:t>Younger professionals</a:t>
            </a:r>
          </a:p>
          <a:p>
            <a:pPr marL="685800" indent="-685800">
              <a:buFont typeface="Wingdings" panose="05000000000000000000" pitchFamily="2" charset="2"/>
              <a:buChar char="Ø"/>
              <a:defRPr/>
            </a:pPr>
            <a:r>
              <a:rPr lang="en-IE" sz="4800" dirty="0">
                <a:latin typeface="+mn-lt"/>
              </a:rPr>
              <a:t>People under forty</a:t>
            </a:r>
          </a:p>
          <a:p>
            <a:pPr marL="685800" indent="-685800">
              <a:buFont typeface="Wingdings" panose="05000000000000000000" pitchFamily="2" charset="2"/>
              <a:buChar char="Ø"/>
              <a:defRPr/>
            </a:pPr>
            <a:r>
              <a:rPr lang="en-IE" sz="4800" dirty="0">
                <a:latin typeface="+mn-lt"/>
              </a:rPr>
              <a:t>Rotary alumni (incl. Rotaractors)</a:t>
            </a:r>
          </a:p>
          <a:p>
            <a:pPr marL="685800" indent="-685800">
              <a:buFont typeface="Wingdings" panose="05000000000000000000" pitchFamily="2" charset="2"/>
              <a:buChar char="Ø"/>
              <a:defRPr/>
            </a:pPr>
            <a:r>
              <a:rPr lang="en-IE" sz="4800" dirty="0">
                <a:latin typeface="+mn-lt"/>
              </a:rPr>
              <a:t>Family members of alumni </a:t>
            </a:r>
            <a:r>
              <a:rPr lang="en-IE" sz="4800" dirty="0">
                <a:solidFill>
                  <a:srgbClr val="FF0000"/>
                </a:solidFill>
                <a:latin typeface="+mn-lt"/>
              </a:rPr>
              <a:t>YLDC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257175" y="274638"/>
            <a:ext cx="8729663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smtClean="0">
                <a:solidFill>
                  <a:schemeClr val="bg1"/>
                </a:solidFill>
              </a:rPr>
              <a:t>Finding New Members</a:t>
            </a:r>
            <a:endParaRPr lang="en-IE" altLang="en-US" smtClean="0">
              <a:solidFill>
                <a:schemeClr val="bg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57175" y="1219200"/>
            <a:ext cx="8729663" cy="4932363"/>
          </a:xfrm>
        </p:spPr>
        <p:txBody>
          <a:bodyPr/>
          <a:lstStyle/>
          <a:p>
            <a:pPr algn="ctr">
              <a:defRPr/>
            </a:pPr>
            <a:r>
              <a:rPr lang="en-IE" sz="4800" b="1" dirty="0">
                <a:latin typeface="+mj-lt"/>
              </a:rPr>
              <a:t>Value propositions for:</a:t>
            </a:r>
            <a:endParaRPr lang="en-IE" sz="4800" dirty="0">
              <a:latin typeface="+mj-lt"/>
            </a:endParaRPr>
          </a:p>
          <a:p>
            <a:pPr marL="685800" indent="-685800">
              <a:buFont typeface="Wingdings" panose="05000000000000000000" pitchFamily="2" charset="2"/>
              <a:buChar char="Ø"/>
              <a:defRPr/>
            </a:pPr>
            <a:r>
              <a:rPr lang="en-IE" sz="4800" dirty="0">
                <a:latin typeface="+mj-lt"/>
              </a:rPr>
              <a:t>Women</a:t>
            </a:r>
          </a:p>
          <a:p>
            <a:pPr marL="685800" indent="-685800">
              <a:buFont typeface="Wingdings" panose="05000000000000000000" pitchFamily="2" charset="2"/>
              <a:buChar char="Ø"/>
              <a:defRPr/>
            </a:pPr>
            <a:r>
              <a:rPr lang="en-IE" sz="4800" dirty="0">
                <a:latin typeface="+mj-lt"/>
              </a:rPr>
              <a:t>Recent retirees</a:t>
            </a:r>
          </a:p>
          <a:p>
            <a:pPr marL="685800" indent="-685800">
              <a:buFont typeface="Wingdings" panose="05000000000000000000" pitchFamily="2" charset="2"/>
              <a:buChar char="Ø"/>
              <a:defRPr/>
            </a:pPr>
            <a:r>
              <a:rPr lang="en-IE" sz="4800" dirty="0">
                <a:latin typeface="+mj-lt"/>
              </a:rPr>
              <a:t>Ethnic groups unrepresented</a:t>
            </a:r>
          </a:p>
          <a:p>
            <a:pPr marL="685800" indent="-685800">
              <a:buFont typeface="Wingdings" panose="05000000000000000000" pitchFamily="2" charset="2"/>
              <a:buChar char="Ø"/>
              <a:defRPr/>
            </a:pPr>
            <a:r>
              <a:rPr lang="en-IE" altLang="en-US" sz="4800" dirty="0">
                <a:solidFill>
                  <a:srgbClr val="000000"/>
                </a:solidFill>
                <a:latin typeface="+mj-lt"/>
              </a:rPr>
              <a:t>Trades and professions</a:t>
            </a:r>
            <a:endParaRPr lang="en-IE" altLang="en-US" sz="4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xfrm>
            <a:off x="257175" y="274638"/>
            <a:ext cx="8729663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b="1" smtClean="0">
                <a:solidFill>
                  <a:schemeClr val="bg1"/>
                </a:solidFill>
              </a:rPr>
              <a:t>Getting Help</a:t>
            </a:r>
            <a:endParaRPr lang="en-IE" altLang="en-US" smtClean="0">
              <a:solidFill>
                <a:schemeClr val="bg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57175" y="1219201"/>
            <a:ext cx="8729663" cy="4888992"/>
          </a:xfrm>
        </p:spPr>
        <p:txBody>
          <a:bodyPr/>
          <a:lstStyle/>
          <a:p>
            <a:pPr>
              <a:defRPr/>
            </a:pPr>
            <a:r>
              <a:rPr lang="en-IE" sz="4000" dirty="0">
                <a:latin typeface="+mj-lt"/>
              </a:rPr>
              <a:t>People in your club</a:t>
            </a:r>
          </a:p>
          <a:p>
            <a:pPr>
              <a:defRPr/>
            </a:pPr>
            <a:r>
              <a:rPr lang="en-IE" altLang="en-US" sz="4000" dirty="0">
                <a:solidFill>
                  <a:srgbClr val="000000"/>
                </a:solidFill>
                <a:latin typeface="+mn-lt"/>
              </a:rPr>
              <a:t>Your Assistant Governor</a:t>
            </a:r>
          </a:p>
          <a:p>
            <a:pPr>
              <a:defRPr/>
            </a:pPr>
            <a:r>
              <a:rPr lang="en-IE" altLang="en-US" sz="4000" dirty="0">
                <a:solidFill>
                  <a:srgbClr val="000000"/>
                </a:solidFill>
                <a:latin typeface="+mn-lt"/>
              </a:rPr>
              <a:t>District Officers – past &amp; present</a:t>
            </a:r>
          </a:p>
          <a:p>
            <a:pPr>
              <a:defRPr/>
            </a:pPr>
            <a:r>
              <a:rPr lang="en-IE" altLang="en-US" sz="4000" dirty="0">
                <a:solidFill>
                  <a:srgbClr val="000000"/>
                </a:solidFill>
                <a:latin typeface="+mn-lt"/>
              </a:rPr>
              <a:t>Rotary Ireland website</a:t>
            </a:r>
          </a:p>
          <a:p>
            <a:pPr>
              <a:defRPr/>
            </a:pPr>
            <a:r>
              <a:rPr lang="en-IE" altLang="en-US" sz="4000" dirty="0" smtClean="0">
                <a:solidFill>
                  <a:srgbClr val="000000"/>
                </a:solidFill>
                <a:latin typeface="+mn-lt"/>
                <a:hlinkClick r:id="rId2"/>
              </a:rPr>
              <a:t>www.rotary.ie</a:t>
            </a:r>
            <a:br>
              <a:rPr lang="en-IE" altLang="en-US" sz="4000" dirty="0" smtClean="0">
                <a:solidFill>
                  <a:srgbClr val="000000"/>
                </a:solidFill>
                <a:latin typeface="+mn-lt"/>
                <a:hlinkClick r:id="rId2"/>
              </a:rPr>
            </a:br>
            <a:r>
              <a:rPr lang="en-IE" altLang="en-US" sz="4000" dirty="0" smtClean="0">
                <a:solidFill>
                  <a:srgbClr val="000000"/>
                </a:solidFill>
                <a:latin typeface="+mn-lt"/>
                <a:hlinkClick r:id="rId2"/>
              </a:rPr>
              <a:t>www.rotary.org</a:t>
            </a:r>
            <a:r>
              <a:rPr lang="en-IE" altLang="en-US" sz="40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IE" altLang="en-US" sz="4000" dirty="0" smtClean="0">
                <a:solidFill>
                  <a:srgbClr val="000000"/>
                </a:solidFill>
                <a:latin typeface="+mn-lt"/>
              </a:rPr>
            </a:br>
            <a:r>
              <a:rPr lang="en-IE" altLang="en-US" sz="4000" dirty="0" smtClean="0">
                <a:solidFill>
                  <a:srgbClr val="000000"/>
                </a:solidFill>
                <a:latin typeface="+mn-lt"/>
                <a:hlinkClick r:id="rId3"/>
              </a:rPr>
              <a:t>www.rotarygbi.org</a:t>
            </a:r>
            <a:r>
              <a:rPr lang="en-IE" altLang="en-US" sz="4000" dirty="0" smtClean="0">
                <a:solidFill>
                  <a:srgbClr val="000000"/>
                </a:solidFill>
                <a:latin typeface="+mn-lt"/>
              </a:rPr>
              <a:t> </a:t>
            </a:r>
            <a:endParaRPr lang="en-IE" altLang="en-US" sz="4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1718EN_PMS-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6050" y="1447800"/>
            <a:ext cx="64325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43712" y="1709284"/>
            <a:ext cx="7766304" cy="27529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+mj-cs"/>
              </a:rPr>
              <a:t>Rotary Club of Kilkenny</a:t>
            </a:r>
            <a:br>
              <a:rPr kumimoji="0" lang="en-I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+mj-cs"/>
              </a:rPr>
            </a:br>
            <a:r>
              <a:rPr kumimoji="0" lang="en-I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+mj-cs"/>
              </a:rPr>
              <a:t>Open Day</a:t>
            </a:r>
            <a:br>
              <a:rPr kumimoji="0" lang="en-I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+mj-cs"/>
              </a:rPr>
            </a:br>
            <a:r>
              <a:rPr kumimoji="0" lang="en-IE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+mj-cs"/>
              </a:rPr>
              <a:t>Rothe</a:t>
            </a:r>
            <a:r>
              <a:rPr kumimoji="0" lang="en-I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+mj-cs"/>
              </a:rPr>
              <a:t> House</a:t>
            </a:r>
            <a:br>
              <a:rPr kumimoji="0" lang="en-I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+mj-cs"/>
              </a:rPr>
            </a:br>
            <a:r>
              <a:rPr kumimoji="0" lang="en-I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cs typeface="+mj-cs"/>
              </a:rPr>
              <a:t>21.3.15</a:t>
            </a:r>
            <a:endParaRPr kumimoji="0" lang="en-IE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43000" y="4559808"/>
            <a:ext cx="6858000" cy="8242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IE" sz="4400" dirty="0" smtClean="0">
                <a:latin typeface="Georgia" panose="02040502050405020303" pitchFamily="18" charset="0"/>
              </a:rPr>
              <a:t>Sharing the experience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838575"/>
            <a:ext cx="9144000" cy="8905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District Training Assembly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506" y="1596980"/>
            <a:ext cx="833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40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36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368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Georgia" pitchFamily="18" charset="0"/>
              </a:rPr>
              <a:t>Why did we have an open day ?</a:t>
            </a:r>
            <a:endParaRPr lang="en-IE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337" y="1889760"/>
            <a:ext cx="8400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Objective set by the </a:t>
            </a:r>
            <a:r>
              <a:rPr lang="en-IE" sz="3200" dirty="0"/>
              <a:t>RI President Gary C.K. </a:t>
            </a:r>
            <a:r>
              <a:rPr lang="en-IE" sz="3200" dirty="0" smtClean="0"/>
              <a:t>Huang as part of the theme ‘Light up Rotary’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To dispel myths and raise the profile of the Rotary Organisation in our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To attract new members</a:t>
            </a:r>
            <a:endParaRPr lang="en-IE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5498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368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Georgia" pitchFamily="18" charset="0"/>
              </a:rPr>
              <a:t>How did we do it ?</a:t>
            </a:r>
            <a:endParaRPr lang="en-IE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" y="1223495"/>
            <a:ext cx="83358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E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Committee to organise began 6 months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Club, District and stakeholder buy in and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Communication with the people of Kilkenny City &amp;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6006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368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Georgia" pitchFamily="18" charset="0"/>
              </a:rPr>
              <a:t>Format of Day</a:t>
            </a:r>
            <a:endParaRPr lang="en-IE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" y="1223495"/>
            <a:ext cx="83358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E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An informal ‘drop in’ event lasting only 4 hours on a Saturday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As much interaction and theatre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A ‘hook’ for visitors to take away allowing further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7790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368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Georgia" pitchFamily="18" charset="0"/>
              </a:rPr>
              <a:t>Promotion of event</a:t>
            </a:r>
            <a:endParaRPr lang="en-IE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Rotary Club of Kilkenny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438912" y="1438657"/>
            <a:ext cx="852558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 smtClean="0"/>
              <a:t>Flyers for all members to distribute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 smtClean="0"/>
              <a:t>Flyer and invitation sent to most businesses and organisations in Kilkenny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 smtClean="0"/>
              <a:t>Flyer </a:t>
            </a:r>
            <a:r>
              <a:rPr lang="en-IE" sz="2800" dirty="0"/>
              <a:t>and invitation sent to </a:t>
            </a:r>
            <a:r>
              <a:rPr lang="en-IE" sz="2800" dirty="0" smtClean="0"/>
              <a:t>all speakers, causes and visitors that attended the club over the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 smtClean="0"/>
              <a:t>Media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Local Press adverts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Kilkenny.com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KCLR radio interview a two days before the event</a:t>
            </a:r>
            <a:endParaRPr lang="en-I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939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368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The location framing the event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" y="1223496"/>
            <a:ext cx="833585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 err="1" smtClean="0"/>
              <a:t>Rothe</a:t>
            </a:r>
            <a:r>
              <a:rPr lang="en-IE" sz="3200" dirty="0" smtClean="0"/>
              <a:t> House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Well known large public venue in the city centre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Heritage value and visitor destination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Display boards with articles, items and pictures covering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Welcome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History of Rotary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International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Youth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Club – Social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Club – History</a:t>
            </a:r>
            <a:endParaRPr lang="en-IE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92" y="3268708"/>
            <a:ext cx="2924835" cy="2924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929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014"/>
            <a:ext cx="9144000" cy="858368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Georgia" pitchFamily="18" charset="0"/>
              </a:rPr>
              <a:t>The ‘theatre’ giving life to the event</a:t>
            </a:r>
            <a:endParaRPr lang="en-IE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30759"/>
            <a:ext cx="865970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Opening address by Mayor introduced by Rotary President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Hourly speakers introduced by Rotarian Service Chair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From organisations that had worked with or are working with Kilkenny Rotary</a:t>
            </a:r>
          </a:p>
          <a:p>
            <a:pPr lvl="1"/>
            <a:endParaRPr lang="en-IE" sz="10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In between District, RIBI and RI video clips shown on 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Demonstration of a Shelter Box</a:t>
            </a:r>
            <a:endParaRPr lang="en-IE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18179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Rotary Club of Kilkenny</a:t>
            </a:r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6750" y="2923010"/>
            <a:ext cx="3629338" cy="2041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5675" y="2149031"/>
            <a:ext cx="3416050" cy="338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" y="2106922"/>
            <a:ext cx="3416053" cy="34160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46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Rotary Club of Kilkenny</a:t>
            </a:r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2" y="365126"/>
            <a:ext cx="2699421" cy="2699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72" y="365128"/>
            <a:ext cx="2756079" cy="2756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331" y="3245166"/>
            <a:ext cx="3097369" cy="3097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424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Rotary Club of Kilkenny</a:t>
            </a:r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763875"/>
            <a:ext cx="2797935" cy="2797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21" y="763875"/>
            <a:ext cx="2797935" cy="2797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68" y="3667388"/>
            <a:ext cx="2788276" cy="2788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57" y="3667388"/>
            <a:ext cx="2768956" cy="2768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37" y="784802"/>
            <a:ext cx="2756079" cy="2756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77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smtClean="0">
                <a:solidFill>
                  <a:schemeClr val="bg1"/>
                </a:solidFill>
              </a:rPr>
              <a:t>Council on Legislation (COL) 2016</a:t>
            </a:r>
          </a:p>
        </p:txBody>
      </p:sp>
      <p:sp>
        <p:nvSpPr>
          <p:cNvPr id="12291" name="Title 1"/>
          <p:cNvSpPr txBox="1">
            <a:spLocks/>
          </p:cNvSpPr>
          <p:nvPr/>
        </p:nvSpPr>
        <p:spPr bwMode="auto">
          <a:xfrm>
            <a:off x="685800" y="1377950"/>
            <a:ext cx="77724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IE" altLang="en-US" sz="6600">
                <a:solidFill>
                  <a:srgbClr val="000000"/>
                </a:solidFill>
              </a:rPr>
              <a:t>Council on Legislation</a:t>
            </a:r>
            <a:br>
              <a:rPr lang="en-IE" altLang="en-US" sz="6600">
                <a:solidFill>
                  <a:srgbClr val="000000"/>
                </a:solidFill>
              </a:rPr>
            </a:br>
            <a:r>
              <a:rPr lang="en-IE" altLang="en-US" sz="6600">
                <a:solidFill>
                  <a:srgbClr val="000000"/>
                </a:solidFill>
              </a:rPr>
              <a:t>(COL) 2016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887413" y="3668713"/>
            <a:ext cx="7369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IE" altLang="en-US" sz="6600" dirty="0">
                <a:solidFill>
                  <a:srgbClr val="000000"/>
                </a:solidFill>
                <a:latin typeface="+mn-lt"/>
              </a:rPr>
              <a:t>Outcomes Impacting on Membership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Rotary Club of Kilkenny</a:t>
            </a:r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97" y="365125"/>
            <a:ext cx="3222938" cy="3222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40" y="365125"/>
            <a:ext cx="3222938" cy="3222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39" y="3637126"/>
            <a:ext cx="3184301" cy="3184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49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Rotary Club of Kilkenny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997" y="3392421"/>
            <a:ext cx="32007" cy="73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08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858368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Georgia" pitchFamily="18" charset="0"/>
              </a:rPr>
              <a:t>Benefits of the open day- obvious</a:t>
            </a:r>
            <a:endParaRPr lang="en-IE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" y="1635620"/>
            <a:ext cx="833585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Raised the profile of the club with the community</a:t>
            </a:r>
          </a:p>
          <a:p>
            <a:r>
              <a:rPr lang="en-IE" sz="3200" dirty="0" smtClean="0"/>
              <a:t> </a:t>
            </a:r>
            <a:endParaRPr lang="en-IE" sz="2400" b="1" i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In advance promoting the event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IE" sz="2400" b="1" i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IE" sz="2400" b="1" i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On the day with visitors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IE" sz="2400" b="1" i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IE" sz="2400" b="1" i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Post event media publicity</a:t>
            </a:r>
            <a:endParaRPr lang="en-I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/>
          </a:p>
        </p:txBody>
      </p:sp>
    </p:spTree>
    <p:extLst>
      <p:ext uri="{BB962C8B-B14F-4D97-AF65-F5344CB8AC3E}">
        <p14:creationId xmlns="" xmlns:p14="http://schemas.microsoft.com/office/powerpoint/2010/main" val="32566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368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Georgia" pitchFamily="18" charset="0"/>
              </a:rPr>
              <a:t>Benefits of the open day</a:t>
            </a:r>
            <a:endParaRPr lang="en-IE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" y="1635618"/>
            <a:ext cx="83358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New Members from the day ?????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32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None on day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IE" sz="3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Decision to join is a more complex &amp; personal process</a:t>
            </a:r>
            <a:endParaRPr lang="en-IE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/>
          </a:p>
        </p:txBody>
      </p:sp>
    </p:spTree>
    <p:extLst>
      <p:ext uri="{BB962C8B-B14F-4D97-AF65-F5344CB8AC3E}">
        <p14:creationId xmlns="" xmlns:p14="http://schemas.microsoft.com/office/powerpoint/2010/main" val="35241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858368"/>
          </a:xfrm>
        </p:spPr>
        <p:txBody>
          <a:bodyPr/>
          <a:lstStyle/>
          <a:p>
            <a:r>
              <a:rPr lang="en-IE" sz="4000" dirty="0" smtClean="0">
                <a:solidFill>
                  <a:schemeClr val="bg1"/>
                </a:solidFill>
                <a:latin typeface="Georgia" pitchFamily="18" charset="0"/>
              </a:rPr>
              <a:t>Benefits of the open day- less obvious</a:t>
            </a:r>
            <a:endParaRPr lang="en-IE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" y="1635619"/>
            <a:ext cx="83358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Forced us as a club to get things done !</a:t>
            </a:r>
          </a:p>
          <a:p>
            <a:r>
              <a:rPr lang="en-IE" sz="3200" dirty="0" smtClean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Web site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IE" sz="2400" b="1" i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Facebook Page (social media)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IE" sz="2400" b="1" i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Develop closer ties with local media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IE" sz="2400" b="1" i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2400" b="1" i="1" dirty="0" smtClean="0"/>
              <a:t>Re-engage with organisations and causes from the past !</a:t>
            </a:r>
            <a:endParaRPr lang="en-IE" sz="2000" dirty="0"/>
          </a:p>
        </p:txBody>
      </p:sp>
    </p:spTree>
    <p:extLst>
      <p:ext uri="{BB962C8B-B14F-4D97-AF65-F5344CB8AC3E}">
        <p14:creationId xmlns="" xmlns:p14="http://schemas.microsoft.com/office/powerpoint/2010/main" val="22658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368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Georgia" pitchFamily="18" charset="0"/>
              </a:rPr>
              <a:t>Benefits of the open day</a:t>
            </a:r>
            <a:endParaRPr lang="en-IE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Rotary Club of Kilkenny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628651" y="1635619"/>
            <a:ext cx="833585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ENERGISED THE ENTIRE CLUB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Established &amp; Founder Members recalled memories and achievements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New members learned about Rotary and the achievements of the Rotary Club of Kilkenny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We all developed a bit more pride in being a Rotarian !</a:t>
            </a:r>
          </a:p>
          <a:p>
            <a:r>
              <a:rPr lang="en-IE" sz="3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b="1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/>
          </a:p>
        </p:txBody>
      </p:sp>
    </p:spTree>
    <p:extLst>
      <p:ext uri="{BB962C8B-B14F-4D97-AF65-F5344CB8AC3E}">
        <p14:creationId xmlns="" xmlns:p14="http://schemas.microsoft.com/office/powerpoint/2010/main" val="18955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8368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  <a:latin typeface="Georgia" pitchFamily="18" charset="0"/>
              </a:rPr>
              <a:t>Benefits of the open day</a:t>
            </a:r>
            <a:endParaRPr lang="en-IE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Rotary Club of Kilkenny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628651" y="1635618"/>
            <a:ext cx="8335850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THE REAL BENEFIT WAS IN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The preparation &amp; involvement of </a:t>
            </a:r>
            <a:r>
              <a:rPr lang="en-IE" sz="3200" b="1" dirty="0" smtClean="0"/>
              <a:t>all</a:t>
            </a:r>
            <a:r>
              <a:rPr lang="en-IE" sz="3200" dirty="0" smtClean="0"/>
              <a:t> members.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the sub committee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the building &amp; presentation of the ‘story boards’ at club meetings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the day itself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and the media reporting after the event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3200" dirty="0" smtClean="0"/>
              <a:t>No coincidence that since that day we have had 8 new members join the Rotary Club of Kilkenny!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sz="3200" dirty="0" smtClean="0"/>
          </a:p>
          <a:p>
            <a:r>
              <a:rPr lang="en-IE" sz="3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b="1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/>
          </a:p>
        </p:txBody>
      </p:sp>
    </p:spTree>
    <p:extLst>
      <p:ext uri="{BB962C8B-B14F-4D97-AF65-F5344CB8AC3E}">
        <p14:creationId xmlns="" xmlns:p14="http://schemas.microsoft.com/office/powerpoint/2010/main" val="19636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506" y="1596980"/>
            <a:ext cx="8335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E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40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36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1718EN_PMS-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6050" y="1447800"/>
            <a:ext cx="64325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smtClean="0">
                <a:solidFill>
                  <a:schemeClr val="bg1"/>
                </a:solidFill>
              </a:rPr>
              <a:t>Council on Legislation (COL)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87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IE" sz="4800" b="1" dirty="0">
                <a:solidFill>
                  <a:srgbClr val="000000"/>
                </a:solidFill>
                <a:latin typeface="+mn-lt"/>
              </a:rPr>
              <a:t>To Be a Member</a:t>
            </a:r>
          </a:p>
          <a:p>
            <a:pPr marL="685800" indent="-685800" algn="just">
              <a:buFont typeface="Wingdings" panose="05000000000000000000" pitchFamily="2" charset="2"/>
              <a:buChar char="ü"/>
              <a:defRPr/>
            </a:pPr>
            <a:r>
              <a:rPr lang="en-IE" sz="4800" dirty="0">
                <a:solidFill>
                  <a:srgbClr val="000000"/>
                </a:solidFill>
                <a:latin typeface="+mn-lt"/>
              </a:rPr>
              <a:t>An adult of good character</a:t>
            </a:r>
          </a:p>
          <a:p>
            <a:pPr marL="685800" indent="-685800" algn="just">
              <a:buFont typeface="Wingdings" panose="05000000000000000000" pitchFamily="2" charset="2"/>
              <a:buChar char="ü"/>
              <a:defRPr/>
            </a:pPr>
            <a:r>
              <a:rPr lang="en-IE" sz="4800" dirty="0">
                <a:solidFill>
                  <a:srgbClr val="000000"/>
                </a:solidFill>
                <a:latin typeface="+mn-lt"/>
              </a:rPr>
              <a:t>A good reputation in their business or community</a:t>
            </a:r>
          </a:p>
          <a:p>
            <a:pPr marL="685800" indent="-685800" algn="just">
              <a:buFont typeface="Wingdings" panose="05000000000000000000" pitchFamily="2" charset="2"/>
              <a:buChar char="ü"/>
              <a:defRPr/>
            </a:pPr>
            <a:r>
              <a:rPr lang="en-IE" sz="4800" dirty="0">
                <a:solidFill>
                  <a:srgbClr val="000000"/>
                </a:solidFill>
                <a:latin typeface="+mn-lt"/>
              </a:rPr>
              <a:t>Willing to serve the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smtClean="0">
                <a:solidFill>
                  <a:schemeClr val="bg1"/>
                </a:solidFill>
              </a:rPr>
              <a:t>Council on Legislation (COL)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87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IE" sz="4800" b="1" dirty="0">
                <a:solidFill>
                  <a:srgbClr val="000000"/>
                </a:solidFill>
                <a:latin typeface="+mn-lt"/>
              </a:rPr>
              <a:t>To Be a Member</a:t>
            </a:r>
          </a:p>
          <a:p>
            <a:pPr algn="ctr">
              <a:defRPr/>
            </a:pPr>
            <a:endParaRPr lang="en-IE" altLang="en-US" sz="4800" b="1" dirty="0">
              <a:solidFill>
                <a:srgbClr val="000000"/>
              </a:solidFill>
              <a:latin typeface="+mn-lt"/>
            </a:endParaRPr>
          </a:p>
          <a:p>
            <a:pPr algn="ctr">
              <a:defRPr/>
            </a:pPr>
            <a:r>
              <a:rPr lang="en-IE" altLang="en-US" sz="4800" b="1" dirty="0">
                <a:solidFill>
                  <a:srgbClr val="000000"/>
                </a:solidFill>
                <a:latin typeface="+mn-lt"/>
              </a:rPr>
              <a:t>DUAL MEMBRSHIP</a:t>
            </a:r>
          </a:p>
          <a:p>
            <a:pPr algn="ctr">
              <a:defRPr/>
            </a:pPr>
            <a:r>
              <a:rPr lang="en-IE" altLang="en-US" sz="4800" dirty="0">
                <a:solidFill>
                  <a:srgbClr val="000000"/>
                </a:solidFill>
                <a:latin typeface="+mn-lt"/>
              </a:rPr>
              <a:t>Rotaract </a:t>
            </a:r>
            <a:r>
              <a:rPr lang="en-IE" altLang="en-US" sz="4800" b="1" dirty="0">
                <a:solidFill>
                  <a:srgbClr val="000000"/>
                </a:solidFill>
                <a:latin typeface="+mn-lt"/>
              </a:rPr>
              <a:t>and</a:t>
            </a:r>
            <a:r>
              <a:rPr lang="en-IE" altLang="en-US" sz="4800" dirty="0">
                <a:solidFill>
                  <a:srgbClr val="000000"/>
                </a:solidFill>
                <a:latin typeface="+mn-lt"/>
              </a:rPr>
              <a:t> Rotary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smtClean="0">
                <a:solidFill>
                  <a:schemeClr val="bg1"/>
                </a:solidFill>
              </a:rPr>
              <a:t>Council on Legislation (COL) 2016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4775" y="1219200"/>
            <a:ext cx="8888413" cy="4878388"/>
          </a:xfrm>
        </p:spPr>
        <p:txBody>
          <a:bodyPr/>
          <a:lstStyle/>
          <a:p>
            <a:pPr algn="ctr">
              <a:defRPr/>
            </a:pPr>
            <a:r>
              <a:rPr lang="en-IE" altLang="en-US" sz="4800" b="1" dirty="0">
                <a:solidFill>
                  <a:srgbClr val="000000"/>
                </a:solidFill>
                <a:latin typeface="+mn-lt"/>
              </a:rPr>
              <a:t>MEETINGS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en-IE" altLang="en-US" sz="4800" dirty="0">
                <a:solidFill>
                  <a:srgbClr val="000000"/>
                </a:solidFill>
                <a:latin typeface="+mn-lt"/>
              </a:rPr>
              <a:t>Flexibility in meeting frequency, format, and attendance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en-IE" altLang="en-US" sz="4800" dirty="0">
                <a:solidFill>
                  <a:srgbClr val="000000"/>
                </a:solidFill>
                <a:latin typeface="+mn-lt"/>
              </a:rPr>
              <a:t>Count service projects or social events as meetings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smtClean="0">
                <a:solidFill>
                  <a:schemeClr val="bg1"/>
                </a:solidFill>
              </a:rPr>
              <a:t>Council on Legislation (COL) 2016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69875" y="1219200"/>
            <a:ext cx="8689975" cy="4760913"/>
          </a:xfrm>
        </p:spPr>
        <p:txBody>
          <a:bodyPr/>
          <a:lstStyle/>
          <a:p>
            <a:pPr algn="ctr">
              <a:defRPr/>
            </a:pPr>
            <a:r>
              <a:rPr lang="en-IE" altLang="en-US" sz="4800" b="1" dirty="0">
                <a:solidFill>
                  <a:srgbClr val="000000"/>
                </a:solidFill>
                <a:latin typeface="+mj-lt"/>
              </a:rPr>
              <a:t>MEETINGS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en-IE" altLang="en-US" sz="4800" dirty="0">
                <a:solidFill>
                  <a:srgbClr val="000000"/>
                </a:solidFill>
                <a:latin typeface="+mj-lt"/>
              </a:rPr>
              <a:t>Gather in person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en-IE" altLang="en-US" sz="4800" dirty="0">
                <a:solidFill>
                  <a:srgbClr val="000000"/>
                </a:solidFill>
                <a:latin typeface="+mj-lt"/>
              </a:rPr>
              <a:t>Meet online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en-IE" altLang="en-US" sz="4800" dirty="0">
                <a:solidFill>
                  <a:srgbClr val="000000"/>
                </a:solidFill>
                <a:latin typeface="+mj-lt"/>
              </a:rPr>
              <a:t>Alternate between online and in-person meetings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smtClean="0">
                <a:solidFill>
                  <a:schemeClr val="bg1"/>
                </a:solidFill>
              </a:rPr>
              <a:t>Council on Legislation (COL) 2016</a:t>
            </a:r>
          </a:p>
        </p:txBody>
      </p:sp>
      <p:pic>
        <p:nvPicPr>
          <p:cNvPr id="17411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8706" t="15643" r="20322" b="6346"/>
          <a:stretch>
            <a:fillRect/>
          </a:stretch>
        </p:blipFill>
        <p:spPr>
          <a:xfrm>
            <a:off x="1563688" y="1458913"/>
            <a:ext cx="6016625" cy="4330700"/>
          </a:xfrm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710238" y="5824538"/>
            <a:ext cx="1693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/>
              <a:t>November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SlateLogo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LeadDev-Master_2013-NEW</Template>
  <TotalTime>1568</TotalTime>
  <Words>1023</Words>
  <Application>Microsoft Office PowerPoint</Application>
  <PresentationFormat>On-screen Show (4:3)</PresentationFormat>
  <Paragraphs>224</Paragraphs>
  <Slides>49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Calibri</vt:lpstr>
      <vt:lpstr>MS PGothic</vt:lpstr>
      <vt:lpstr>Arial</vt:lpstr>
      <vt:lpstr>Georgia</vt:lpstr>
      <vt:lpstr>Wingdings</vt:lpstr>
      <vt:lpstr>ヒラギノ角ゴ Pro W3</vt:lpstr>
      <vt:lpstr>LeadDev-Master_2013-NEW</vt:lpstr>
      <vt:lpstr>1_Custom Design</vt:lpstr>
      <vt:lpstr>2_SlateLogo</vt:lpstr>
      <vt:lpstr>Slide 1</vt:lpstr>
      <vt:lpstr>Slide 2</vt:lpstr>
      <vt:lpstr>Slide 3</vt:lpstr>
      <vt:lpstr>Council on Legislation (COL) 2016</vt:lpstr>
      <vt:lpstr>Council on Legislation (COL) 2016</vt:lpstr>
      <vt:lpstr>Council on Legislation (COL) 2016</vt:lpstr>
      <vt:lpstr>Council on Legislation (COL) 2016</vt:lpstr>
      <vt:lpstr>Council on Legislation (COL) 2016</vt:lpstr>
      <vt:lpstr>Council on Legislation (COL) 2016</vt:lpstr>
      <vt:lpstr>Council on Legislation (COL) 2016</vt:lpstr>
      <vt:lpstr>Council on Resolutions</vt:lpstr>
      <vt:lpstr>Council on Legislation</vt:lpstr>
      <vt:lpstr>Council on Resolutions &amp; Legislation</vt:lpstr>
      <vt:lpstr>Finding New Members</vt:lpstr>
      <vt:lpstr>Finding New Members</vt:lpstr>
      <vt:lpstr>Finding New Members</vt:lpstr>
      <vt:lpstr>Finding New Members - Resources</vt:lpstr>
      <vt:lpstr>Finding New Members - Resources</vt:lpstr>
      <vt:lpstr>Finding New Members - Resources</vt:lpstr>
      <vt:lpstr>Finding New Members - Resources</vt:lpstr>
      <vt:lpstr>Finding New Members - Resources</vt:lpstr>
      <vt:lpstr>Finding New Members - Resources</vt:lpstr>
      <vt:lpstr>Finding New Members - Resources</vt:lpstr>
      <vt:lpstr>Finding New Members</vt:lpstr>
      <vt:lpstr>Finding New Members</vt:lpstr>
      <vt:lpstr>Finding New Members</vt:lpstr>
      <vt:lpstr>Getting Help</vt:lpstr>
      <vt:lpstr>Slide 28</vt:lpstr>
      <vt:lpstr>Slide 29</vt:lpstr>
      <vt:lpstr>Slide 30</vt:lpstr>
      <vt:lpstr>Why did we have an open day ?</vt:lpstr>
      <vt:lpstr>How did we do it ?</vt:lpstr>
      <vt:lpstr>Format of Day</vt:lpstr>
      <vt:lpstr>Promotion of event</vt:lpstr>
      <vt:lpstr>The location framing the event</vt:lpstr>
      <vt:lpstr>The ‘theatre’ giving life to the event</vt:lpstr>
      <vt:lpstr>Slide 37</vt:lpstr>
      <vt:lpstr>Slide 38</vt:lpstr>
      <vt:lpstr>Slide 39</vt:lpstr>
      <vt:lpstr>Slide 40</vt:lpstr>
      <vt:lpstr>Slide 41</vt:lpstr>
      <vt:lpstr>Benefits of the open day- obvious</vt:lpstr>
      <vt:lpstr>Benefits of the open day</vt:lpstr>
      <vt:lpstr>Benefits of the open day- less obvious</vt:lpstr>
      <vt:lpstr>Benefits of the open day</vt:lpstr>
      <vt:lpstr>Benefits of the open day</vt:lpstr>
      <vt:lpstr>Slide 47</vt:lpstr>
      <vt:lpstr>Slide 48</vt:lpstr>
      <vt:lpstr>Slide 49</vt:lpstr>
    </vt:vector>
  </TitlesOfParts>
  <Company>Rotary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McPeak</dc:creator>
  <cp:lastModifiedBy>Phillip</cp:lastModifiedBy>
  <cp:revision>134</cp:revision>
  <cp:lastPrinted>2016-02-17T19:23:25Z</cp:lastPrinted>
  <dcterms:created xsi:type="dcterms:W3CDTF">2014-01-09T21:38:42Z</dcterms:created>
  <dcterms:modified xsi:type="dcterms:W3CDTF">2017-05-04T17:11:05Z</dcterms:modified>
</cp:coreProperties>
</file>