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6" r:id="rId2"/>
    <p:sldMasterId id="2147483711" r:id="rId3"/>
  </p:sldMasterIdLst>
  <p:notesMasterIdLst>
    <p:notesMasterId r:id="rId24"/>
  </p:notesMasterIdLst>
  <p:handoutMasterIdLst>
    <p:handoutMasterId r:id="rId25"/>
  </p:handoutMasterIdLst>
  <p:sldIdLst>
    <p:sldId id="331" r:id="rId4"/>
    <p:sldId id="332" r:id="rId5"/>
    <p:sldId id="256" r:id="rId6"/>
    <p:sldId id="323" r:id="rId7"/>
    <p:sldId id="324" r:id="rId8"/>
    <p:sldId id="333" r:id="rId9"/>
    <p:sldId id="334" r:id="rId10"/>
    <p:sldId id="335" r:id="rId11"/>
    <p:sldId id="336" r:id="rId12"/>
    <p:sldId id="325" r:id="rId13"/>
    <p:sldId id="326" r:id="rId14"/>
    <p:sldId id="337" r:id="rId15"/>
    <p:sldId id="340" r:id="rId16"/>
    <p:sldId id="328" r:id="rId17"/>
    <p:sldId id="338" r:id="rId18"/>
    <p:sldId id="341" r:id="rId19"/>
    <p:sldId id="342" r:id="rId20"/>
    <p:sldId id="343" r:id="rId21"/>
    <p:sldId id="330" r:id="rId22"/>
    <p:sldId id="329" r:id="rId23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DAA"/>
    <a:srgbClr val="01B4E7"/>
    <a:srgbClr val="58585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35" autoAdjust="0"/>
  </p:normalViewPr>
  <p:slideViewPr>
    <p:cSldViewPr snapToGrid="0" snapToObjects="1"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332A2-6412-4931-A30B-FFB57853A619}" type="datetimeFigureOut">
              <a:rPr lang="en-GB" smtClean="0"/>
              <a:pPr/>
              <a:t>04/05/2017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F424F-E406-4E7F-B256-3DF7D11A29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55521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16F06-EFB1-4E66-A33C-40072B47089B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E9AC7-03AF-4F2B-B3AD-8A609ADE7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039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ヒラギノ角ゴ Pro W3" pitchFamily="-8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D74C90-BBAD-4D33-AE16-55A503DE0156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92ED0-59C0-41D9-8C73-EB383D85F9E4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5195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92ED0-59C0-41D9-8C73-EB383D85F9E4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51959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92ED0-59C0-41D9-8C73-EB383D85F9E4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51959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92ED0-59C0-41D9-8C73-EB383D85F9E4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51959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92ED0-59C0-41D9-8C73-EB383D85F9E4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51959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92ED0-59C0-41D9-8C73-EB383D85F9E4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51959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92ED0-59C0-41D9-8C73-EB383D85F9E4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51959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7432A1-3AA7-465E-ABD1-1DC6576285C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ヒラギノ角ゴ Pro W3" pitchFamily="-8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D74C90-BBAD-4D33-AE16-55A503DE0156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7432A1-3AA7-465E-ABD1-1DC6576285C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92ED0-59C0-41D9-8C73-EB383D85F9E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5195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92ED0-59C0-41D9-8C73-EB383D85F9E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5195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92ED0-59C0-41D9-8C73-EB383D85F9E4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5195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92ED0-59C0-41D9-8C73-EB383D85F9E4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5195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92ED0-59C0-41D9-8C73-EB383D85F9E4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5195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92ED0-59C0-41D9-8C73-EB383D85F9E4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51959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92ED0-59C0-41D9-8C73-EB383D85F9E4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5195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66760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67324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246C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hangingPunct="0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1295400"/>
            <a:ext cx="9525000" cy="1600200"/>
          </a:xfrm>
          <a:prstGeom prst="rect">
            <a:avLst/>
          </a:prstGeom>
          <a:solidFill>
            <a:srgbClr val="00246C"/>
          </a:solidFill>
          <a:ln w="9525">
            <a:noFill/>
            <a:miter lim="800000"/>
            <a:headEnd/>
            <a:tailEnd/>
          </a:ln>
          <a:effectLst>
            <a:outerShdw dist="61087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/>
          <a:p>
            <a:pPr algn="ctr" defTabSz="914400" eaLnBrk="0" hangingPunct="0">
              <a:defRPr/>
            </a:pPr>
            <a:endParaRPr lang="en-US" sz="240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5D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6" descr="RotaryMoE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161" y="337955"/>
            <a:ext cx="2882830" cy="288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Master Brand White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8755" y="6185958"/>
            <a:ext cx="1231290" cy="469353"/>
          </a:xfrm>
          <a:prstGeom prst="rect">
            <a:avLst/>
          </a:prstGeom>
        </p:spPr>
      </p:pic>
      <p:pic>
        <p:nvPicPr>
          <p:cNvPr id="5" name="Picture 4" descr="T1718EN_PMS-C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042132" y="6164186"/>
            <a:ext cx="806183" cy="46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287463"/>
          </a:xfrm>
          <a:prstGeom prst="rect">
            <a:avLst/>
          </a:prstGeom>
          <a:solidFill>
            <a:srgbClr val="005DAA"/>
          </a:solidFill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dirty="0"/>
          </a:p>
        </p:txBody>
      </p:sp>
      <p:pic>
        <p:nvPicPr>
          <p:cNvPr id="9" name="Picture 8" descr="Rotary_Ireland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1914" y="6220147"/>
            <a:ext cx="1120897" cy="468000"/>
          </a:xfrm>
          <a:prstGeom prst="rect">
            <a:avLst/>
          </a:prstGeom>
        </p:spPr>
      </p:pic>
      <p:pic>
        <p:nvPicPr>
          <p:cNvPr id="7" name="Picture 6" descr="T1718EN_PMS-C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42132" y="6164186"/>
            <a:ext cx="806183" cy="46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0" indent="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None/>
        <a:defRPr sz="2800" kern="1200">
          <a:solidFill>
            <a:schemeClr val="tx1"/>
          </a:solidFill>
          <a:latin typeface="Georgia" panose="02040502050405020303" pitchFamily="18" charset="0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800" kern="1200">
          <a:solidFill>
            <a:schemeClr val="tx1"/>
          </a:solidFill>
          <a:latin typeface="Georgia" panose="02040502050405020303" pitchFamily="18" charset="0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87D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519285" y="6165850"/>
            <a:ext cx="109503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4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T1718EN_PMS-C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042132" y="6164186"/>
            <a:ext cx="806183" cy="46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P%20Blue\Documents\Rotary%202017_2018\Training\District%20Training%20Assembly\Presentations%202017_2018\Videos\Branding-HD.mp4" TargetMode="Externa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P%20Blue\Documents\Rotary%202017_2018\Training\District%20Training%20Assembly\Presentations%202017_2018\Videos\Club%20Logo.mp4" TargetMode="Externa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20914" y="1494971"/>
            <a:ext cx="8418286" cy="119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hangingPunct="1">
              <a:buFont typeface="Monotype Sorts"/>
              <a:buNone/>
            </a:pPr>
            <a:r>
              <a:rPr lang="en-GB" altLang="en-US" sz="2800" dirty="0" smtClean="0">
                <a:solidFill>
                  <a:prstClr val="black"/>
                </a:solidFill>
                <a:latin typeface="Georgia" pitchFamily="18" charset="0"/>
              </a:rPr>
              <a:t>Type speech topics here</a:t>
            </a:r>
            <a:endParaRPr lang="en-GB" altLang="en-US" sz="2800" dirty="0">
              <a:solidFill>
                <a:prstClr val="black"/>
              </a:solidFill>
              <a:latin typeface="Georgia" pitchFamily="18" charset="0"/>
            </a:endParaRPr>
          </a:p>
          <a:p>
            <a:pPr defTabSz="914400" eaLnBrk="1" hangingPunct="1">
              <a:lnSpc>
                <a:spcPct val="75000"/>
              </a:lnSpc>
              <a:buFont typeface="Monotype Sorts"/>
              <a:buNone/>
            </a:pPr>
            <a:endParaRPr lang="en-GB" altLang="en-US" sz="26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r" defTabSz="914400" eaLnBrk="1" hangingPunct="1">
              <a:lnSpc>
                <a:spcPct val="75000"/>
              </a:lnSpc>
              <a:buFont typeface="Monotype Sorts"/>
              <a:buNone/>
            </a:pPr>
            <a:endParaRPr lang="en-GB" altLang="en-US" sz="1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r" defTabSz="914400" eaLnBrk="1" hangingPunct="1">
              <a:lnSpc>
                <a:spcPct val="75000"/>
              </a:lnSpc>
              <a:buFont typeface="Monotype Sorts"/>
              <a:buNone/>
            </a:pPr>
            <a:endParaRPr lang="en-GB" altLang="en-US" sz="16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Branding-HD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-1842868" y="2687605"/>
            <a:ext cx="637735" cy="3587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53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48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88913" y="377823"/>
            <a:ext cx="8764587" cy="6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 smtClean="0">
                <a:solidFill>
                  <a:srgbClr val="FFFFFF"/>
                </a:solidFill>
                <a:latin typeface="Georgia" pitchFamily="18" charset="0"/>
              </a:rPr>
              <a:t>Our Brand</a:t>
            </a:r>
            <a:endParaRPr lang="en-US" sz="36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6959" y="1627632"/>
            <a:ext cx="6120765" cy="466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653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20914" y="1494971"/>
            <a:ext cx="8418286" cy="119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hangingPunct="1">
              <a:buFont typeface="Monotype Sorts"/>
              <a:buNone/>
            </a:pPr>
            <a:r>
              <a:rPr lang="en-GB" altLang="en-US" sz="2800" dirty="0" smtClean="0">
                <a:solidFill>
                  <a:prstClr val="black"/>
                </a:solidFill>
                <a:latin typeface="Georgia" pitchFamily="18" charset="0"/>
              </a:rPr>
              <a:t>Type speech topics here</a:t>
            </a:r>
            <a:endParaRPr lang="en-GB" altLang="en-US" sz="2800" dirty="0">
              <a:solidFill>
                <a:prstClr val="black"/>
              </a:solidFill>
              <a:latin typeface="Georgia" pitchFamily="18" charset="0"/>
            </a:endParaRPr>
          </a:p>
          <a:p>
            <a:pPr defTabSz="914400" eaLnBrk="1" hangingPunct="1">
              <a:lnSpc>
                <a:spcPct val="75000"/>
              </a:lnSpc>
              <a:buFont typeface="Monotype Sorts"/>
              <a:buNone/>
            </a:pPr>
            <a:endParaRPr lang="en-GB" altLang="en-US" sz="26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r" defTabSz="914400" eaLnBrk="1" hangingPunct="1">
              <a:lnSpc>
                <a:spcPct val="75000"/>
              </a:lnSpc>
              <a:buFont typeface="Monotype Sorts"/>
              <a:buNone/>
            </a:pPr>
            <a:endParaRPr lang="en-GB" altLang="en-US" sz="1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r" defTabSz="914400" eaLnBrk="1" hangingPunct="1">
              <a:lnSpc>
                <a:spcPct val="75000"/>
              </a:lnSpc>
              <a:buFont typeface="Monotype Sorts"/>
              <a:buNone/>
            </a:pPr>
            <a:endParaRPr lang="en-GB" altLang="en-US" sz="16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Club Logo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-1083212" y="3128303"/>
            <a:ext cx="440788" cy="2479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53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541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88913" y="377823"/>
            <a:ext cx="8764587" cy="6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 smtClean="0">
                <a:solidFill>
                  <a:srgbClr val="FFFFFF"/>
                </a:solidFill>
                <a:latin typeface="Georgia" pitchFamily="18" charset="0"/>
              </a:rPr>
              <a:t>Public Relations</a:t>
            </a:r>
            <a:endParaRPr lang="en-US" sz="36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06136"/>
            <a:ext cx="1464632" cy="14646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79368" y="1306136"/>
            <a:ext cx="1464632" cy="14646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89376" y="3226376"/>
            <a:ext cx="2275400" cy="2275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53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155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155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15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15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88913" y="377823"/>
            <a:ext cx="8764587" cy="6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GB" sz="3600" b="1" dirty="0" smtClean="0">
                <a:solidFill>
                  <a:srgbClr val="FFFFFF"/>
                </a:solidFill>
                <a:latin typeface="Georgia" pitchFamily="18" charset="0"/>
              </a:rPr>
              <a:t>PR Activity - May and June</a:t>
            </a:r>
            <a:endParaRPr lang="en-US" sz="36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20914" y="1775387"/>
            <a:ext cx="8418286" cy="3771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19138" indent="-365125" defTabSz="914400" eaLnBrk="1" hangingPunct="1">
              <a:buFont typeface="Arial" pitchFamily="34" charset="0"/>
              <a:buChar char="•"/>
            </a:pPr>
            <a:r>
              <a:rPr lang="en-IE" sz="3600" b="1" dirty="0" smtClean="0"/>
              <a:t>Young Citizens’ Award</a:t>
            </a:r>
          </a:p>
          <a:p>
            <a:pPr marL="719138" indent="-365125" defTabSz="914400" eaLnBrk="1" hangingPunct="1">
              <a:buFont typeface="Arial" pitchFamily="34" charset="0"/>
              <a:buChar char="•"/>
            </a:pPr>
            <a:endParaRPr lang="en-IE" sz="1200" b="1" dirty="0" smtClean="0"/>
          </a:p>
          <a:p>
            <a:pPr marL="719138" indent="-365125" defTabSz="914400" eaLnBrk="1" hangingPunct="1">
              <a:buFont typeface="Arial" pitchFamily="34" charset="0"/>
              <a:buChar char="•"/>
            </a:pPr>
            <a:r>
              <a:rPr lang="en-IE" sz="3600" b="1" dirty="0" smtClean="0"/>
              <a:t>Young Musician of the Year</a:t>
            </a:r>
          </a:p>
          <a:p>
            <a:pPr marL="719138" indent="-365125" defTabSz="914400" eaLnBrk="1" hangingPunct="1">
              <a:buFont typeface="Arial" pitchFamily="34" charset="0"/>
              <a:buChar char="•"/>
            </a:pPr>
            <a:endParaRPr lang="en-IE" sz="1200" b="1" dirty="0" smtClean="0"/>
          </a:p>
          <a:p>
            <a:pPr marL="719138" indent="-365125" defTabSz="914400" eaLnBrk="1" hangingPunct="1">
              <a:buFont typeface="Arial" pitchFamily="34" charset="0"/>
              <a:buChar char="•"/>
            </a:pPr>
            <a:r>
              <a:rPr lang="en-IE" sz="3600" b="1" dirty="0" smtClean="0"/>
              <a:t>Project </a:t>
            </a:r>
            <a:r>
              <a:rPr lang="en-IE" sz="3600" b="1" dirty="0" err="1" smtClean="0"/>
              <a:t>Ciara</a:t>
            </a:r>
            <a:endParaRPr lang="en-IE" sz="3600" b="1" dirty="0" smtClean="0"/>
          </a:p>
          <a:p>
            <a:pPr marL="719138" indent="-365125" defTabSz="914400" eaLnBrk="1" hangingPunct="1">
              <a:buFont typeface="Arial" pitchFamily="34" charset="0"/>
              <a:buChar char="•"/>
            </a:pPr>
            <a:endParaRPr lang="en-IE" sz="1200" b="1" dirty="0" smtClean="0"/>
          </a:p>
          <a:p>
            <a:pPr marL="719138" indent="-365125" defTabSz="914400" eaLnBrk="1" hangingPunct="1">
              <a:buFont typeface="Arial" pitchFamily="34" charset="0"/>
              <a:buChar char="•"/>
            </a:pPr>
            <a:r>
              <a:rPr lang="en-IE" sz="3600" b="1" dirty="0" smtClean="0"/>
              <a:t>Project 538</a:t>
            </a:r>
          </a:p>
          <a:p>
            <a:pPr marL="719138" indent="-365125" defTabSz="914400" eaLnBrk="1" hangingPunct="1">
              <a:buFont typeface="Arial" pitchFamily="34" charset="0"/>
              <a:buChar char="•"/>
            </a:pPr>
            <a:endParaRPr lang="en-IE" sz="1200" b="1" dirty="0" smtClean="0"/>
          </a:p>
          <a:p>
            <a:pPr marL="719138" indent="-365125" defTabSz="914400" eaLnBrk="1" hangingPunct="1">
              <a:buFont typeface="Arial" pitchFamily="34" charset="0"/>
              <a:buChar char="•"/>
            </a:pPr>
            <a:r>
              <a:rPr lang="en-IE" sz="3600" b="1" dirty="0" smtClean="0"/>
              <a:t>The Rotary Foundation Centenary</a:t>
            </a:r>
            <a:endParaRPr lang="en-GB" altLang="en-US" sz="16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53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88913" y="377823"/>
            <a:ext cx="8764587" cy="6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4400" b="1" dirty="0" smtClean="0">
                <a:solidFill>
                  <a:srgbClr val="FFFFFF"/>
                </a:solidFill>
                <a:latin typeface="Georgia" pitchFamily="18" charset="0"/>
              </a:rPr>
              <a:t>Rotary News</a:t>
            </a:r>
            <a:endParaRPr lang="en-US" sz="44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20914" y="2963674"/>
            <a:ext cx="8418286" cy="1588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28600" lvl="0" indent="-228600" algn="ctr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IE" sz="54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Re-launch to be announced soon</a:t>
            </a:r>
            <a:endParaRPr lang="en-GB" altLang="en-US" sz="16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53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88913" y="377823"/>
            <a:ext cx="8764587" cy="6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4400" b="1" dirty="0" smtClean="0">
                <a:solidFill>
                  <a:srgbClr val="FFFFFF"/>
                </a:solidFill>
                <a:latin typeface="Georgia" pitchFamily="18" charset="0"/>
              </a:rPr>
              <a:t>District Database / Directory</a:t>
            </a:r>
            <a:endParaRPr lang="en-US" sz="44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20914" y="1402080"/>
            <a:ext cx="8418286" cy="5092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28600" lvl="0" indent="-228600" algn="ctr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IE" sz="3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The new database system was launched to clubs on 22</a:t>
            </a:r>
            <a:r>
              <a:rPr lang="en-IE" sz="3800" baseline="300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nd</a:t>
            </a:r>
            <a:r>
              <a:rPr lang="en-IE" sz="3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April at District Council</a:t>
            </a:r>
          </a:p>
          <a:p>
            <a:pPr marL="228600" lvl="0" indent="-228600" algn="ctr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IE" sz="600" dirty="0" smtClean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  <a:p>
            <a:pPr marL="228600" lvl="0" indent="-228600" algn="ctr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IE" altLang="en-US" sz="3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Full details emailed to Club Presidents, Presidents Elect and Club Secretaries on 23</a:t>
            </a:r>
            <a:r>
              <a:rPr lang="en-IE" altLang="en-US" sz="3800" baseline="300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rd</a:t>
            </a:r>
            <a:r>
              <a:rPr lang="en-IE" altLang="en-US" sz="3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April</a:t>
            </a:r>
          </a:p>
          <a:p>
            <a:pPr marL="228600" lvl="0" indent="-228600" algn="ctr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IE" altLang="en-US" sz="600" dirty="0" smtClean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  <a:p>
            <a:pPr marL="228600" lvl="0" indent="-228600" algn="ctr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IE" altLang="en-US" sz="3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Deadline for updating Club and Member data is 21</a:t>
            </a:r>
            <a:r>
              <a:rPr lang="en-IE" altLang="en-US" sz="3800" baseline="300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st</a:t>
            </a:r>
            <a:r>
              <a:rPr lang="en-IE" altLang="en-US" sz="3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May for inclusion in the 2017/2018 printed Directory</a:t>
            </a:r>
            <a:endParaRPr lang="en-GB" altLang="en-US" sz="3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53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88913" y="377823"/>
            <a:ext cx="8764587" cy="6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4400" b="1" dirty="0" smtClean="0">
                <a:solidFill>
                  <a:srgbClr val="FFFFFF"/>
                </a:solidFill>
                <a:latin typeface="Georgia" pitchFamily="18" charset="0"/>
              </a:rPr>
              <a:t>Public Image</a:t>
            </a:r>
            <a:endParaRPr lang="en-US" sz="44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88913" y="1402080"/>
            <a:ext cx="8650287" cy="442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28600" lvl="0" indent="-228600" algn="ctr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IE" sz="3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 am looking for volunteers who have skills and experience in the following disciplines and would be prepared to work with me in a District officer role.</a:t>
            </a:r>
          </a:p>
          <a:p>
            <a:pPr marL="228600" lvl="0" indent="-228600" algn="ctr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IE" sz="1000" dirty="0" smtClean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  <a:p>
            <a:pPr marL="719138" lvl="0" indent="-414338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IE" sz="3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Website updating and maintenance</a:t>
            </a:r>
          </a:p>
          <a:p>
            <a:pPr marL="719138" lvl="0" indent="-414338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IE" altLang="en-US" sz="3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Social Media development and use</a:t>
            </a:r>
          </a:p>
          <a:p>
            <a:pPr marL="719138" lvl="0" indent="-414338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IE" altLang="en-US" sz="3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Editor – Rotary News</a:t>
            </a:r>
            <a:endParaRPr lang="en-GB" altLang="en-US" sz="3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53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3510173"/>
            <a:ext cx="9144000" cy="2598019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Thank you for your attention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Public Image Chair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Pat Leogue</a:t>
            </a:r>
          </a:p>
          <a:p>
            <a:pPr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IE" sz="3000" dirty="0" smtClean="0">
                <a:solidFill>
                  <a:prstClr val="white"/>
                </a:solidFill>
                <a:latin typeface="Georgia" pitchFamily="18" charset="0"/>
              </a:rPr>
              <a:t>leogue@gmail.com</a:t>
            </a:r>
          </a:p>
          <a:p>
            <a:pPr fontAlgn="auto">
              <a:spcAft>
                <a:spcPts val="0"/>
              </a:spcAft>
              <a:defRPr/>
            </a:pPr>
            <a:endParaRPr lang="en-US" sz="40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1718EN_PMS-C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702" y="1447800"/>
            <a:ext cx="6431898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1718EN_PMS-C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702" y="1447800"/>
            <a:ext cx="6431898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3510173"/>
            <a:ext cx="9144000" cy="2598019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District Training Assembly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Public Image Chair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Pat Leogue</a:t>
            </a:r>
          </a:p>
          <a:p>
            <a:pPr lvl="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IE" sz="3000" dirty="0" smtClean="0">
                <a:solidFill>
                  <a:schemeClr val="bg1"/>
                </a:solidFill>
                <a:latin typeface="Georgia" pitchFamily="18" charset="0"/>
                <a:ea typeface="+mn-ea"/>
                <a:cs typeface="+mn-cs"/>
              </a:rPr>
              <a:t>leogue@gmail.com</a:t>
            </a:r>
          </a:p>
          <a:p>
            <a:pPr fontAlgn="auto">
              <a:spcAft>
                <a:spcPts val="0"/>
              </a:spcAft>
              <a:defRPr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88913" y="377823"/>
            <a:ext cx="8764587" cy="6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 smtClean="0">
                <a:solidFill>
                  <a:srgbClr val="FFFFFF"/>
                </a:solidFill>
                <a:latin typeface="Georgia" pitchFamily="18" charset="0"/>
              </a:rPr>
              <a:t>The Challenge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109472" y="1848539"/>
            <a:ext cx="7059168" cy="399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IE" sz="4000" dirty="0" smtClean="0">
                <a:latin typeface="Georgia" pitchFamily="18" charset="0"/>
              </a:rPr>
              <a:t>Make our media output look more professional and polished, while showing a consistent image style to both members and the outside world. </a:t>
            </a:r>
            <a:endParaRPr lang="en-GB" altLang="en-US" sz="24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53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88913" y="377823"/>
            <a:ext cx="8764587" cy="6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 smtClean="0">
                <a:solidFill>
                  <a:srgbClr val="FFFFFF"/>
                </a:solidFill>
                <a:latin typeface="Georgia" pitchFamily="18" charset="0"/>
              </a:rPr>
              <a:t>Our Brand</a:t>
            </a:r>
            <a:endParaRPr lang="en-US" sz="36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52400" y="1370869"/>
            <a:ext cx="8686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solidFill>
                  <a:schemeClr val="accent1"/>
                </a:solidFill>
                <a:latin typeface="Georgia"/>
                <a:cs typeface="Georgia"/>
              </a:rPr>
              <a:t>What is “Brand?”</a:t>
            </a:r>
            <a:endParaRPr lang="en-US" sz="1400" b="1" dirty="0" smtClean="0">
              <a:solidFill>
                <a:schemeClr val="accent1"/>
              </a:solidFill>
              <a:latin typeface="Georgia"/>
              <a:cs typeface="Georgia"/>
            </a:endParaRPr>
          </a:p>
          <a:p>
            <a:pPr marL="338138" lvl="1" indent="-222250">
              <a:buClr>
                <a:schemeClr val="accent1"/>
              </a:buClr>
              <a:buSzPct val="120000"/>
              <a:buFont typeface="Wingdings" charset="2"/>
              <a:buChar char="§"/>
            </a:pPr>
            <a:endParaRPr lang="en-US" sz="1600" dirty="0" smtClean="0">
              <a:solidFill>
                <a:srgbClr val="919295"/>
              </a:solidFill>
              <a:latin typeface="Georgia"/>
              <a:cs typeface="Georgia"/>
            </a:endParaRPr>
          </a:p>
          <a:p>
            <a:pPr marL="338138" lvl="1" indent="-222250">
              <a:buClr>
                <a:schemeClr val="accent1"/>
              </a:buClr>
              <a:buSzPct val="120000"/>
              <a:buFont typeface="Wingdings" charset="2"/>
              <a:buChar char="§"/>
            </a:pPr>
            <a:endParaRPr lang="en-US" sz="1600" dirty="0" smtClean="0">
              <a:solidFill>
                <a:srgbClr val="919295"/>
              </a:solidFill>
              <a:latin typeface="Georgia"/>
              <a:cs typeface="Georgia"/>
            </a:endParaRPr>
          </a:p>
        </p:txBody>
      </p:sp>
      <p:pic>
        <p:nvPicPr>
          <p:cNvPr id="6" name="Picture 4" descr="http://img4-1.southernliving.timeinc.net/i/2010/07/summer-entertaining/steak-branding-irons-l.jpg?400:4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1875" b="9375"/>
          <a:stretch/>
        </p:blipFill>
        <p:spPr bwMode="auto">
          <a:xfrm>
            <a:off x="2133600" y="2194560"/>
            <a:ext cx="4876800" cy="38404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653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88913" y="377823"/>
            <a:ext cx="8764587" cy="6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 smtClean="0">
                <a:solidFill>
                  <a:srgbClr val="FFFFFF"/>
                </a:solidFill>
                <a:latin typeface="Georgia" pitchFamily="18" charset="0"/>
              </a:rPr>
              <a:t>Our Brand</a:t>
            </a:r>
            <a:endParaRPr lang="en-US" sz="36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52400" y="1370869"/>
            <a:ext cx="8686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solidFill>
                  <a:schemeClr val="accent1"/>
                </a:solidFill>
                <a:latin typeface="Georgia"/>
                <a:cs typeface="Georgia"/>
              </a:rPr>
              <a:t>Just Coffee?</a:t>
            </a:r>
            <a:endParaRPr lang="en-US" sz="1400" b="1" dirty="0" smtClean="0">
              <a:solidFill>
                <a:schemeClr val="accent1"/>
              </a:solidFill>
              <a:latin typeface="Georgia"/>
              <a:cs typeface="Georgia"/>
            </a:endParaRPr>
          </a:p>
          <a:p>
            <a:pPr marL="338138" lvl="1" indent="-222250">
              <a:buClr>
                <a:schemeClr val="accent1"/>
              </a:buClr>
              <a:buSzPct val="120000"/>
              <a:buFont typeface="Wingdings" charset="2"/>
              <a:buChar char="§"/>
            </a:pPr>
            <a:endParaRPr lang="en-US" sz="1600" dirty="0" smtClean="0">
              <a:solidFill>
                <a:srgbClr val="919295"/>
              </a:solidFill>
              <a:latin typeface="Georgia"/>
              <a:cs typeface="Georgia"/>
            </a:endParaRPr>
          </a:p>
          <a:p>
            <a:pPr marL="338138" lvl="1" indent="-222250">
              <a:buClr>
                <a:schemeClr val="accent1"/>
              </a:buClr>
              <a:buSzPct val="120000"/>
              <a:buFont typeface="Wingdings" charset="2"/>
              <a:buChar char="§"/>
            </a:pPr>
            <a:endParaRPr lang="en-US" sz="1600" dirty="0" smtClean="0">
              <a:solidFill>
                <a:srgbClr val="919295"/>
              </a:solidFill>
              <a:latin typeface="Georgia"/>
              <a:cs typeface="Georgia"/>
            </a:endParaRPr>
          </a:p>
        </p:txBody>
      </p:sp>
      <p:pic>
        <p:nvPicPr>
          <p:cNvPr id="7" name="Picture 2" descr="http://voices.washingtonpost.com/fasterforward/starbucks_coffee_cu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70555"/>
            <a:ext cx="3505200" cy="43738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653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88913" y="377823"/>
            <a:ext cx="8764587" cy="6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 smtClean="0">
                <a:solidFill>
                  <a:srgbClr val="FFFFFF"/>
                </a:solidFill>
                <a:latin typeface="Georgia" pitchFamily="18" charset="0"/>
              </a:rPr>
              <a:t>Our Brand</a:t>
            </a:r>
            <a:endParaRPr lang="en-US" sz="36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52400" y="1370869"/>
            <a:ext cx="8686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8138" lvl="1" indent="-222250">
              <a:buClr>
                <a:schemeClr val="accent1"/>
              </a:buClr>
              <a:buSzPct val="120000"/>
              <a:buFont typeface="Wingdings" charset="2"/>
              <a:buChar char="§"/>
            </a:pPr>
            <a:endParaRPr lang="en-US" sz="1600" dirty="0" smtClean="0">
              <a:solidFill>
                <a:srgbClr val="919295"/>
              </a:solidFill>
              <a:latin typeface="Georgia"/>
              <a:cs typeface="Georgia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52400" y="1350264"/>
            <a:ext cx="8686800" cy="86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solidFill>
                  <a:schemeClr val="accent1"/>
                </a:solidFill>
                <a:latin typeface="Georgia"/>
                <a:cs typeface="Georgia"/>
              </a:rPr>
              <a:t>Just Shoes?</a:t>
            </a:r>
            <a:endParaRPr lang="en-US" sz="1400" b="1" dirty="0" smtClean="0">
              <a:solidFill>
                <a:schemeClr val="accent1"/>
              </a:solidFill>
              <a:latin typeface="Georgia"/>
              <a:cs typeface="Georgia"/>
            </a:endParaRPr>
          </a:p>
          <a:p>
            <a:pPr marL="338138" lvl="1" indent="-222250">
              <a:buClr>
                <a:schemeClr val="accent1"/>
              </a:buClr>
              <a:buSzPct val="120000"/>
              <a:buFont typeface="Wingdings" charset="2"/>
              <a:buChar char="§"/>
            </a:pPr>
            <a:endParaRPr lang="en-US" sz="1600" dirty="0" smtClean="0">
              <a:solidFill>
                <a:srgbClr val="919295"/>
              </a:solidFill>
              <a:latin typeface="Georgia"/>
              <a:cs typeface="Georgia"/>
            </a:endParaRPr>
          </a:p>
          <a:p>
            <a:pPr marL="338138" lvl="1" indent="-222250">
              <a:buClr>
                <a:schemeClr val="accent1"/>
              </a:buClr>
              <a:buSzPct val="120000"/>
              <a:buFont typeface="Wingdings" charset="2"/>
              <a:buChar char="§"/>
            </a:pPr>
            <a:endParaRPr lang="en-US" sz="1600" dirty="0" smtClean="0">
              <a:solidFill>
                <a:srgbClr val="919295"/>
              </a:solidFill>
              <a:latin typeface="Georgia"/>
              <a:cs typeface="Georgia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706" y="2218944"/>
            <a:ext cx="6908278" cy="3358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653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88913" y="377823"/>
            <a:ext cx="8764587" cy="6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 smtClean="0">
                <a:solidFill>
                  <a:srgbClr val="FFFFFF"/>
                </a:solidFill>
                <a:latin typeface="Georgia" pitchFamily="18" charset="0"/>
              </a:rPr>
              <a:t>Our Brand</a:t>
            </a:r>
            <a:endParaRPr lang="en-US" sz="36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52400" y="1370869"/>
            <a:ext cx="8686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solidFill>
                  <a:schemeClr val="accent1"/>
                </a:solidFill>
                <a:latin typeface="Georgia"/>
                <a:cs typeface="Georgia"/>
              </a:rPr>
              <a:t>What is “Brand?”</a:t>
            </a:r>
            <a:endParaRPr lang="en-US" sz="1400" b="1" dirty="0" smtClean="0">
              <a:solidFill>
                <a:schemeClr val="accent1"/>
              </a:solidFill>
              <a:latin typeface="Georgia"/>
              <a:cs typeface="Georgia"/>
            </a:endParaRPr>
          </a:p>
          <a:p>
            <a:pPr marL="338138" lvl="1" indent="-222250">
              <a:buClr>
                <a:schemeClr val="accent1"/>
              </a:buClr>
              <a:buSzPct val="120000"/>
              <a:buFont typeface="Wingdings" charset="2"/>
              <a:buChar char="§"/>
            </a:pPr>
            <a:endParaRPr lang="en-US" sz="1600" dirty="0" smtClean="0">
              <a:solidFill>
                <a:srgbClr val="919295"/>
              </a:solidFill>
              <a:latin typeface="Georgia"/>
              <a:cs typeface="Georgia"/>
            </a:endParaRPr>
          </a:p>
          <a:p>
            <a:pPr marL="338138" lvl="1" indent="-222250">
              <a:buClr>
                <a:schemeClr val="accent1"/>
              </a:buClr>
              <a:buSzPct val="120000"/>
              <a:buFont typeface="Wingdings" charset="2"/>
              <a:buChar char="§"/>
            </a:pPr>
            <a:endParaRPr lang="en-US" sz="1600" dirty="0" smtClean="0">
              <a:solidFill>
                <a:srgbClr val="919295"/>
              </a:solidFill>
              <a:latin typeface="Georgia"/>
              <a:cs typeface="Georgia"/>
            </a:endParaRPr>
          </a:p>
        </p:txBody>
      </p:sp>
      <p:pic>
        <p:nvPicPr>
          <p:cNvPr id="7" name="Picture 2" descr="ml_rm_c_l_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216" y="2212848"/>
            <a:ext cx="4267198" cy="426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s://encrypted-tbn1.gstatic.com/images?q=tbn:ANd9GcTOSdo7tmbVAS8Znk_NcuT_gg97XlViOoeoL1v75HtrQuXfQmsGuATh6Bp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016" y="3003423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653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88913" y="377823"/>
            <a:ext cx="8764587" cy="6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 smtClean="0">
                <a:solidFill>
                  <a:srgbClr val="FFFFFF"/>
                </a:solidFill>
                <a:latin typeface="Georgia" pitchFamily="18" charset="0"/>
              </a:rPr>
              <a:t>Our Brand</a:t>
            </a:r>
            <a:endParaRPr lang="en-US" sz="36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1362456"/>
            <a:ext cx="8686800" cy="430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solidFill>
                  <a:schemeClr val="accent1"/>
                </a:solidFill>
                <a:latin typeface="Georgia"/>
                <a:cs typeface="Georgia"/>
              </a:rPr>
              <a:t>Rotary as a brand</a:t>
            </a:r>
            <a:endParaRPr lang="en-US" sz="1400" b="1" dirty="0" smtClean="0">
              <a:solidFill>
                <a:schemeClr val="accent1"/>
              </a:solidFill>
              <a:latin typeface="Georgia"/>
              <a:cs typeface="Georgia"/>
            </a:endParaRPr>
          </a:p>
          <a:p>
            <a:pPr marL="338138" lvl="1" indent="-222250">
              <a:buClr>
                <a:schemeClr val="accent1"/>
              </a:buClr>
              <a:buSzPct val="120000"/>
              <a:buFont typeface="Wingdings" charset="2"/>
              <a:buChar char="§"/>
            </a:pPr>
            <a:endParaRPr lang="en-US" sz="1600" dirty="0" smtClean="0">
              <a:solidFill>
                <a:srgbClr val="919295"/>
              </a:solidFill>
              <a:latin typeface="Georgia"/>
              <a:cs typeface="Georgia"/>
            </a:endParaRPr>
          </a:p>
          <a:p>
            <a:pPr marL="338138" lvl="1" indent="-222250">
              <a:buClr>
                <a:schemeClr val="accent1"/>
              </a:buClr>
              <a:buSzPct val="120000"/>
              <a:buFont typeface="Wingdings" charset="2"/>
              <a:buChar char="§"/>
            </a:pPr>
            <a:endParaRPr lang="en-US" sz="1600" dirty="0" smtClean="0">
              <a:solidFill>
                <a:srgbClr val="919295"/>
              </a:solidFill>
              <a:latin typeface="Georgia"/>
              <a:cs typeface="Georgia"/>
            </a:endParaRPr>
          </a:p>
        </p:txBody>
      </p:sp>
      <p:pic>
        <p:nvPicPr>
          <p:cNvPr id="9" name="Picture 8" descr="C:\Users\newbauek\AppData\Local\Microsoft\Windows\Temporary Internet Files\Content.Word\RotaryMBS_PMS-C.PNG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3074196"/>
            <a:ext cx="3657600" cy="14319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9653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adDev-Master_2013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t"/>
      <a:lstStyle>
        <a:defPPr algn="r">
          <a:defRPr sz="1600" b="1" i="0" dirty="0" smtClean="0">
            <a:solidFill>
              <a:srgbClr val="01B4E7"/>
            </a:solidFill>
            <a:latin typeface="Arial Narrow Bold"/>
            <a:cs typeface="Arial Narrow Bold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SlateLogo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LeadDev-Master_2013-NEW</Template>
  <TotalTime>1439</TotalTime>
  <Words>229</Words>
  <Application>Microsoft Office PowerPoint</Application>
  <PresentationFormat>On-screen Show (4:3)</PresentationFormat>
  <Paragraphs>68</Paragraphs>
  <Slides>20</Slides>
  <Notes>18</Notes>
  <HiddenSlides>0</HiddenSlides>
  <MMClips>2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LeadDev-Master_2013-NEW</vt:lpstr>
      <vt:lpstr>1_Custom Design</vt:lpstr>
      <vt:lpstr>2_SlateLogo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Rotary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McPeak</dc:creator>
  <cp:lastModifiedBy>HP Blue</cp:lastModifiedBy>
  <cp:revision>133</cp:revision>
  <cp:lastPrinted>2016-02-17T19:23:25Z</cp:lastPrinted>
  <dcterms:created xsi:type="dcterms:W3CDTF">2014-01-09T21:38:42Z</dcterms:created>
  <dcterms:modified xsi:type="dcterms:W3CDTF">2017-05-04T22:19:29Z</dcterms:modified>
</cp:coreProperties>
</file>