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00" r:id="rId2"/>
    <p:sldMasterId id="2147483798" r:id="rId3"/>
    <p:sldMasterId id="2147483804" r:id="rId4"/>
    <p:sldMasterId id="2147483808" r:id="rId5"/>
    <p:sldMasterId id="2147483814" r:id="rId6"/>
    <p:sldMasterId id="2147483818" r:id="rId7"/>
  </p:sldMasterIdLst>
  <p:notesMasterIdLst>
    <p:notesMasterId r:id="rId47"/>
  </p:notesMasterIdLst>
  <p:handoutMasterIdLst>
    <p:handoutMasterId r:id="rId48"/>
  </p:handoutMasterIdLst>
  <p:sldIdLst>
    <p:sldId id="381" r:id="rId8"/>
    <p:sldId id="377" r:id="rId9"/>
    <p:sldId id="361" r:id="rId10"/>
    <p:sldId id="378" r:id="rId11"/>
    <p:sldId id="382" r:id="rId12"/>
    <p:sldId id="357" r:id="rId13"/>
    <p:sldId id="380" r:id="rId14"/>
    <p:sldId id="363"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379" r:id="rId40"/>
    <p:sldId id="383" r:id="rId41"/>
    <p:sldId id="384" r:id="rId42"/>
    <p:sldId id="385" r:id="rId43"/>
    <p:sldId id="374" r:id="rId44"/>
    <p:sldId id="375" r:id="rId45"/>
    <p:sldId id="376"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showPr>
  <p:clrMru>
    <a:srgbClr val="000000"/>
    <a:srgbClr val="00246C"/>
    <a:srgbClr val="687D90"/>
    <a:srgbClr val="58585A"/>
    <a:srgbClr val="005DAA"/>
    <a:srgbClr val="FF7600"/>
    <a:srgbClr val="D91B5C"/>
    <a:srgbClr val="872175"/>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05" autoAdjust="0"/>
  </p:normalViewPr>
  <p:slideViewPr>
    <p:cSldViewPr>
      <p:cViewPr>
        <p:scale>
          <a:sx n="70" d="100"/>
          <a:sy n="70" d="100"/>
        </p:scale>
        <p:origin x="-641" y="-76"/>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smtClean="0"/>
            </a:lvl1pPr>
          </a:lstStyle>
          <a:p>
            <a:pPr>
              <a:defRPr/>
            </a:pPr>
            <a:fld id="{8BBB2DAB-91F1-4118-BC87-41BB0127DF3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smtClean="0"/>
            </a:lvl1pPr>
          </a:lstStyle>
          <a:p>
            <a:pPr>
              <a:defRPr/>
            </a:pPr>
            <a:fld id="{12F35DDD-30A6-4F86-A75C-EA5EB9CAFF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2292" name="Slide Number Placeholder 3"/>
          <p:cNvSpPr>
            <a:spLocks noGrp="1"/>
          </p:cNvSpPr>
          <p:nvPr>
            <p:ph type="sldNum" sz="quarter" idx="5"/>
          </p:nvPr>
        </p:nvSpPr>
        <p:spPr>
          <a:noFill/>
        </p:spPr>
        <p:txBody>
          <a:bodyPr/>
          <a:lstStyle/>
          <a:p>
            <a:fld id="{E6D74C90-BBAD-4D33-AE16-55A503DE0156}"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 so what the hell is it? But we do that already with treasurers reports at AGM and stuff. Ok maybe you do but can you remember what goals you have as a club, what you have done, how much time you have spent. Ever thought that things may need looking at that what you have done for a while no longer seems to be working but you have no data to back</a:t>
            </a:r>
            <a:r>
              <a:rPr lang="en-GB" baseline="0" dirty="0" smtClean="0"/>
              <a:t> it up. Useful to be able to say how many hours we worked on something. Its not all about money. Its about being able to find out how many hours and time we are investing in projects. More later</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10</a:t>
            </a:fld>
            <a:endParaRPr lang="en-GB"/>
          </a:p>
        </p:txBody>
      </p:sp>
    </p:spTree>
    <p:extLst>
      <p:ext uri="{BB962C8B-B14F-4D97-AF65-F5344CB8AC3E}">
        <p14:creationId xmlns:p14="http://schemas.microsoft.com/office/powerpoint/2010/main" xmlns="" val="42375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can add and edit. The new role is Executive Secretary. This does not have to be the treasurer or secretary but someone else who may want to have a club role. It is not difficult to do. But it is up to you as a club who does it. The most </a:t>
            </a:r>
            <a:r>
              <a:rPr lang="en-GB" dirty="0" err="1" smtClean="0"/>
              <a:t>impt</a:t>
            </a:r>
            <a:r>
              <a:rPr lang="en-GB" dirty="0" smtClean="0"/>
              <a:t> bit is coming.</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11</a:t>
            </a:fld>
            <a:endParaRPr lang="en-GB"/>
          </a:p>
        </p:txBody>
      </p:sp>
    </p:spTree>
    <p:extLst>
      <p:ext uri="{BB962C8B-B14F-4D97-AF65-F5344CB8AC3E}">
        <p14:creationId xmlns:p14="http://schemas.microsoft.com/office/powerpoint/2010/main" xmlns="" val="44350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member of the club can see and view the clubs,</a:t>
            </a:r>
            <a:r>
              <a:rPr lang="en-GB" baseline="0" dirty="0" smtClean="0"/>
              <a:t> goals, time spent, trends, funds raised.  </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12</a:t>
            </a:fld>
            <a:endParaRPr lang="en-GB"/>
          </a:p>
        </p:txBody>
      </p:sp>
    </p:spTree>
    <p:extLst>
      <p:ext uri="{BB962C8B-B14F-4D97-AF65-F5344CB8AC3E}">
        <p14:creationId xmlns:p14="http://schemas.microsoft.com/office/powerpoint/2010/main" xmlns="" val="393402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need to be registered. It does not take long. Normally your login and password for your own District site will work.</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13</a:t>
            </a:fld>
            <a:endParaRPr lang="en-GB"/>
          </a:p>
        </p:txBody>
      </p:sp>
    </p:spTree>
    <p:extLst>
      <p:ext uri="{BB962C8B-B14F-4D97-AF65-F5344CB8AC3E}">
        <p14:creationId xmlns:p14="http://schemas.microsoft.com/office/powerpoint/2010/main" xmlns="" val="276567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view your club snapshot. This is my own club before we have entered information. Need to then go to Rotary Club Central view goals.</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14</a:t>
            </a:fld>
            <a:endParaRPr lang="en-GB"/>
          </a:p>
        </p:txBody>
      </p:sp>
    </p:spTree>
    <p:extLst>
      <p:ext uri="{BB962C8B-B14F-4D97-AF65-F5344CB8AC3E}">
        <p14:creationId xmlns:p14="http://schemas.microsoft.com/office/powerpoint/2010/main" xmlns="" val="252729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areas come up as above</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15</a:t>
            </a:fld>
            <a:endParaRPr lang="en-GB"/>
          </a:p>
        </p:txBody>
      </p:sp>
    </p:spTree>
    <p:extLst>
      <p:ext uri="{BB962C8B-B14F-4D97-AF65-F5344CB8AC3E}">
        <p14:creationId xmlns:p14="http://schemas.microsoft.com/office/powerpoint/2010/main" xmlns="" val="13215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in my club section</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17</a:t>
            </a:fld>
            <a:endParaRPr lang="en-GB"/>
          </a:p>
        </p:txBody>
      </p:sp>
    </p:spTree>
    <p:extLst>
      <p:ext uri="{BB962C8B-B14F-4D97-AF65-F5344CB8AC3E}">
        <p14:creationId xmlns:p14="http://schemas.microsoft.com/office/powerpoint/2010/main" xmlns="" val="158189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Shows trends, but really need dates of birth</a:t>
            </a:r>
            <a:r>
              <a:rPr lang="en-GB" baseline="0" dirty="0" smtClean="0"/>
              <a:t> or year of birth to help with ages of </a:t>
            </a:r>
            <a:r>
              <a:rPr lang="en-GB" baseline="0" dirty="0" err="1" smtClean="0"/>
              <a:t>rotarians</a:t>
            </a:r>
            <a:r>
              <a:rPr lang="en-GB" baseline="0" dirty="0" smtClean="0"/>
              <a:t> in RIBI.</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18</a:t>
            </a:fld>
            <a:endParaRPr lang="en-GB"/>
          </a:p>
        </p:txBody>
      </p:sp>
    </p:spTree>
    <p:extLst>
      <p:ext uri="{BB962C8B-B14F-4D97-AF65-F5344CB8AC3E}">
        <p14:creationId xmlns:p14="http://schemas.microsoft.com/office/powerpoint/2010/main" xmlns="" val="5514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goals and progress section. How did we do last year, what the hell did we do last year as I cant remember. This helps.</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19</a:t>
            </a:fld>
            <a:endParaRPr lang="en-GB"/>
          </a:p>
        </p:txBody>
      </p:sp>
    </p:spTree>
    <p:extLst>
      <p:ext uri="{BB962C8B-B14F-4D97-AF65-F5344CB8AC3E}">
        <p14:creationId xmlns:p14="http://schemas.microsoft.com/office/powerpoint/2010/main" xmlns="" val="792691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everyone engaged? </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20</a:t>
            </a:fld>
            <a:endParaRPr lang="en-GB"/>
          </a:p>
        </p:txBody>
      </p:sp>
    </p:spTree>
    <p:extLst>
      <p:ext uri="{BB962C8B-B14F-4D97-AF65-F5344CB8AC3E}">
        <p14:creationId xmlns:p14="http://schemas.microsoft.com/office/powerpoint/2010/main" xmlns="" val="222629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2292" name="Slide Number Placeholder 3"/>
          <p:cNvSpPr>
            <a:spLocks noGrp="1"/>
          </p:cNvSpPr>
          <p:nvPr>
            <p:ph type="sldNum" sz="quarter" idx="5"/>
          </p:nvPr>
        </p:nvSpPr>
        <p:spPr>
          <a:noFill/>
        </p:spPr>
        <p:txBody>
          <a:bodyPr/>
          <a:lstStyle/>
          <a:p>
            <a:fld id="{E6D74C90-BBAD-4D33-AE16-55A503DE0156}"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a:t>
            </a:r>
            <a:r>
              <a:rPr lang="en-GB" baseline="0" dirty="0" smtClean="0"/>
              <a:t> we doing what we need to do?</a:t>
            </a:r>
          </a:p>
          <a:p>
            <a:r>
              <a:rPr lang="en-GB" baseline="0" dirty="0" smtClean="0"/>
              <a:t>Could we use this to “shout about “ what we do? Is this a marketing/ new members tool. We are NOT just a bunch of boring old farts we do x y and Z</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21</a:t>
            </a:fld>
            <a:endParaRPr lang="en-GB"/>
          </a:p>
        </p:txBody>
      </p:sp>
    </p:spTree>
    <p:extLst>
      <p:ext uri="{BB962C8B-B14F-4D97-AF65-F5344CB8AC3E}">
        <p14:creationId xmlns:p14="http://schemas.microsoft.com/office/powerpoint/2010/main" xmlns="" val="1086149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screen to show what projects we have done and are doing. How many hours have we donated to a project? What about Christmas activities. We all do them, how many hours? This was Eyemouth before we started using it</a:t>
            </a:r>
          </a:p>
          <a:p>
            <a:r>
              <a:rPr lang="en-GB" dirty="0" smtClean="0"/>
              <a:t>How much have we raised for a project?</a:t>
            </a:r>
          </a:p>
          <a:p>
            <a:r>
              <a:rPr lang="en-GB" dirty="0" smtClean="0"/>
              <a:t>Did we get any in kind value</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23</a:t>
            </a:fld>
            <a:endParaRPr lang="en-GB"/>
          </a:p>
        </p:txBody>
      </p:sp>
    </p:spTree>
    <p:extLst>
      <p:ext uri="{BB962C8B-B14F-4D97-AF65-F5344CB8AC3E}">
        <p14:creationId xmlns:p14="http://schemas.microsoft.com/office/powerpoint/2010/main" xmlns="" val="149190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we started using it.</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24</a:t>
            </a:fld>
            <a:endParaRPr lang="en-GB"/>
          </a:p>
        </p:txBody>
      </p:sp>
    </p:spTree>
    <p:extLst>
      <p:ext uri="{BB962C8B-B14F-4D97-AF65-F5344CB8AC3E}">
        <p14:creationId xmlns:p14="http://schemas.microsoft.com/office/powerpoint/2010/main" xmlns="" val="3302981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Edit.</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25</a:t>
            </a:fld>
            <a:endParaRPr lang="en-GB"/>
          </a:p>
        </p:txBody>
      </p:sp>
    </p:spTree>
    <p:extLst>
      <p:ext uri="{BB962C8B-B14F-4D97-AF65-F5344CB8AC3E}">
        <p14:creationId xmlns:p14="http://schemas.microsoft.com/office/powerpoint/2010/main" xmlns="" val="1530837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Gives you more details on projected resources and then you can add actual resources used.</a:t>
            </a:r>
          </a:p>
          <a:p>
            <a:r>
              <a:rPr lang="en-GB" dirty="0" smtClean="0"/>
              <a:t>Projects can be shared on the Showcase. So if you wanted to run a duck race it will take you about 75 hours for 1,000 ducks to try and raise £2K. Mind you in Eyemouth the ducks went backwards up the river</a:t>
            </a:r>
            <a:r>
              <a:rPr lang="en-GB" baseline="0" dirty="0" smtClean="0"/>
              <a:t> due to the tide !</a:t>
            </a:r>
          </a:p>
          <a:p>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26</a:t>
            </a:fld>
            <a:endParaRPr lang="en-GB"/>
          </a:p>
        </p:txBody>
      </p:sp>
    </p:spTree>
    <p:extLst>
      <p:ext uri="{BB962C8B-B14F-4D97-AF65-F5344CB8AC3E}">
        <p14:creationId xmlns:p14="http://schemas.microsoft.com/office/powerpoint/2010/main" xmlns="" val="3468637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OUR charity.</a:t>
            </a:r>
            <a:r>
              <a:rPr lang="en-GB" baseline="0" dirty="0" smtClean="0"/>
              <a:t> Its not just End Polio. </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27</a:t>
            </a:fld>
            <a:endParaRPr lang="en-GB"/>
          </a:p>
        </p:txBody>
      </p:sp>
    </p:spTree>
    <p:extLst>
      <p:ext uri="{BB962C8B-B14F-4D97-AF65-F5344CB8AC3E}">
        <p14:creationId xmlns:p14="http://schemas.microsoft.com/office/powerpoint/2010/main" xmlns="" val="4294915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view</a:t>
            </a:r>
            <a:r>
              <a:rPr lang="en-GB" baseline="0" dirty="0" smtClean="0"/>
              <a:t> District trends. How are we doing as a whole?</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28</a:t>
            </a:fld>
            <a:endParaRPr lang="en-GB"/>
          </a:p>
        </p:txBody>
      </p:sp>
    </p:spTree>
    <p:extLst>
      <p:ext uri="{BB962C8B-B14F-4D97-AF65-F5344CB8AC3E}">
        <p14:creationId xmlns:p14="http://schemas.microsoft.com/office/powerpoint/2010/main" xmlns="" val="4168379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are we doing globally?</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29</a:t>
            </a:fld>
            <a:endParaRPr lang="en-GB"/>
          </a:p>
        </p:txBody>
      </p:sp>
    </p:spTree>
    <p:extLst>
      <p:ext uri="{BB962C8B-B14F-4D97-AF65-F5344CB8AC3E}">
        <p14:creationId xmlns:p14="http://schemas.microsoft.com/office/powerpoint/2010/main" xmlns="" val="2557813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Reports can be issued</a:t>
            </a:r>
          </a:p>
          <a:p>
            <a:r>
              <a:rPr lang="en-GB" dirty="0" smtClean="0"/>
              <a:t>Why?</a:t>
            </a:r>
          </a:p>
          <a:p>
            <a:r>
              <a:rPr lang="en-GB" dirty="0" smtClean="0"/>
              <a:t>Because we are the worlds largest service organisation. When the RI or RIBI president says we donate so much time to x Y and Z he can then say correctly clubs in RIBI or RI have spent so many hours doing literacy projects, offering support in emergency situations </a:t>
            </a:r>
            <a:r>
              <a:rPr lang="en-GB" dirty="0" err="1" smtClean="0"/>
              <a:t>etc</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30</a:t>
            </a:fld>
            <a:endParaRPr lang="en-GB"/>
          </a:p>
        </p:txBody>
      </p:sp>
    </p:spTree>
    <p:extLst>
      <p:ext uri="{BB962C8B-B14F-4D97-AF65-F5344CB8AC3E}">
        <p14:creationId xmlns:p14="http://schemas.microsoft.com/office/powerpoint/2010/main" xmlns="" val="3705947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0F1337-BB05-41C1-BD59-406192CA1D42}" type="slidenum">
              <a:rPr lang="en-GB" smtClean="0"/>
              <a:pPr/>
              <a:t>32</a:t>
            </a:fld>
            <a:endParaRPr lang="en-GB"/>
          </a:p>
        </p:txBody>
      </p:sp>
    </p:spTree>
    <p:extLst>
      <p:ext uri="{BB962C8B-B14F-4D97-AF65-F5344CB8AC3E}">
        <p14:creationId xmlns:p14="http://schemas.microsoft.com/office/powerpoint/2010/main" xmlns="" val="154690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EA3B206-9018-4786-85AD-80A65024DDE4}" type="slidenum">
              <a:rPr lang="en-US"/>
              <a:pPr/>
              <a:t>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latin typeface="Arial" pitchFamily="34" charset="0"/>
              <a:ea typeface="ヒラギノ角ゴ Pro W3"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4340" name="Slide Number Placeholder 3"/>
          <p:cNvSpPr>
            <a:spLocks noGrp="1"/>
          </p:cNvSpPr>
          <p:nvPr>
            <p:ph type="sldNum" sz="quarter" idx="5"/>
          </p:nvPr>
        </p:nvSpPr>
        <p:spPr>
          <a:noFill/>
        </p:spPr>
        <p:txBody>
          <a:bodyPr/>
          <a:lstStyle/>
          <a:p>
            <a:fld id="{261277E0-2A9A-4B0F-B658-7FFA5F0DEC9E}" type="slidenum">
              <a:rPr lang="en-US"/>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4340" name="Slide Number Placeholder 3"/>
          <p:cNvSpPr>
            <a:spLocks noGrp="1"/>
          </p:cNvSpPr>
          <p:nvPr>
            <p:ph type="sldNum" sz="quarter" idx="5"/>
          </p:nvPr>
        </p:nvSpPr>
        <p:spPr>
          <a:noFill/>
        </p:spPr>
        <p:txBody>
          <a:bodyPr/>
          <a:lstStyle/>
          <a:p>
            <a:fld id="{261277E0-2A9A-4B0F-B658-7FFA5F0DEC9E}" type="slidenum">
              <a:rPr lang="en-US"/>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4340" name="Slide Number Placeholder 3"/>
          <p:cNvSpPr>
            <a:spLocks noGrp="1"/>
          </p:cNvSpPr>
          <p:nvPr>
            <p:ph type="sldNum" sz="quarter" idx="5"/>
          </p:nvPr>
        </p:nvSpPr>
        <p:spPr>
          <a:noFill/>
        </p:spPr>
        <p:txBody>
          <a:bodyPr/>
          <a:lstStyle/>
          <a:p>
            <a:fld id="{261277E0-2A9A-4B0F-B658-7FFA5F0DEC9E}" type="slidenum">
              <a:rPr lang="en-US">
                <a:solidFill>
                  <a:prstClr val="black"/>
                </a:solidFill>
              </a:rPr>
              <a:pPr/>
              <a:t>35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4340" name="Slide Number Placeholder 3"/>
          <p:cNvSpPr>
            <a:spLocks noGrp="1"/>
          </p:cNvSpPr>
          <p:nvPr>
            <p:ph type="sldNum" sz="quarter" idx="5"/>
          </p:nvPr>
        </p:nvSpPr>
        <p:spPr>
          <a:noFill/>
        </p:spPr>
        <p:txBody>
          <a:bodyPr/>
          <a:lstStyle/>
          <a:p>
            <a:fld id="{261277E0-2A9A-4B0F-B658-7FFA5F0DEC9E}" type="slidenum">
              <a:rPr lang="en-US">
                <a:solidFill>
                  <a:prstClr val="black"/>
                </a:solidFill>
              </a:rPr>
              <a:pPr/>
              <a:t>36</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2292" name="Slide Number Placeholder 3"/>
          <p:cNvSpPr>
            <a:spLocks noGrp="1"/>
          </p:cNvSpPr>
          <p:nvPr>
            <p:ph type="sldNum" sz="quarter" idx="5"/>
          </p:nvPr>
        </p:nvSpPr>
        <p:spPr>
          <a:noFill/>
        </p:spPr>
        <p:txBody>
          <a:bodyPr/>
          <a:lstStyle/>
          <a:p>
            <a:fld id="{E6D74C90-BBAD-4D33-AE16-55A503DE0156}" type="slidenum">
              <a:rPr lang="en-US"/>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EA3B206-9018-4786-85AD-80A65024DDE4}" type="slidenum">
              <a:rPr lang="en-US">
                <a:solidFill>
                  <a:prstClr val="black"/>
                </a:solidFill>
              </a:rPr>
              <a:pPr/>
              <a:t>38</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latin typeface="Arial" pitchFamily="34" charset="0"/>
              <a:ea typeface="ヒラギノ角ゴ Pro W3"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2292" name="Slide Number Placeholder 3"/>
          <p:cNvSpPr>
            <a:spLocks noGrp="1"/>
          </p:cNvSpPr>
          <p:nvPr>
            <p:ph type="sldNum" sz="quarter" idx="5"/>
          </p:nvPr>
        </p:nvSpPr>
        <p:spPr>
          <a:noFill/>
        </p:spPr>
        <p:txBody>
          <a:bodyPr/>
          <a:lstStyle/>
          <a:p>
            <a:fld id="{E6D74C90-BBAD-4D33-AE16-55A503DE0156}"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latin typeface="Arial" pitchFamily="34" charset="0"/>
              <a:ea typeface="ヒラギノ角ゴ Pro W3" pitchFamily="-84" charset="-128"/>
            </a:endParaRPr>
          </a:p>
        </p:txBody>
      </p:sp>
      <p:sp>
        <p:nvSpPr>
          <p:cNvPr id="12292" name="Slide Number Placeholder 3"/>
          <p:cNvSpPr>
            <a:spLocks noGrp="1"/>
          </p:cNvSpPr>
          <p:nvPr>
            <p:ph type="sldNum" sz="quarter" idx="5"/>
          </p:nvPr>
        </p:nvSpPr>
        <p:spPr>
          <a:noFill/>
        </p:spPr>
        <p:txBody>
          <a:bodyPr/>
          <a:lstStyle/>
          <a:p>
            <a:fld id="{E6D74C90-BBAD-4D33-AE16-55A503DE0156}"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n-US" dirty="0" smtClean="0">
                <a:latin typeface="Arial" pitchFamily="34" charset="0"/>
                <a:ea typeface="ヒラギノ角ゴ Pro W3" pitchFamily="-84" charset="-128"/>
              </a:rPr>
              <a:t>100 Years video</a:t>
            </a:r>
          </a:p>
        </p:txBody>
      </p:sp>
      <p:sp>
        <p:nvSpPr>
          <p:cNvPr id="12292" name="Slide Number Placeholder 3"/>
          <p:cNvSpPr>
            <a:spLocks noGrp="1"/>
          </p:cNvSpPr>
          <p:nvPr>
            <p:ph type="sldNum" sz="quarter" idx="5"/>
          </p:nvPr>
        </p:nvSpPr>
        <p:spPr>
          <a:noFill/>
        </p:spPr>
        <p:txBody>
          <a:bodyPr/>
          <a:lstStyle/>
          <a:p>
            <a:fld id="{E6D74C90-BBAD-4D33-AE16-55A503DE015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n-US" dirty="0" smtClean="0">
                <a:latin typeface="Arial" pitchFamily="34" charset="0"/>
                <a:ea typeface="ヒラギノ角ゴ Pro W3" pitchFamily="-84" charset="-128"/>
              </a:rPr>
              <a:t>TED NEXT</a:t>
            </a:r>
          </a:p>
        </p:txBody>
      </p:sp>
      <p:sp>
        <p:nvSpPr>
          <p:cNvPr id="12292" name="Slide Number Placeholder 3"/>
          <p:cNvSpPr>
            <a:spLocks noGrp="1"/>
          </p:cNvSpPr>
          <p:nvPr>
            <p:ph type="sldNum" sz="quarter" idx="5"/>
          </p:nvPr>
        </p:nvSpPr>
        <p:spPr>
          <a:noFill/>
        </p:spPr>
        <p:txBody>
          <a:bodyPr/>
          <a:lstStyle/>
          <a:p>
            <a:fld id="{E6D74C90-BBAD-4D33-AE16-55A503DE015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latin typeface="Arial" pitchFamily="34" charset="0"/>
                <a:ea typeface="ヒラギノ角ゴ Pro W3" pitchFamily="-84" charset="-128"/>
              </a:rPr>
              <a:t>Table Exercise</a:t>
            </a:r>
          </a:p>
        </p:txBody>
      </p:sp>
      <p:sp>
        <p:nvSpPr>
          <p:cNvPr id="14340" name="Slide Number Placeholder 3"/>
          <p:cNvSpPr>
            <a:spLocks noGrp="1"/>
          </p:cNvSpPr>
          <p:nvPr>
            <p:ph type="sldNum" sz="quarter" idx="5"/>
          </p:nvPr>
        </p:nvSpPr>
        <p:spPr>
          <a:noFill/>
        </p:spPr>
        <p:txBody>
          <a:bodyPr/>
          <a:lstStyle/>
          <a:p>
            <a:fld id="{261277E0-2A9A-4B0F-B658-7FFA5F0DEC9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ヒラギノ角ゴ Pro W3" pitchFamily="-84" charset="-128"/>
              </a:rPr>
              <a:t>Table Exercise</a:t>
            </a:r>
          </a:p>
          <a:p>
            <a:endParaRPr lang="en-US" dirty="0" smtClean="0">
              <a:latin typeface="Arial" pitchFamily="34" charset="0"/>
              <a:ea typeface="ヒラギノ角ゴ Pro W3" pitchFamily="-84" charset="-128"/>
            </a:endParaRPr>
          </a:p>
        </p:txBody>
      </p:sp>
      <p:sp>
        <p:nvSpPr>
          <p:cNvPr id="12292" name="Slide Number Placeholder 3"/>
          <p:cNvSpPr>
            <a:spLocks noGrp="1"/>
          </p:cNvSpPr>
          <p:nvPr>
            <p:ph type="sldNum" sz="quarter" idx="5"/>
          </p:nvPr>
        </p:nvSpPr>
        <p:spPr>
          <a:noFill/>
        </p:spPr>
        <p:txBody>
          <a:bodyPr/>
          <a:lstStyle/>
          <a:p>
            <a:fld id="{E6D74C90-BBAD-4D33-AE16-55A503DE015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Rotary Club Central. This is not difficult</a:t>
            </a:r>
            <a:r>
              <a:rPr lang="en-GB" baseline="0" dirty="0" smtClean="0"/>
              <a:t> honest. Please listen with open mind this is useful for all of us.</a:t>
            </a:r>
            <a:endParaRPr lang="en-GB" dirty="0"/>
          </a:p>
        </p:txBody>
      </p:sp>
      <p:sp>
        <p:nvSpPr>
          <p:cNvPr id="4" name="Slide Number Placeholder 3"/>
          <p:cNvSpPr>
            <a:spLocks noGrp="1"/>
          </p:cNvSpPr>
          <p:nvPr>
            <p:ph type="sldNum" sz="quarter" idx="10"/>
          </p:nvPr>
        </p:nvSpPr>
        <p:spPr/>
        <p:txBody>
          <a:bodyPr/>
          <a:lstStyle/>
          <a:p>
            <a:fld id="{090F1337-BB05-41C1-BD59-406192CA1D42}" type="slidenum">
              <a:rPr lang="en-GB" smtClean="0"/>
              <a:pPr/>
              <a:t>9</a:t>
            </a:fld>
            <a:endParaRPr lang="en-GB"/>
          </a:p>
        </p:txBody>
      </p:sp>
    </p:spTree>
    <p:extLst>
      <p:ext uri="{BB962C8B-B14F-4D97-AF65-F5344CB8AC3E}">
        <p14:creationId xmlns:p14="http://schemas.microsoft.com/office/powerpoint/2010/main" xmlns="" val="365216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prstClr val="white"/>
              </a:solidFill>
              <a:latin typeface="Calibri"/>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prstClr val="white"/>
              </a:solidFill>
              <a:latin typeface="Calibri"/>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prstClr val="white"/>
              </a:solidFill>
              <a:latin typeface="Calibri"/>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prstClr val="white"/>
              </a:solidFill>
              <a:latin typeface="Calibri"/>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prstClr val="white"/>
              </a:solidFill>
              <a:latin typeface="Calibri"/>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prstClr val="white"/>
              </a:solidFill>
              <a:latin typeface="Calibri"/>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prstClr val="white"/>
              </a:solidFill>
              <a:latin typeface="Calibri"/>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prstClr val="white"/>
              </a:solidFill>
              <a:latin typeface="Calibri"/>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prstClr val="white"/>
              </a:solidFill>
              <a:latin typeface="Calibri"/>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prstClr val="white"/>
              </a:solidFill>
              <a:latin typeface="Calibri"/>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12954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5C96F1-84A4-4461-8724-461CBCE90152}" type="datetimeFigureOut">
              <a:rPr lang="en-GB" smtClean="0"/>
              <a:pPr/>
              <a:t>01/03/2017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20EB24-499B-42AA-B672-79FCA10D3A4E}" type="slidenum">
              <a:rPr lang="en-GB" smtClean="0"/>
              <a:pPr/>
              <a:t>‹#›</a:t>
            </a:fld>
            <a:endParaRPr lang="en-GB"/>
          </a:p>
        </p:txBody>
      </p:sp>
    </p:spTree>
    <p:extLst>
      <p:ext uri="{BB962C8B-B14F-4D97-AF65-F5344CB8AC3E}">
        <p14:creationId xmlns:p14="http://schemas.microsoft.com/office/powerpoint/2010/main" xmlns="" val="368228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a:srcRect/>
          <a:stretch>
            <a:fillRect/>
          </a:stretch>
        </p:blipFill>
        <p:spPr bwMode="auto">
          <a:xfrm>
            <a:off x="458788" y="6165850"/>
            <a:ext cx="1216025" cy="457200"/>
          </a:xfrm>
          <a:prstGeom prst="rect">
            <a:avLst/>
          </a:prstGeom>
          <a:noFill/>
          <a:ln w="9525">
            <a:noFill/>
            <a:miter lim="800000"/>
            <a:headEnd/>
            <a:tailEnd/>
          </a:ln>
        </p:spPr>
      </p:pic>
      <p:pic>
        <p:nvPicPr>
          <p:cNvPr id="1027" name="Picture 4"/>
          <p:cNvPicPr>
            <a:picLocks noChangeAspect="1"/>
          </p:cNvPicPr>
          <p:nvPr userDrawn="1"/>
        </p:nvPicPr>
        <p:blipFill>
          <a:blip r:embed="rId8"/>
          <a:srcRect/>
          <a:stretch>
            <a:fillRect/>
          </a:stretch>
        </p:blipFill>
        <p:spPr bwMode="auto">
          <a:xfrm>
            <a:off x="5562600" y="152400"/>
            <a:ext cx="31242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4" r:id="rId4"/>
    <p:sldLayoutId id="2147483797"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6"/>
          <a:srcRect/>
          <a:stretch>
            <a:fillRect/>
          </a:stretch>
        </p:blipFill>
        <p:spPr bwMode="auto">
          <a:xfrm>
            <a:off x="458788" y="61658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3" r:id="rId3"/>
    <p:sldLayoutId id="2147483822"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a:srcRect/>
          <a:stretch>
            <a:fillRect/>
          </a:stretch>
        </p:blipFill>
        <p:spPr bwMode="auto">
          <a:xfrm>
            <a:off x="458788" y="6165850"/>
            <a:ext cx="1216025" cy="457200"/>
          </a:xfrm>
          <a:prstGeom prst="rect">
            <a:avLst/>
          </a:prstGeom>
          <a:noFill/>
          <a:ln w="9525">
            <a:noFill/>
            <a:miter lim="800000"/>
            <a:headEnd/>
            <a:tailEnd/>
          </a:ln>
        </p:spPr>
      </p:pic>
      <p:pic>
        <p:nvPicPr>
          <p:cNvPr id="1027" name="Picture 4"/>
          <p:cNvPicPr>
            <a:picLocks noChangeAspect="1"/>
          </p:cNvPicPr>
          <p:nvPr userDrawn="1"/>
        </p:nvPicPr>
        <p:blipFill>
          <a:blip r:embed="rId8"/>
          <a:srcRect/>
          <a:stretch>
            <a:fillRect/>
          </a:stretch>
        </p:blipFill>
        <p:spPr bwMode="auto">
          <a:xfrm>
            <a:off x="5562600" y="152400"/>
            <a:ext cx="31242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5"/>
          <a:srcRect/>
          <a:stretch>
            <a:fillRect/>
          </a:stretch>
        </p:blipFill>
        <p:spPr bwMode="auto">
          <a:xfrm>
            <a:off x="458788" y="61658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a:srcRect/>
          <a:stretch>
            <a:fillRect/>
          </a:stretch>
        </p:blipFill>
        <p:spPr bwMode="auto">
          <a:xfrm>
            <a:off x="458788" y="6165850"/>
            <a:ext cx="1216025" cy="457200"/>
          </a:xfrm>
          <a:prstGeom prst="rect">
            <a:avLst/>
          </a:prstGeom>
          <a:noFill/>
          <a:ln w="9525">
            <a:noFill/>
            <a:miter lim="800000"/>
            <a:headEnd/>
            <a:tailEnd/>
          </a:ln>
        </p:spPr>
      </p:pic>
      <p:pic>
        <p:nvPicPr>
          <p:cNvPr id="1027" name="Picture 4"/>
          <p:cNvPicPr>
            <a:picLocks noChangeAspect="1"/>
          </p:cNvPicPr>
          <p:nvPr userDrawn="1"/>
        </p:nvPicPr>
        <p:blipFill>
          <a:blip r:embed="rId8"/>
          <a:srcRect/>
          <a:stretch>
            <a:fillRect/>
          </a:stretch>
        </p:blipFill>
        <p:spPr bwMode="auto">
          <a:xfrm>
            <a:off x="5562600" y="152400"/>
            <a:ext cx="31242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5"/>
          <a:srcRect/>
          <a:stretch>
            <a:fillRect/>
          </a:stretch>
        </p:blipFill>
        <p:spPr bwMode="auto">
          <a:xfrm>
            <a:off x="458788" y="61658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5"/>
          <a:srcRect/>
          <a:stretch>
            <a:fillRect/>
          </a:stretch>
        </p:blipFill>
        <p:spPr bwMode="auto">
          <a:xfrm>
            <a:off x="458788" y="61658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rotary-ribi.org/clubs/homepage.php?ClubID=8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rotary.org/myrotary/en/secure/1330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file:///C:\Users\User\Documents\Rotary%202017_2018\Training\PEPS\Videos\100%20Years.mp4"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What is it?</a:t>
            </a:r>
            <a:endParaRPr lang="en-GB" sz="4000" b="1" dirty="0"/>
          </a:p>
        </p:txBody>
      </p:sp>
      <p:sp>
        <p:nvSpPr>
          <p:cNvPr id="3" name="Content Placeholder 2"/>
          <p:cNvSpPr>
            <a:spLocks noGrp="1"/>
          </p:cNvSpPr>
          <p:nvPr>
            <p:ph idx="1"/>
          </p:nvPr>
        </p:nvSpPr>
        <p:spPr>
          <a:xfrm>
            <a:off x="457200" y="1600201"/>
            <a:ext cx="8229600" cy="4205064"/>
          </a:xfrm>
        </p:spPr>
        <p:txBody>
          <a:bodyPr/>
          <a:lstStyle/>
          <a:p>
            <a:r>
              <a:rPr lang="en-GB" dirty="0" smtClean="0"/>
              <a:t>Online tool</a:t>
            </a:r>
          </a:p>
          <a:p>
            <a:r>
              <a:rPr lang="en-GB" dirty="0" smtClean="0"/>
              <a:t>Set Goals</a:t>
            </a:r>
          </a:p>
          <a:p>
            <a:r>
              <a:rPr lang="en-GB" dirty="0" smtClean="0"/>
              <a:t>Track Achievements</a:t>
            </a:r>
          </a:p>
          <a:p>
            <a:r>
              <a:rPr lang="en-GB" dirty="0" smtClean="0"/>
              <a:t>Visioning</a:t>
            </a:r>
          </a:p>
          <a:p>
            <a:r>
              <a:rPr lang="en-GB" dirty="0" smtClean="0"/>
              <a:t>Members</a:t>
            </a:r>
          </a:p>
          <a:p>
            <a:r>
              <a:rPr lang="en-GB" dirty="0" smtClean="0"/>
              <a:t>Hours</a:t>
            </a:r>
          </a:p>
          <a:p>
            <a:r>
              <a:rPr lang="en-GB" dirty="0" smtClean="0"/>
              <a:t>Money</a:t>
            </a:r>
            <a:endParaRPr lang="en-GB" dirty="0"/>
          </a:p>
        </p:txBody>
      </p:sp>
    </p:spTree>
    <p:extLst>
      <p:ext uri="{BB962C8B-B14F-4D97-AF65-F5344CB8AC3E}">
        <p14:creationId xmlns:p14="http://schemas.microsoft.com/office/powerpoint/2010/main" xmlns="" val="217154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Who can edit?</a:t>
            </a:r>
            <a:endParaRPr lang="en-GB" sz="4000" b="1" dirty="0"/>
          </a:p>
        </p:txBody>
      </p:sp>
      <p:sp>
        <p:nvSpPr>
          <p:cNvPr id="3" name="Content Placeholder 2"/>
          <p:cNvSpPr>
            <a:spLocks noGrp="1"/>
          </p:cNvSpPr>
          <p:nvPr>
            <p:ph idx="1"/>
          </p:nvPr>
        </p:nvSpPr>
        <p:spPr/>
        <p:txBody>
          <a:bodyPr/>
          <a:lstStyle/>
          <a:p>
            <a:r>
              <a:rPr lang="en-GB" dirty="0" smtClean="0"/>
              <a:t>President</a:t>
            </a:r>
          </a:p>
          <a:p>
            <a:r>
              <a:rPr lang="en-GB" dirty="0" smtClean="0"/>
              <a:t>Past President</a:t>
            </a:r>
          </a:p>
          <a:p>
            <a:r>
              <a:rPr lang="en-GB" dirty="0" smtClean="0"/>
              <a:t>President Elect</a:t>
            </a:r>
          </a:p>
          <a:p>
            <a:r>
              <a:rPr lang="en-GB" dirty="0" smtClean="0"/>
              <a:t>Secretary</a:t>
            </a:r>
          </a:p>
          <a:p>
            <a:r>
              <a:rPr lang="en-GB" dirty="0" smtClean="0"/>
              <a:t>Treasurer</a:t>
            </a:r>
          </a:p>
          <a:p>
            <a:r>
              <a:rPr lang="en-GB" dirty="0" smtClean="0"/>
              <a:t>Executive Secretary</a:t>
            </a:r>
            <a:endParaRPr lang="en-GB" dirty="0"/>
          </a:p>
        </p:txBody>
      </p:sp>
    </p:spTree>
    <p:extLst>
      <p:ext uri="{BB962C8B-B14F-4D97-AF65-F5344CB8AC3E}">
        <p14:creationId xmlns:p14="http://schemas.microsoft.com/office/powerpoint/2010/main" xmlns="" val="746831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Who can View</a:t>
            </a:r>
            <a:endParaRPr lang="en-GB" sz="4000" b="1" dirty="0"/>
          </a:p>
        </p:txBody>
      </p:sp>
      <p:sp>
        <p:nvSpPr>
          <p:cNvPr id="3" name="Content Placeholder 2"/>
          <p:cNvSpPr>
            <a:spLocks noGrp="1"/>
          </p:cNvSpPr>
          <p:nvPr>
            <p:ph idx="1"/>
          </p:nvPr>
        </p:nvSpPr>
        <p:spPr>
          <a:xfrm>
            <a:off x="457200" y="2133600"/>
            <a:ext cx="8229600" cy="2514600"/>
          </a:xfrm>
        </p:spPr>
        <p:txBody>
          <a:bodyPr>
            <a:normAutofit/>
          </a:bodyPr>
          <a:lstStyle/>
          <a:p>
            <a:pPr>
              <a:buNone/>
            </a:pPr>
            <a:r>
              <a:rPr lang="en-GB" sz="7200" dirty="0" smtClean="0"/>
              <a:t>Every member of the Rotary Club</a:t>
            </a:r>
            <a:endParaRPr lang="en-GB" sz="7200" dirty="0"/>
          </a:p>
        </p:txBody>
      </p:sp>
    </p:spTree>
    <p:extLst>
      <p:ext uri="{BB962C8B-B14F-4D97-AF65-F5344CB8AC3E}">
        <p14:creationId xmlns:p14="http://schemas.microsoft.com/office/powerpoint/2010/main" xmlns="" val="232194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540224"/>
          </a:xfrm>
        </p:spPr>
        <p:txBody>
          <a:bodyPr>
            <a:normAutofit fontScale="90000"/>
          </a:bodyPr>
          <a:lstStyle/>
          <a:p>
            <a:r>
              <a:rPr lang="en-GB" sz="4400" dirty="0" smtClean="0"/>
              <a:t>How to Access Rotary Club Central </a:t>
            </a:r>
            <a:r>
              <a:rPr lang="en-GB" sz="4400" dirty="0" smtClean="0"/>
              <a:t/>
            </a:r>
            <a:br>
              <a:rPr lang="en-GB" sz="4400" dirty="0" smtClean="0"/>
            </a:br>
            <a:r>
              <a:rPr lang="en-GB" sz="4400" dirty="0" smtClean="0"/>
              <a:t/>
            </a:r>
            <a:br>
              <a:rPr lang="en-GB" sz="4400" dirty="0" smtClean="0"/>
            </a:br>
            <a:r>
              <a:rPr lang="en-GB" sz="4400" dirty="0" smtClean="0"/>
              <a:t>Go </a:t>
            </a:r>
            <a:r>
              <a:rPr lang="en-GB" sz="4400" dirty="0" smtClean="0"/>
              <a:t>to rotary.org/</a:t>
            </a:r>
            <a:r>
              <a:rPr lang="en-GB" sz="4400" dirty="0" err="1" smtClean="0"/>
              <a:t>myrotary</a:t>
            </a:r>
            <a:r>
              <a:rPr lang="en-GB" sz="4400" dirty="0" smtClean="0"/>
              <a:t> </a:t>
            </a:r>
            <a:br>
              <a:rPr lang="en-GB" sz="4400" dirty="0" smtClean="0"/>
            </a:br>
            <a:r>
              <a:rPr lang="en-GB" sz="4400" dirty="0" smtClean="0"/>
              <a:t>and click on Sign in/Register. </a:t>
            </a:r>
            <a:br>
              <a:rPr lang="en-GB" sz="4400" dirty="0" smtClean="0"/>
            </a:br>
            <a:r>
              <a:rPr lang="en-GB" sz="4400" dirty="0" smtClean="0"/>
              <a:t/>
            </a:r>
            <a:br>
              <a:rPr lang="en-GB" sz="4400" dirty="0" smtClean="0"/>
            </a:br>
            <a:r>
              <a:rPr lang="en-GB" sz="4400" dirty="0" smtClean="0"/>
              <a:t>Or </a:t>
            </a:r>
            <a:r>
              <a:rPr lang="en-GB" sz="4400" dirty="0" smtClean="0"/>
              <a:t>go to www.rotary.org/clubcentral </a:t>
            </a:r>
            <a:endParaRPr lang="en-GB" sz="4400" dirty="0"/>
          </a:p>
        </p:txBody>
      </p:sp>
    </p:spTree>
    <p:extLst>
      <p:ext uri="{BB962C8B-B14F-4D97-AF65-F5344CB8AC3E}">
        <p14:creationId xmlns:p14="http://schemas.microsoft.com/office/powerpoint/2010/main" xmlns="" val="191910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304800"/>
            <a:ext cx="8534400" cy="6152555"/>
          </a:xfrm>
          <a:prstGeom prst="rect">
            <a:avLst/>
          </a:prstGeom>
        </p:spPr>
        <p:txBody>
          <a:bodyPr wrap="square">
            <a:noAutofit/>
          </a:bodyPr>
          <a:lstStyle/>
          <a:p>
            <a:r>
              <a:rPr lang="en-GB" sz="2000" b="1" cap="all" dirty="0">
                <a:solidFill>
                  <a:schemeClr val="bg1"/>
                </a:solidFill>
                <a:latin typeface="Arial Narrow" pitchFamily="34" charset="0"/>
              </a:rPr>
              <a:t>MY CLUB </a:t>
            </a:r>
            <a:r>
              <a:rPr lang="en-GB" sz="2000" b="1" cap="all" dirty="0" smtClean="0">
                <a:solidFill>
                  <a:schemeClr val="bg1"/>
                </a:solidFill>
                <a:latin typeface="Arial Narrow" pitchFamily="34" charset="0"/>
              </a:rPr>
              <a:t>SNAPSHOT   CLUB </a:t>
            </a:r>
            <a:r>
              <a:rPr lang="en-GB" sz="2000" b="1" cap="all" dirty="0">
                <a:solidFill>
                  <a:schemeClr val="bg1"/>
                </a:solidFill>
                <a:latin typeface="Arial Narrow" pitchFamily="34" charset="0"/>
              </a:rPr>
              <a:t>NAME</a:t>
            </a:r>
          </a:p>
          <a:p>
            <a:r>
              <a:rPr lang="en-GB" sz="2000" b="1" dirty="0">
                <a:solidFill>
                  <a:schemeClr val="bg1"/>
                </a:solidFill>
                <a:latin typeface="Arial Narrow" pitchFamily="34" charset="0"/>
              </a:rPr>
              <a:t>Eyemouth &amp; </a:t>
            </a:r>
            <a:r>
              <a:rPr lang="en-GB" sz="2000" b="1" dirty="0" smtClean="0">
                <a:solidFill>
                  <a:schemeClr val="bg1"/>
                </a:solidFill>
                <a:latin typeface="Arial Narrow" pitchFamily="34" charset="0"/>
              </a:rPr>
              <a:t>District </a:t>
            </a:r>
            <a:r>
              <a:rPr lang="en-GB" sz="2000" cap="all" dirty="0" smtClean="0">
                <a:solidFill>
                  <a:schemeClr val="bg1"/>
                </a:solidFill>
                <a:latin typeface="Arial Narrow" pitchFamily="34" charset="0"/>
              </a:rPr>
              <a:t>WEBSITE</a:t>
            </a:r>
            <a:endParaRPr lang="en-GB" sz="2000" cap="all" dirty="0">
              <a:solidFill>
                <a:schemeClr val="bg1"/>
              </a:solidFill>
              <a:latin typeface="Arial Narrow" pitchFamily="34" charset="0"/>
            </a:endParaRPr>
          </a:p>
          <a:p>
            <a:r>
              <a:rPr lang="en-GB" sz="2000" dirty="0">
                <a:solidFill>
                  <a:schemeClr val="bg1"/>
                </a:solidFill>
                <a:latin typeface="Arial Narrow" pitchFamily="34" charset="0"/>
                <a:hlinkClick r:id="rId3"/>
              </a:rPr>
              <a:t>http://</a:t>
            </a:r>
            <a:r>
              <a:rPr lang="en-GB" sz="2000" dirty="0" smtClean="0">
                <a:solidFill>
                  <a:schemeClr val="bg1"/>
                </a:solidFill>
                <a:latin typeface="Arial Narrow" pitchFamily="34" charset="0"/>
                <a:hlinkClick r:id="rId3"/>
              </a:rPr>
              <a:t>www.rotary-ribi.org/clubs/homepage.php?ClubID=81</a:t>
            </a:r>
            <a:endParaRPr lang="en-GB" sz="2000" dirty="0" smtClean="0">
              <a:solidFill>
                <a:schemeClr val="bg1"/>
              </a:solidFill>
              <a:latin typeface="Arial Narrow" pitchFamily="34" charset="0"/>
            </a:endParaRPr>
          </a:p>
          <a:p>
            <a:r>
              <a:rPr lang="en-GB" sz="2000" cap="all" dirty="0" smtClean="0">
                <a:solidFill>
                  <a:schemeClr val="bg1"/>
                </a:solidFill>
                <a:latin typeface="Arial Narrow" pitchFamily="34" charset="0"/>
              </a:rPr>
              <a:t>MEETING </a:t>
            </a:r>
            <a:r>
              <a:rPr lang="en-GB" sz="2000" b="1" cap="all" dirty="0" smtClean="0">
                <a:solidFill>
                  <a:schemeClr val="bg1"/>
                </a:solidFill>
                <a:latin typeface="Arial Narrow" pitchFamily="34" charset="0"/>
              </a:rPr>
              <a:t>LOCATION   </a:t>
            </a:r>
            <a:r>
              <a:rPr lang="en-GB" sz="2000" dirty="0" err="1" smtClean="0">
                <a:solidFill>
                  <a:schemeClr val="bg1"/>
                </a:solidFill>
                <a:latin typeface="Arial Narrow" pitchFamily="34" charset="0"/>
              </a:rPr>
              <a:t>Eyemouth</a:t>
            </a:r>
            <a:r>
              <a:rPr lang="en-GB" sz="2000" dirty="0" smtClean="0">
                <a:solidFill>
                  <a:schemeClr val="bg1"/>
                </a:solidFill>
                <a:latin typeface="Arial Narrow" pitchFamily="34" charset="0"/>
              </a:rPr>
              <a:t> </a:t>
            </a:r>
            <a:r>
              <a:rPr lang="en-GB" sz="2000" dirty="0">
                <a:solidFill>
                  <a:schemeClr val="bg1"/>
                </a:solidFill>
                <a:latin typeface="Arial Narrow" pitchFamily="34" charset="0"/>
              </a:rPr>
              <a:t>Golf Club</a:t>
            </a:r>
            <a:br>
              <a:rPr lang="en-GB" sz="2000" dirty="0">
                <a:solidFill>
                  <a:schemeClr val="bg1"/>
                </a:solidFill>
                <a:latin typeface="Arial Narrow" pitchFamily="34" charset="0"/>
              </a:rPr>
            </a:br>
            <a:r>
              <a:rPr lang="en-GB" sz="2000" dirty="0" err="1">
                <a:solidFill>
                  <a:schemeClr val="bg1"/>
                </a:solidFill>
                <a:latin typeface="Arial Narrow" pitchFamily="34" charset="0"/>
              </a:rPr>
              <a:t>Gunsgreenhill</a:t>
            </a:r>
            <a:r>
              <a:rPr lang="en-GB" sz="2000" dirty="0">
                <a:solidFill>
                  <a:schemeClr val="bg1"/>
                </a:solidFill>
                <a:latin typeface="Arial Narrow" pitchFamily="34" charset="0"/>
              </a:rPr>
              <a:t>, Eyemouth, Scottish Borders, TD14 5SF, </a:t>
            </a:r>
            <a:r>
              <a:rPr lang="en-GB" sz="2000" dirty="0" smtClean="0">
                <a:solidFill>
                  <a:schemeClr val="bg1"/>
                </a:solidFill>
                <a:latin typeface="Arial Narrow" pitchFamily="34" charset="0"/>
              </a:rPr>
              <a:t>Scotland</a:t>
            </a:r>
          </a:p>
          <a:p>
            <a:r>
              <a:rPr lang="en-GB" sz="2000" cap="all" dirty="0" smtClean="0">
                <a:solidFill>
                  <a:schemeClr val="bg1"/>
                </a:solidFill>
                <a:latin typeface="Arial Narrow" pitchFamily="34" charset="0"/>
              </a:rPr>
              <a:t>MEETING </a:t>
            </a:r>
            <a:r>
              <a:rPr lang="en-GB" sz="2000" cap="all" dirty="0">
                <a:solidFill>
                  <a:schemeClr val="bg1"/>
                </a:solidFill>
                <a:latin typeface="Arial Narrow" pitchFamily="34" charset="0"/>
              </a:rPr>
              <a:t>DATE </a:t>
            </a:r>
            <a:r>
              <a:rPr lang="en-GB" sz="2000" b="1" cap="all" dirty="0">
                <a:solidFill>
                  <a:schemeClr val="bg1"/>
                </a:solidFill>
                <a:latin typeface="Arial Narrow" pitchFamily="34" charset="0"/>
              </a:rPr>
              <a:t>AND TIME</a:t>
            </a:r>
          </a:p>
          <a:p>
            <a:r>
              <a:rPr lang="en-GB" sz="2000" dirty="0">
                <a:solidFill>
                  <a:schemeClr val="bg1"/>
                </a:solidFill>
                <a:latin typeface="Arial Narrow" pitchFamily="34" charset="0"/>
              </a:rPr>
              <a:t>Thursday 7:00 </a:t>
            </a:r>
            <a:r>
              <a:rPr lang="en-GB" sz="2000" dirty="0" smtClean="0">
                <a:solidFill>
                  <a:schemeClr val="bg1"/>
                </a:solidFill>
                <a:latin typeface="Arial Narrow" pitchFamily="34" charset="0"/>
              </a:rPr>
              <a:t>PM</a:t>
            </a:r>
          </a:p>
          <a:p>
            <a:r>
              <a:rPr lang="en-GB" sz="2000" cap="all" dirty="0" smtClean="0">
                <a:solidFill>
                  <a:schemeClr val="bg1"/>
                </a:solidFill>
                <a:latin typeface="Arial Narrow" pitchFamily="34" charset="0"/>
              </a:rPr>
              <a:t>MEMBERS </a:t>
            </a:r>
            <a:r>
              <a:rPr lang="en-GB" sz="2000" dirty="0" smtClean="0">
                <a:solidFill>
                  <a:schemeClr val="bg1"/>
                </a:solidFill>
                <a:latin typeface="Arial Narrow" pitchFamily="34" charset="0"/>
              </a:rPr>
              <a:t>18</a:t>
            </a:r>
          </a:p>
          <a:p>
            <a:r>
              <a:rPr lang="en-GB" sz="2000" cap="all" dirty="0" smtClean="0">
                <a:solidFill>
                  <a:schemeClr val="bg1"/>
                </a:solidFill>
                <a:latin typeface="Arial Narrow" pitchFamily="34" charset="0"/>
              </a:rPr>
              <a:t>CHARTER DATE </a:t>
            </a:r>
            <a:r>
              <a:rPr lang="en-GB" sz="2000" dirty="0" smtClean="0">
                <a:solidFill>
                  <a:schemeClr val="bg1"/>
                </a:solidFill>
                <a:latin typeface="Arial Narrow" pitchFamily="34" charset="0"/>
              </a:rPr>
              <a:t>13-Jun-1972</a:t>
            </a:r>
          </a:p>
          <a:p>
            <a:r>
              <a:rPr lang="en-GB" sz="2000" cap="all" dirty="0" smtClean="0">
                <a:solidFill>
                  <a:schemeClr val="bg1"/>
                </a:solidFill>
                <a:latin typeface="Arial Narrow" pitchFamily="34" charset="0"/>
              </a:rPr>
              <a:t>CLUB PRESIDENT </a:t>
            </a:r>
            <a:r>
              <a:rPr lang="en-GB" sz="2000" dirty="0" smtClean="0">
                <a:solidFill>
                  <a:schemeClr val="bg1"/>
                </a:solidFill>
                <a:latin typeface="Arial Narrow" pitchFamily="34" charset="0"/>
              </a:rPr>
              <a:t>Jim </a:t>
            </a:r>
            <a:r>
              <a:rPr lang="en-GB" sz="2000" dirty="0" err="1" smtClean="0">
                <a:solidFill>
                  <a:schemeClr val="bg1"/>
                </a:solidFill>
                <a:latin typeface="Arial Narrow" pitchFamily="34" charset="0"/>
              </a:rPr>
              <a:t>Hettrick</a:t>
            </a:r>
            <a:endParaRPr lang="en-GB" sz="2000" dirty="0" smtClean="0">
              <a:solidFill>
                <a:schemeClr val="bg1"/>
              </a:solidFill>
              <a:latin typeface="Arial Narrow" pitchFamily="34" charset="0"/>
            </a:endParaRPr>
          </a:p>
          <a:p>
            <a:r>
              <a:rPr lang="en-GB" sz="2000" cap="all" dirty="0" smtClean="0">
                <a:solidFill>
                  <a:schemeClr val="bg1"/>
                </a:solidFill>
                <a:latin typeface="Arial Narrow" pitchFamily="34" charset="0"/>
              </a:rPr>
              <a:t>CLUB </a:t>
            </a:r>
            <a:r>
              <a:rPr lang="en-GB" sz="2000" cap="all" dirty="0">
                <a:solidFill>
                  <a:schemeClr val="bg1"/>
                </a:solidFill>
                <a:latin typeface="Arial Narrow" pitchFamily="34" charset="0"/>
              </a:rPr>
              <a:t>GOALS SET: 0%</a:t>
            </a:r>
          </a:p>
          <a:p>
            <a:r>
              <a:rPr lang="en-GB" sz="2000" cap="all" dirty="0">
                <a:solidFill>
                  <a:schemeClr val="bg1"/>
                </a:solidFill>
                <a:latin typeface="Arial Narrow" pitchFamily="34" charset="0"/>
              </a:rPr>
              <a:t>CLUB GOALS ACHIEVED: 0%</a:t>
            </a:r>
          </a:p>
          <a:p>
            <a:r>
              <a:rPr lang="en-GB" sz="2000" cap="all" dirty="0">
                <a:solidFill>
                  <a:schemeClr val="bg1"/>
                </a:solidFill>
                <a:latin typeface="Arial Narrow" pitchFamily="34" charset="0"/>
              </a:rPr>
              <a:t>SERVICE GOALS SET: 0%</a:t>
            </a:r>
          </a:p>
          <a:p>
            <a:r>
              <a:rPr lang="en-GB" sz="2000" cap="all" dirty="0">
                <a:solidFill>
                  <a:schemeClr val="bg1"/>
                </a:solidFill>
                <a:latin typeface="Arial Narrow" pitchFamily="34" charset="0"/>
              </a:rPr>
              <a:t>SERVICE GOALS ACHIEVED: 0%</a:t>
            </a:r>
          </a:p>
          <a:p>
            <a:r>
              <a:rPr lang="en-GB" sz="2000" cap="all" dirty="0">
                <a:solidFill>
                  <a:schemeClr val="bg1"/>
                </a:solidFill>
                <a:latin typeface="Arial Narrow" pitchFamily="34" charset="0"/>
              </a:rPr>
              <a:t>FOUNDATION GIVING GOALS SET: 0%</a:t>
            </a:r>
          </a:p>
          <a:p>
            <a:r>
              <a:rPr lang="en-GB" sz="2000" cap="all" dirty="0">
                <a:solidFill>
                  <a:schemeClr val="bg1"/>
                </a:solidFill>
                <a:latin typeface="Arial Narrow" pitchFamily="34" charset="0"/>
              </a:rPr>
              <a:t>FOUNDATION GIVING GOALS ACHIEVED: 0</a:t>
            </a:r>
            <a:r>
              <a:rPr lang="en-GB" sz="2000" cap="all" dirty="0" smtClean="0">
                <a:solidFill>
                  <a:schemeClr val="bg1"/>
                </a:solidFill>
                <a:latin typeface="Arial Narrow" pitchFamily="34" charset="0"/>
              </a:rPr>
              <a:t>%</a:t>
            </a:r>
          </a:p>
          <a:p>
            <a:endParaRPr lang="en-GB" sz="1800" cap="all" dirty="0">
              <a:solidFill>
                <a:schemeClr val="bg1"/>
              </a:solidFill>
              <a:latin typeface="Arial Narrow" pitchFamily="34" charset="0"/>
            </a:endParaRPr>
          </a:p>
          <a:p>
            <a:r>
              <a:rPr lang="en-GB" sz="3600" b="1" dirty="0" smtClean="0">
                <a:solidFill>
                  <a:schemeClr val="bg1"/>
                </a:solidFill>
                <a:latin typeface="Arial Narrow" pitchFamily="34" charset="0"/>
              </a:rPr>
              <a:t>ROTARY </a:t>
            </a:r>
            <a:r>
              <a:rPr lang="en-GB" sz="3600" b="1" dirty="0">
                <a:solidFill>
                  <a:schemeClr val="bg1"/>
                </a:solidFill>
                <a:latin typeface="Arial Narrow" pitchFamily="34" charset="0"/>
              </a:rPr>
              <a:t>CLUB CENTRAL</a:t>
            </a:r>
          </a:p>
          <a:p>
            <a:endParaRPr lang="en-GB" sz="1800" cap="all" dirty="0" smtClean="0">
              <a:solidFill>
                <a:schemeClr val="bg1"/>
              </a:solidFill>
              <a:latin typeface="Arial Narrow" pitchFamily="34" charset="0"/>
              <a:hlinkClick r:id="rId4"/>
            </a:endParaRPr>
          </a:p>
          <a:p>
            <a:r>
              <a:rPr lang="en-GB" sz="1800" cap="all" dirty="0" smtClean="0">
                <a:solidFill>
                  <a:schemeClr val="bg1"/>
                </a:solidFill>
                <a:latin typeface="Arial Narrow" pitchFamily="34" charset="0"/>
                <a:hlinkClick r:id="rId4"/>
              </a:rPr>
              <a:t>VIEW </a:t>
            </a:r>
            <a:r>
              <a:rPr lang="en-GB" sz="1800" cap="all" dirty="0">
                <a:solidFill>
                  <a:schemeClr val="bg1"/>
                </a:solidFill>
                <a:latin typeface="Arial Narrow" pitchFamily="34" charset="0"/>
                <a:hlinkClick r:id="rId4"/>
              </a:rPr>
              <a:t>GOALS</a:t>
            </a:r>
            <a:endParaRPr lang="en-GB" sz="1800" dirty="0">
              <a:solidFill>
                <a:schemeClr val="bg1"/>
              </a:solidFill>
              <a:latin typeface="Arial Narrow" pitchFamily="34" charset="0"/>
            </a:endParaRPr>
          </a:p>
        </p:txBody>
      </p:sp>
      <p:pic>
        <p:nvPicPr>
          <p:cNvPr id="4098" name="Picture 2" descr="C:\Users\Jo\AppData\Local\Microsoft\Windows\Temporary Internet Files\Content.IE5\2MUED4AL\thumb-Arrow-Left-166.6-12324[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08104" y="5334000"/>
            <a:ext cx="2016224" cy="1039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9695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Three</a:t>
            </a:r>
            <a:r>
              <a:rPr lang="en-GB" sz="3600" b="1" dirty="0" smtClean="0"/>
              <a:t> areas </a:t>
            </a:r>
            <a:endParaRPr lang="en-GB" sz="3600" b="1" dirty="0"/>
          </a:p>
        </p:txBody>
      </p:sp>
      <p:sp>
        <p:nvSpPr>
          <p:cNvPr id="3" name="Content Placeholder 2"/>
          <p:cNvSpPr>
            <a:spLocks noGrp="1"/>
          </p:cNvSpPr>
          <p:nvPr>
            <p:ph idx="1"/>
          </p:nvPr>
        </p:nvSpPr>
        <p:spPr/>
        <p:txBody>
          <a:bodyPr>
            <a:normAutofit/>
          </a:bodyPr>
          <a:lstStyle/>
          <a:p>
            <a:r>
              <a:rPr lang="en-GB" sz="6000" dirty="0" smtClean="0"/>
              <a:t>Your Club</a:t>
            </a:r>
          </a:p>
          <a:p>
            <a:r>
              <a:rPr lang="en-GB" sz="6000" dirty="0" smtClean="0"/>
              <a:t>Service</a:t>
            </a:r>
          </a:p>
          <a:p>
            <a:r>
              <a:rPr lang="en-GB" sz="6000" dirty="0" smtClean="0"/>
              <a:t>Foundation Giving</a:t>
            </a:r>
            <a:endParaRPr lang="en-GB" sz="6000" dirty="0"/>
          </a:p>
        </p:txBody>
      </p:sp>
    </p:spTree>
    <p:extLst>
      <p:ext uri="{BB962C8B-B14F-4D97-AF65-F5344CB8AC3E}">
        <p14:creationId xmlns:p14="http://schemas.microsoft.com/office/powerpoint/2010/main" xmlns="" val="3453678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7544" y="3084240"/>
            <a:ext cx="8496943" cy="2630760"/>
          </a:xfrm>
        </p:spPr>
      </p:pic>
      <p:sp>
        <p:nvSpPr>
          <p:cNvPr id="5" name="TextBox 4"/>
          <p:cNvSpPr txBox="1"/>
          <p:nvPr/>
        </p:nvSpPr>
        <p:spPr>
          <a:xfrm>
            <a:off x="609600" y="404664"/>
            <a:ext cx="8153400" cy="1200329"/>
          </a:xfrm>
          <a:prstGeom prst="rect">
            <a:avLst/>
          </a:prstGeom>
          <a:noFill/>
        </p:spPr>
        <p:txBody>
          <a:bodyPr wrap="square" rtlCol="0">
            <a:spAutoFit/>
          </a:bodyPr>
          <a:lstStyle/>
          <a:p>
            <a:r>
              <a:rPr lang="en-GB" sz="3600" dirty="0" smtClean="0">
                <a:solidFill>
                  <a:schemeClr val="bg1"/>
                </a:solidFill>
              </a:rPr>
              <a:t>You need to click on one of the tabs. </a:t>
            </a:r>
          </a:p>
          <a:p>
            <a:r>
              <a:rPr lang="en-GB" sz="3600" dirty="0" smtClean="0">
                <a:solidFill>
                  <a:schemeClr val="bg1"/>
                </a:solidFill>
              </a:rPr>
              <a:t>Be Patient it takes a while to load </a:t>
            </a:r>
            <a:r>
              <a:rPr lang="en-GB" sz="3600" dirty="0" smtClean="0"/>
              <a:t>!</a:t>
            </a:r>
            <a:endParaRPr lang="en-GB" sz="3600" dirty="0"/>
          </a:p>
        </p:txBody>
      </p:sp>
      <p:pic>
        <p:nvPicPr>
          <p:cNvPr id="2050" name="Picture 2" descr="C:\Users\Jo\AppData\Local\Microsoft\Windows\Temporary Internet Files\Content.IE5\UML5Z184\600px-Red_Arrow_Down.sv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032620"/>
            <a:ext cx="1777380" cy="17773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4411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stretch>
            <a:fillRect/>
          </a:stretch>
        </p:blipFill>
        <p:spPr>
          <a:xfrm>
            <a:off x="4567237" y="3405184"/>
            <a:ext cx="9526" cy="47632"/>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90999" y="3414710"/>
            <a:ext cx="362001" cy="28579"/>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1047" y="814022"/>
            <a:ext cx="7201906" cy="5229955"/>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13889" y="956917"/>
            <a:ext cx="7316222" cy="4944165"/>
          </a:xfrm>
          <a:prstGeom prst="rect">
            <a:avLst/>
          </a:prstGeom>
        </p:spPr>
      </p:pic>
    </p:spTree>
    <p:extLst>
      <p:ext uri="{BB962C8B-B14F-4D97-AF65-F5344CB8AC3E}">
        <p14:creationId xmlns:p14="http://schemas.microsoft.com/office/powerpoint/2010/main" xmlns="" val="2978061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stretch>
            <a:fillRect/>
          </a:stretch>
        </p:blipFill>
        <p:spPr>
          <a:xfrm>
            <a:off x="4567237" y="3858418"/>
            <a:ext cx="9526" cy="9526"/>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4863" y="1304628"/>
            <a:ext cx="7154274" cy="4248743"/>
          </a:xfrm>
          <a:prstGeom prst="rect">
            <a:avLst/>
          </a:prstGeom>
        </p:spPr>
      </p:pic>
    </p:spTree>
    <p:extLst>
      <p:ext uri="{BB962C8B-B14F-4D97-AF65-F5344CB8AC3E}">
        <p14:creationId xmlns:p14="http://schemas.microsoft.com/office/powerpoint/2010/main" xmlns="" val="323362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and Progress</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99592" y="1700808"/>
            <a:ext cx="7373380" cy="4172533"/>
          </a:xfrm>
        </p:spPr>
      </p:pic>
    </p:spTree>
    <p:extLst>
      <p:ext uri="{BB962C8B-B14F-4D97-AF65-F5344CB8AC3E}">
        <p14:creationId xmlns:p14="http://schemas.microsoft.com/office/powerpoint/2010/main" xmlns="" val="278214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The Only Known Cure.jpg"/>
          <p:cNvPicPr>
            <a:picLocks noChangeAspect="1"/>
          </p:cNvPicPr>
          <p:nvPr/>
        </p:nvPicPr>
        <p:blipFill>
          <a:blip r:embed="rId3"/>
          <a:stretch>
            <a:fillRect/>
          </a:stretch>
        </p:blipFill>
        <p:spPr>
          <a:xfrm>
            <a:off x="2328148" y="0"/>
            <a:ext cx="4487704"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Rotarian Engagement</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769655" y="1600200"/>
            <a:ext cx="5604690" cy="4525963"/>
          </a:xfrm>
        </p:spPr>
      </p:pic>
    </p:spTree>
    <p:extLst>
      <p:ext uri="{BB962C8B-B14F-4D97-AF65-F5344CB8AC3E}">
        <p14:creationId xmlns:p14="http://schemas.microsoft.com/office/powerpoint/2010/main" xmlns="" val="42718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Club Communication</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56757" y="1605441"/>
            <a:ext cx="7230485" cy="4515481"/>
          </a:xfrm>
        </p:spPr>
      </p:pic>
    </p:spTree>
    <p:extLst>
      <p:ext uri="{BB962C8B-B14F-4D97-AF65-F5344CB8AC3E}">
        <p14:creationId xmlns:p14="http://schemas.microsoft.com/office/powerpoint/2010/main" xmlns="" val="404111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Relations</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560" y="1268760"/>
            <a:ext cx="7776863" cy="4525963"/>
          </a:xfrm>
        </p:spPr>
      </p:pic>
    </p:spTree>
    <p:extLst>
      <p:ext uri="{BB962C8B-B14F-4D97-AF65-F5344CB8AC3E}">
        <p14:creationId xmlns:p14="http://schemas.microsoft.com/office/powerpoint/2010/main" xmlns="" val="2563933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Projects and Activities</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95536" y="1340768"/>
            <a:ext cx="8280920" cy="4525963"/>
          </a:xfrm>
        </p:spPr>
      </p:pic>
    </p:spTree>
    <p:extLst>
      <p:ext uri="{BB962C8B-B14F-4D97-AF65-F5344CB8AC3E}">
        <p14:creationId xmlns:p14="http://schemas.microsoft.com/office/powerpoint/2010/main" xmlns="" val="3722998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stretch>
            <a:fillRect/>
          </a:stretch>
        </p:blipFill>
        <p:spPr>
          <a:xfrm>
            <a:off x="1194916" y="3858418"/>
            <a:ext cx="6754168" cy="9526"/>
          </a:xfrm>
        </p:spPr>
      </p:pic>
      <p:pic>
        <p:nvPicPr>
          <p:cNvPr id="5" name="Picture 4" descr="Screen Clipping"/>
          <p:cNvPicPr>
            <a:picLocks noChangeAspect="1"/>
          </p:cNvPicPr>
          <p:nvPr/>
        </p:nvPicPr>
        <p:blipFill>
          <a:blip r:embed="rId4"/>
          <a:stretch>
            <a:fillRect/>
          </a:stretch>
        </p:blipFill>
        <p:spPr>
          <a:xfrm>
            <a:off x="4567237" y="3424237"/>
            <a:ext cx="9526" cy="9526"/>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5810" y="1171259"/>
            <a:ext cx="7192379" cy="4515481"/>
          </a:xfrm>
          <a:prstGeom prst="rect">
            <a:avLst/>
          </a:prstGeom>
        </p:spPr>
      </p:pic>
    </p:spTree>
    <p:extLst>
      <p:ext uri="{BB962C8B-B14F-4D97-AF65-F5344CB8AC3E}">
        <p14:creationId xmlns:p14="http://schemas.microsoft.com/office/powerpoint/2010/main" xmlns="" val="2397001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Easy to add details click on Edit</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66284" y="2334205"/>
            <a:ext cx="7211432" cy="3057952"/>
          </a:xfrm>
        </p:spPr>
      </p:pic>
    </p:spTree>
    <p:extLst>
      <p:ext uri="{BB962C8B-B14F-4D97-AF65-F5344CB8AC3E}">
        <p14:creationId xmlns:p14="http://schemas.microsoft.com/office/powerpoint/2010/main" xmlns="" val="304414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Duck race project</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239029" y="1600200"/>
            <a:ext cx="4665941" cy="4525963"/>
          </a:xfrm>
        </p:spPr>
      </p:pic>
    </p:spTree>
    <p:extLst>
      <p:ext uri="{BB962C8B-B14F-4D97-AF65-F5344CB8AC3E}">
        <p14:creationId xmlns:p14="http://schemas.microsoft.com/office/powerpoint/2010/main" xmlns="" val="268463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 Giving</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34360" y="1600200"/>
            <a:ext cx="7075280" cy="4525963"/>
          </a:xfrm>
        </p:spPr>
      </p:pic>
    </p:spTree>
    <p:extLst>
      <p:ext uri="{BB962C8B-B14F-4D97-AF65-F5344CB8AC3E}">
        <p14:creationId xmlns:p14="http://schemas.microsoft.com/office/powerpoint/2010/main" xmlns="" val="1060637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District View Annual Fund</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170779" y="1600200"/>
            <a:ext cx="6802441" cy="4525963"/>
          </a:xfrm>
        </p:spPr>
      </p:pic>
      <p:pic>
        <p:nvPicPr>
          <p:cNvPr id="3074" name="Picture 2" descr="C:\Users\Jo\AppData\Local\Microsoft\Windows\Temporary Internet Files\Content.IE5\2MUED4AL\thumb-Arrow-Left-166.6-12324[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40352" y="3789040"/>
            <a:ext cx="1152128"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596337" y="5589240"/>
            <a:ext cx="1296144" cy="369332"/>
          </a:xfrm>
          <a:prstGeom prst="rect">
            <a:avLst/>
          </a:prstGeom>
          <a:noFill/>
        </p:spPr>
        <p:txBody>
          <a:bodyPr wrap="square" rtlCol="0">
            <a:spAutoFit/>
          </a:bodyPr>
          <a:lstStyle/>
          <a:p>
            <a:r>
              <a:rPr lang="en-GB" b="1" u="sng" dirty="0" smtClean="0"/>
              <a:t>$83,254</a:t>
            </a:r>
            <a:endParaRPr lang="en-GB" b="1" u="sng" dirty="0"/>
          </a:p>
        </p:txBody>
      </p:sp>
    </p:spTree>
    <p:extLst>
      <p:ext uri="{BB962C8B-B14F-4D97-AF65-F5344CB8AC3E}">
        <p14:creationId xmlns:p14="http://schemas.microsoft.com/office/powerpoint/2010/main" xmlns="" val="1695213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View</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18652" y="1624494"/>
            <a:ext cx="7306695" cy="4477375"/>
          </a:xfrm>
        </p:spPr>
      </p:pic>
    </p:spTree>
    <p:extLst>
      <p:ext uri="{BB962C8B-B14F-4D97-AF65-F5344CB8AC3E}">
        <p14:creationId xmlns:p14="http://schemas.microsoft.com/office/powerpoint/2010/main" xmlns="" val="292588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3429000"/>
            <a:ext cx="9753600" cy="990600"/>
          </a:xfrm>
          <a:prstGeom prst="rect">
            <a:avLst/>
          </a:prstGeom>
          <a:solidFill>
            <a:srgbClr val="00246C"/>
          </a:solidFill>
          <a:ln w="9525">
            <a:no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chemeClr val="lt1"/>
              </a:solidFill>
              <a:latin typeface="+mn-lt"/>
              <a:ea typeface="+mn-ea"/>
            </a:endParaRPr>
          </a:p>
        </p:txBody>
      </p:sp>
      <p:sp>
        <p:nvSpPr>
          <p:cNvPr id="6147" name="Rectangle 10"/>
          <p:cNvSpPr txBox="1">
            <a:spLocks noChangeArrowheads="1"/>
          </p:cNvSpPr>
          <p:nvPr/>
        </p:nvSpPr>
        <p:spPr bwMode="auto">
          <a:xfrm>
            <a:off x="457200" y="3581400"/>
            <a:ext cx="6858000" cy="838200"/>
          </a:xfrm>
          <a:prstGeom prst="rect">
            <a:avLst/>
          </a:prstGeom>
          <a:noFill/>
          <a:ln w="9525">
            <a:noFill/>
            <a:miter lim="800000"/>
            <a:headEnd/>
            <a:tailEnd/>
          </a:ln>
        </p:spPr>
        <p:txBody>
          <a:bodyPr lIns="0" tIns="0" rIns="0" bIns="0"/>
          <a:lstStyle/>
          <a:p>
            <a:pPr defTabSz="457200">
              <a:spcAft>
                <a:spcPts val="2400"/>
              </a:spcAft>
            </a:pPr>
            <a:r>
              <a:rPr lang="en-US" sz="4400">
                <a:solidFill>
                  <a:schemeClr val="bg1"/>
                </a:solidFill>
                <a:latin typeface="Arial Narrow Bold" pitchFamily="-84" charset="0"/>
              </a:rPr>
              <a:t>TITLE</a:t>
            </a:r>
          </a:p>
        </p:txBody>
      </p:sp>
      <p:sp>
        <p:nvSpPr>
          <p:cNvPr id="2" name="Title 1"/>
          <p:cNvSpPr>
            <a:spLocks noGrp="1"/>
          </p:cNvSpPr>
          <p:nvPr>
            <p:ph type="ctrTitle"/>
          </p:nvPr>
        </p:nvSpPr>
        <p:spPr bwMode="auto">
          <a:ln>
            <a:miter lim="800000"/>
            <a:headEnd/>
            <a:tailEnd/>
          </a:ln>
          <a:effectLst>
            <a:outerShdw dist="50800" dir="2700000" algn="tl" rotWithShape="0">
              <a:srgbClr val="808080">
                <a:alpha val="39999"/>
              </a:srgbClr>
            </a:outerShdw>
          </a:effectLst>
        </p:spPr>
        <p:txBody>
          <a:bodyPr vert="horz" wrap="square" numCol="1" compatLnSpc="1">
            <a:prstTxWarp prst="textNoShape">
              <a:avLst/>
            </a:prstTxWarp>
          </a:bodyPr>
          <a:lstStyle/>
          <a:p>
            <a:pPr eaLnBrk="1" fontAlgn="auto" hangingPunct="1">
              <a:spcAft>
                <a:spcPts val="0"/>
              </a:spcAft>
              <a:defRPr/>
            </a:pPr>
            <a:r>
              <a:rPr lang="en-US" sz="2400" dirty="0" smtClean="0">
                <a:solidFill>
                  <a:schemeClr val="lt1"/>
                </a:solidFill>
              </a:rPr>
              <a:t/>
            </a:r>
            <a:br>
              <a:rPr lang="en-US" sz="2400" dirty="0" smtClean="0">
                <a:solidFill>
                  <a:schemeClr val="lt1"/>
                </a:solidFill>
              </a:rPr>
            </a:br>
            <a:r>
              <a:rPr lang="en-US" b="1" dirty="0" smtClean="0">
                <a:solidFill>
                  <a:prstClr val="white"/>
                </a:solidFill>
                <a:latin typeface="Arial" charset="0"/>
                <a:ea typeface="ＭＳ Ｐゴシック" charset="-128"/>
              </a:rPr>
              <a:t> </a:t>
            </a:r>
            <a:r>
              <a:rPr lang="en-US" sz="2800" b="1" dirty="0" smtClean="0">
                <a:solidFill>
                  <a:prstClr val="white"/>
                </a:solidFill>
                <a:latin typeface="Arial" charset="0"/>
                <a:ea typeface="ＭＳ Ｐゴシック" charset="-128"/>
              </a:rPr>
              <a:t>PRESIDENTS ELECT PREPARATION SEMINAR</a:t>
            </a:r>
            <a:endParaRPr lang="en-US" dirty="0">
              <a:ea typeface="+mj-ea"/>
            </a:endParaRPr>
          </a:p>
        </p:txBody>
      </p:sp>
      <p:sp>
        <p:nvSpPr>
          <p:cNvPr id="6149" name="Subtitle 3"/>
          <p:cNvSpPr>
            <a:spLocks noGrp="1"/>
          </p:cNvSpPr>
          <p:nvPr>
            <p:ph type="subTitle" idx="1"/>
          </p:nvPr>
        </p:nvSpPr>
        <p:spPr bwMode="auto">
          <a:xfrm>
            <a:off x="0" y="4572000"/>
            <a:ext cx="9144000" cy="2286000"/>
          </a:xfrm>
          <a:noFill/>
          <a:ln>
            <a:miter lim="800000"/>
            <a:headEnd/>
            <a:tailEnd/>
          </a:ln>
        </p:spPr>
        <p:txBody>
          <a:bodyPr vert="horz" wrap="square" numCol="1" anchor="t" anchorCtr="0" compatLnSpc="1">
            <a:prstTxWarp prst="textNoShape">
              <a:avLst/>
            </a:prstTxWarp>
            <a:noAutofit/>
          </a:bodyPr>
          <a:lstStyle/>
          <a:p>
            <a:pPr algn="ctr"/>
            <a:r>
              <a:rPr lang="en-GB" sz="4000" b="1" dirty="0" smtClean="0"/>
              <a:t>WELCOME</a:t>
            </a:r>
          </a:p>
          <a:p>
            <a:pPr algn="ctr"/>
            <a:endParaRPr lang="en-GB" sz="300" b="1" dirty="0" smtClean="0"/>
          </a:p>
          <a:p>
            <a:pPr algn="ctr"/>
            <a:endParaRPr lang="en-GB" sz="800" b="1" dirty="0" smtClean="0"/>
          </a:p>
          <a:p>
            <a:pPr algn="ctr"/>
            <a:r>
              <a:rPr lang="en-GB" sz="2000" b="1" dirty="0" smtClean="0"/>
              <a:t>PDG PHILLIP BEGGS</a:t>
            </a:r>
          </a:p>
          <a:p>
            <a:pPr algn="ctr"/>
            <a:r>
              <a:rPr lang="en-GB" sz="1800" b="1" dirty="0" smtClean="0"/>
              <a:t>DISTRICT  TRAINER</a:t>
            </a:r>
            <a:endParaRPr lang="en-GB" sz="18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149">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149">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Reports</a:t>
            </a:r>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514312" y="2543785"/>
            <a:ext cx="4115375" cy="2638793"/>
          </a:xfrm>
        </p:spPr>
      </p:pic>
    </p:spTree>
    <p:extLst>
      <p:ext uri="{BB962C8B-B14F-4D97-AF65-F5344CB8AC3E}">
        <p14:creationId xmlns:p14="http://schemas.microsoft.com/office/powerpoint/2010/main" xmlns="" val="1994954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Rotary Club Central is a tool, not only for RI &amp; RIBI but for us</a:t>
            </a:r>
          </a:p>
        </p:txBody>
      </p:sp>
      <p:sp>
        <p:nvSpPr>
          <p:cNvPr id="3" name="Content Placeholder 2"/>
          <p:cNvSpPr>
            <a:spLocks noGrp="1"/>
          </p:cNvSpPr>
          <p:nvPr>
            <p:ph idx="1"/>
          </p:nvPr>
        </p:nvSpPr>
        <p:spPr/>
        <p:txBody>
          <a:bodyPr>
            <a:normAutofit/>
          </a:bodyPr>
          <a:lstStyle/>
          <a:p>
            <a:r>
              <a:rPr lang="en-GB" dirty="0"/>
              <a:t>If you have the data on the projects and events you have done as a club, could you not use this to encourage new members, raise your profile.</a:t>
            </a:r>
          </a:p>
          <a:p>
            <a:endParaRPr lang="en-GB" dirty="0"/>
          </a:p>
          <a:p>
            <a:r>
              <a:rPr lang="en-GB" dirty="0" smtClean="0"/>
              <a:t>Look at what other clubs have done on the showcase. Don’t reinvent the wheel?</a:t>
            </a:r>
            <a:endParaRPr lang="en-GB" dirty="0"/>
          </a:p>
        </p:txBody>
      </p:sp>
    </p:spTree>
    <p:extLst>
      <p:ext uri="{BB962C8B-B14F-4D97-AF65-F5344CB8AC3E}">
        <p14:creationId xmlns:p14="http://schemas.microsoft.com/office/powerpoint/2010/main" xmlns="" val="3177743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RI/RIBI Big Brother</a:t>
            </a:r>
            <a:endParaRPr lang="en-GB" dirty="0"/>
          </a:p>
        </p:txBody>
      </p:sp>
      <p:sp>
        <p:nvSpPr>
          <p:cNvPr id="3" name="Content Placeholder 2"/>
          <p:cNvSpPr>
            <a:spLocks noGrp="1"/>
          </p:cNvSpPr>
          <p:nvPr>
            <p:ph idx="1"/>
          </p:nvPr>
        </p:nvSpPr>
        <p:spPr/>
        <p:txBody>
          <a:bodyPr/>
          <a:lstStyle/>
          <a:p>
            <a:r>
              <a:rPr lang="en-GB" dirty="0" smtClean="0"/>
              <a:t>Each Club is unique</a:t>
            </a:r>
          </a:p>
          <a:p>
            <a:r>
              <a:rPr lang="en-GB" dirty="0" smtClean="0"/>
              <a:t>What can they really do to you?</a:t>
            </a:r>
          </a:p>
          <a:p>
            <a:r>
              <a:rPr lang="en-GB" dirty="0" smtClean="0"/>
              <a:t>We need to capture what we are doing?</a:t>
            </a:r>
          </a:p>
          <a:p>
            <a:r>
              <a:rPr lang="en-GB" dirty="0" smtClean="0"/>
              <a:t>Why Not use it?</a:t>
            </a:r>
          </a:p>
          <a:p>
            <a:r>
              <a:rPr lang="en-GB" dirty="0" smtClean="0"/>
              <a:t>Try it?</a:t>
            </a:r>
          </a:p>
          <a:p>
            <a:r>
              <a:rPr lang="en-GB" dirty="0" smtClean="0"/>
              <a:t>You can also use it to see what other clubs have done on a project</a:t>
            </a:r>
            <a:endParaRPr lang="en-GB" dirty="0"/>
          </a:p>
        </p:txBody>
      </p:sp>
    </p:spTree>
    <p:extLst>
      <p:ext uri="{BB962C8B-B14F-4D97-AF65-F5344CB8AC3E}">
        <p14:creationId xmlns:p14="http://schemas.microsoft.com/office/powerpoint/2010/main" xmlns="" val="3155435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algn="ctr" eaLnBrk="1" hangingPunct="1"/>
            <a:r>
              <a:rPr lang="en-US" sz="4400" b="1" dirty="0" smtClean="0">
                <a:solidFill>
                  <a:prstClr val="white"/>
                </a:solidFill>
                <a:latin typeface="Calibri"/>
                <a:ea typeface="ＭＳ Ｐゴシック" charset="-128"/>
              </a:rPr>
              <a:t>WHAT IS ROTARY CLUB CENTRAL?</a:t>
            </a:r>
            <a:endParaRPr lang="en-US" sz="1600" dirty="0" smtClean="0">
              <a:latin typeface="Arial Narrow" pitchFamily="34" charset="0"/>
            </a:endParaRPr>
          </a:p>
        </p:txBody>
      </p:sp>
      <p:sp>
        <p:nvSpPr>
          <p:cNvPr id="3" name="Content Placeholder 2"/>
          <p:cNvSpPr>
            <a:spLocks noGrp="1"/>
          </p:cNvSpPr>
          <p:nvPr>
            <p:ph idx="1"/>
          </p:nvPr>
        </p:nvSpPr>
        <p:spPr>
          <a:xfrm>
            <a:off x="415925" y="990600"/>
            <a:ext cx="8270875" cy="1219200"/>
          </a:xfrm>
        </p:spPr>
        <p:txBody>
          <a:bodyPr lIns="0" tIns="0" rIns="0" bIns="0"/>
          <a:lstStyle/>
          <a:p>
            <a:pPr marL="285750" indent="-285750" eaLnBrk="1" fontAlgn="auto" hangingPunct="1">
              <a:spcAft>
                <a:spcPts val="0"/>
              </a:spcAft>
              <a:buFont typeface="Arial"/>
              <a:buChar char="•"/>
              <a:defRPr/>
            </a:pPr>
            <a:r>
              <a:rPr lang="en-US" sz="3600" dirty="0" smtClean="0">
                <a:solidFill>
                  <a:schemeClr val="bg1"/>
                </a:solidFill>
                <a:ea typeface="+mn-ea"/>
              </a:rPr>
              <a:t>It is a tool that enables clubs to set goals and track achievements</a:t>
            </a:r>
          </a:p>
        </p:txBody>
      </p:sp>
      <p:pic>
        <p:nvPicPr>
          <p:cNvPr id="1026" name="Picture 2"/>
          <p:cNvPicPr>
            <a:picLocks noChangeAspect="1" noChangeArrowheads="1"/>
          </p:cNvPicPr>
          <p:nvPr/>
        </p:nvPicPr>
        <p:blipFill>
          <a:blip r:embed="rId3"/>
          <a:srcRect t="2725"/>
          <a:stretch>
            <a:fillRect/>
          </a:stretch>
        </p:blipFill>
        <p:spPr bwMode="auto">
          <a:xfrm>
            <a:off x="1752600" y="2209800"/>
            <a:ext cx="5805488" cy="4038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43540" y="2133600"/>
            <a:ext cx="8856920" cy="2590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549362" y="152400"/>
            <a:ext cx="6045277" cy="6553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665435" y="152400"/>
            <a:ext cx="5813130" cy="6553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bwMode="auto">
          <a:xfrm>
            <a:off x="0" y="1752600"/>
            <a:ext cx="9144000" cy="762000"/>
          </a:xfrm>
          <a:noFill/>
          <a:ln>
            <a:miter lim="800000"/>
            <a:headEnd/>
            <a:tailEnd/>
          </a:ln>
        </p:spPr>
        <p:txBody>
          <a:bodyPr vert="horz" wrap="square" numCol="1" compatLnSpc="1">
            <a:prstTxWarp prst="textNoShape">
              <a:avLst/>
            </a:prstTxWarp>
          </a:bodyPr>
          <a:lstStyle/>
          <a:p>
            <a:r>
              <a:rPr lang="en-GB" sz="4800" b="1" dirty="0" smtClean="0">
                <a:effectLst>
                  <a:outerShdw blurRad="38100" dist="38100" dir="2700000" algn="tl">
                    <a:srgbClr val="04617B"/>
                  </a:outerShdw>
                </a:effectLst>
                <a:latin typeface="Calibri" charset="0"/>
                <a:cs typeface="Times New Roman" charset="0"/>
              </a:rPr>
              <a:t>HOUSE KEEPING</a:t>
            </a:r>
            <a:endParaRPr lang="en-US" sz="4800" dirty="0" smtClean="0">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3429000"/>
            <a:ext cx="9753600" cy="990600"/>
          </a:xfrm>
          <a:prstGeom prst="rect">
            <a:avLst/>
          </a:prstGeom>
          <a:solidFill>
            <a:srgbClr val="00246C"/>
          </a:solidFill>
          <a:ln w="9525">
            <a:no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prstClr val="white"/>
              </a:solidFill>
              <a:latin typeface="Calibri"/>
            </a:endParaRPr>
          </a:p>
        </p:txBody>
      </p:sp>
      <p:sp>
        <p:nvSpPr>
          <p:cNvPr id="6147" name="Rectangle 10"/>
          <p:cNvSpPr txBox="1">
            <a:spLocks noChangeArrowheads="1"/>
          </p:cNvSpPr>
          <p:nvPr/>
        </p:nvSpPr>
        <p:spPr bwMode="auto">
          <a:xfrm>
            <a:off x="457200" y="3581400"/>
            <a:ext cx="6858000" cy="838200"/>
          </a:xfrm>
          <a:prstGeom prst="rect">
            <a:avLst/>
          </a:prstGeom>
          <a:noFill/>
          <a:ln w="9525">
            <a:noFill/>
            <a:miter lim="800000"/>
            <a:headEnd/>
            <a:tailEnd/>
          </a:ln>
        </p:spPr>
        <p:txBody>
          <a:bodyPr lIns="0" tIns="0" rIns="0" bIns="0"/>
          <a:lstStyle/>
          <a:p>
            <a:pPr defTabSz="457200">
              <a:spcAft>
                <a:spcPts val="2400"/>
              </a:spcAft>
            </a:pPr>
            <a:r>
              <a:rPr lang="en-US" sz="4400">
                <a:solidFill>
                  <a:prstClr val="white"/>
                </a:solidFill>
                <a:latin typeface="Arial Narrow Bold" pitchFamily="-84" charset="0"/>
              </a:rPr>
              <a:t>TITLE</a:t>
            </a:r>
          </a:p>
        </p:txBody>
      </p:sp>
      <p:sp>
        <p:nvSpPr>
          <p:cNvPr id="2" name="Title 1"/>
          <p:cNvSpPr>
            <a:spLocks noGrp="1"/>
          </p:cNvSpPr>
          <p:nvPr>
            <p:ph type="ctrTitle"/>
          </p:nvPr>
        </p:nvSpPr>
        <p:spPr bwMode="auto">
          <a:ln>
            <a:miter lim="800000"/>
            <a:headEnd/>
            <a:tailEnd/>
          </a:ln>
          <a:effectLst>
            <a:outerShdw dist="50800" dir="2700000" algn="tl" rotWithShape="0">
              <a:srgbClr val="808080">
                <a:alpha val="39999"/>
              </a:srgbClr>
            </a:outerShdw>
          </a:effectLst>
        </p:spPr>
        <p:txBody>
          <a:bodyPr vert="horz" wrap="square" numCol="1" compatLnSpc="1">
            <a:prstTxWarp prst="textNoShape">
              <a:avLst/>
            </a:prstTxWarp>
          </a:bodyPr>
          <a:lstStyle/>
          <a:p>
            <a:pPr eaLnBrk="1" fontAlgn="auto" hangingPunct="1">
              <a:spcAft>
                <a:spcPts val="0"/>
              </a:spcAft>
              <a:defRPr/>
            </a:pPr>
            <a:r>
              <a:rPr lang="en-US" sz="2400" dirty="0" smtClean="0">
                <a:solidFill>
                  <a:schemeClr val="lt1"/>
                </a:solidFill>
              </a:rPr>
              <a:t/>
            </a:r>
            <a:br>
              <a:rPr lang="en-US" sz="2400" dirty="0" smtClean="0">
                <a:solidFill>
                  <a:schemeClr val="lt1"/>
                </a:solidFill>
              </a:rPr>
            </a:br>
            <a:r>
              <a:rPr lang="en-US" b="1" dirty="0" smtClean="0">
                <a:solidFill>
                  <a:prstClr val="white"/>
                </a:solidFill>
                <a:latin typeface="Arial" charset="0"/>
                <a:ea typeface="ＭＳ Ｐゴシック" charset="-128"/>
              </a:rPr>
              <a:t> </a:t>
            </a:r>
            <a:r>
              <a:rPr lang="en-US" sz="2800" b="1" dirty="0" smtClean="0">
                <a:solidFill>
                  <a:prstClr val="white"/>
                </a:solidFill>
                <a:latin typeface="Arial" charset="0"/>
                <a:ea typeface="ＭＳ Ｐゴシック" charset="-128"/>
              </a:rPr>
              <a:t>PRESIDENTS ELECT PREPARATION SEMINAR</a:t>
            </a:r>
            <a:endParaRPr lang="en-US" dirty="0">
              <a:ea typeface="+mj-ea"/>
            </a:endParaRPr>
          </a:p>
        </p:txBody>
      </p:sp>
      <p:sp>
        <p:nvSpPr>
          <p:cNvPr id="6149" name="Subtitle 3"/>
          <p:cNvSpPr>
            <a:spLocks noGrp="1"/>
          </p:cNvSpPr>
          <p:nvPr>
            <p:ph type="subTitle" idx="1"/>
          </p:nvPr>
        </p:nvSpPr>
        <p:spPr bwMode="auto">
          <a:xfrm>
            <a:off x="0" y="4572000"/>
            <a:ext cx="9144000" cy="2286000"/>
          </a:xfrm>
          <a:noFill/>
          <a:ln>
            <a:miter lim="800000"/>
            <a:headEnd/>
            <a:tailEnd/>
          </a:ln>
        </p:spPr>
        <p:txBody>
          <a:bodyPr vert="horz" wrap="square" numCol="1" anchor="t" anchorCtr="0" compatLnSpc="1">
            <a:prstTxWarp prst="textNoShape">
              <a:avLst/>
            </a:prstTxWarp>
            <a:noAutofit/>
          </a:bodyPr>
          <a:lstStyle/>
          <a:p>
            <a:pPr algn="ctr"/>
            <a:endParaRPr lang="en-GB" sz="300" b="1" dirty="0" smtClean="0"/>
          </a:p>
          <a:p>
            <a:pPr algn="ctr"/>
            <a:endParaRPr lang="en-GB" sz="800" b="1" dirty="0" smtClean="0"/>
          </a:p>
          <a:p>
            <a:pPr algn="ctr"/>
            <a:r>
              <a:rPr lang="en-GB" sz="2000" b="1" dirty="0" smtClean="0"/>
              <a:t>PDG PHILLIP BEGGS</a:t>
            </a:r>
          </a:p>
          <a:p>
            <a:pPr algn="ctr"/>
            <a:r>
              <a:rPr lang="en-GB" sz="1800" b="1" dirty="0" smtClean="0"/>
              <a:t>DISTRICT  TRAINER</a:t>
            </a:r>
            <a:endParaRPr lang="en-GB" sz="18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bwMode="auto">
          <a:xfrm>
            <a:off x="0" y="1752600"/>
            <a:ext cx="9144000" cy="762000"/>
          </a:xfrm>
          <a:noFill/>
          <a:ln>
            <a:miter lim="800000"/>
            <a:headEnd/>
            <a:tailEnd/>
          </a:ln>
        </p:spPr>
        <p:txBody>
          <a:bodyPr vert="horz" wrap="square" numCol="1" compatLnSpc="1">
            <a:prstTxWarp prst="textNoShape">
              <a:avLst/>
            </a:prstTxWarp>
          </a:bodyPr>
          <a:lstStyle/>
          <a:p>
            <a:r>
              <a:rPr lang="en-GB" sz="4800" b="1" dirty="0" smtClean="0">
                <a:effectLst>
                  <a:outerShdw blurRad="38100" dist="38100" dir="2700000" algn="tl">
                    <a:srgbClr val="04617B"/>
                  </a:outerShdw>
                </a:effectLst>
                <a:latin typeface="Calibri" charset="0"/>
                <a:cs typeface="Times New Roman" charset="0"/>
              </a:rPr>
              <a:t>HOUSE KEEPING</a:t>
            </a:r>
            <a:endParaRPr lang="en-US" sz="4800" dirty="0" smtClean="0">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100 Years.mp4">
            <a:hlinkClick r:id="" action="ppaction://media"/>
          </p:cNvPr>
          <p:cNvPicPr>
            <a:picLocks noRot="1" noChangeAspect="1"/>
          </p:cNvPicPr>
          <p:nvPr>
            <a:videoFile r:link="rId1"/>
          </p:nvPr>
        </p:nvPicPr>
        <p:blipFill>
          <a:blip r:embed="rId4"/>
          <a:stretch>
            <a:fillRect/>
          </a:stretch>
        </p:blipFill>
        <p:spPr>
          <a:xfrm>
            <a:off x="-990600" y="2743200"/>
            <a:ext cx="685800" cy="38579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2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fullScrn="1">
              <p:cMediaNode vol="80000">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bwMode="auto">
          <a:xfrm>
            <a:off x="0" y="3124200"/>
            <a:ext cx="9144000" cy="1828800"/>
          </a:xfrm>
          <a:noFill/>
          <a:ln>
            <a:miter lim="800000"/>
            <a:headEnd/>
            <a:tailEnd/>
          </a:ln>
        </p:spPr>
        <p:txBody>
          <a:bodyPr vert="horz" wrap="square" numCol="1" compatLnSpc="1">
            <a:prstTxWarp prst="textNoShape">
              <a:avLst/>
            </a:prstTxWarp>
          </a:bodyPr>
          <a:lstStyle/>
          <a:p>
            <a:r>
              <a:rPr lang="en-US" b="1" dirty="0" smtClean="0">
                <a:latin typeface="Georgia" pitchFamily="18" charset="0"/>
              </a:rPr>
              <a:t>DISTRICT TEAM</a:t>
            </a:r>
            <a:endParaRPr lang="en-US" dirty="0" smtClean="0">
              <a:latin typeface="Georgia" pitchFamily="18" charset="0"/>
            </a:endParaRPr>
          </a:p>
        </p:txBody>
      </p:sp>
      <p:sp>
        <p:nvSpPr>
          <p:cNvPr id="3" name="Rectangle 2"/>
          <p:cNvSpPr/>
          <p:nvPr/>
        </p:nvSpPr>
        <p:spPr>
          <a:xfrm>
            <a:off x="-152400" y="1676400"/>
            <a:ext cx="9525000" cy="830997"/>
          </a:xfrm>
          <a:prstGeom prst="rect">
            <a:avLst/>
          </a:prstGeom>
        </p:spPr>
        <p:txBody>
          <a:bodyPr wrap="square">
            <a:spAutoFit/>
          </a:bodyPr>
          <a:lstStyle/>
          <a:p>
            <a:pPr algn="ctr"/>
            <a:r>
              <a:rPr lang="en-US" sz="4800" b="1" dirty="0" smtClean="0">
                <a:solidFill>
                  <a:prstClr val="white"/>
                </a:solidFill>
                <a:latin typeface="Georgia" pitchFamily="18" charset="0"/>
                <a:ea typeface="MS PGothic" pitchFamily="34" charset="-128"/>
              </a:rPr>
              <a:t>INTRODUCTIONS</a:t>
            </a:r>
            <a:endParaRPr lang="en-GB" sz="4800" dirty="0">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GB" sz="2800" b="1" dirty="0" smtClean="0">
                <a:latin typeface="Georgia"/>
                <a:ea typeface="Calibri"/>
                <a:cs typeface="Georgia"/>
              </a:rPr>
              <a:t>"In just 4 months you will be club president”</a:t>
            </a:r>
            <a:endParaRPr lang="en-US" sz="2800" dirty="0" smtClean="0">
              <a:latin typeface="Arial Narrow" pitchFamily="34" charset="0"/>
            </a:endParaRPr>
          </a:p>
        </p:txBody>
      </p:sp>
      <p:sp>
        <p:nvSpPr>
          <p:cNvPr id="4" name="Rectangle 3"/>
          <p:cNvSpPr/>
          <p:nvPr/>
        </p:nvSpPr>
        <p:spPr>
          <a:xfrm>
            <a:off x="381000" y="1524000"/>
            <a:ext cx="8305800" cy="1323439"/>
          </a:xfrm>
          <a:prstGeom prst="rect">
            <a:avLst/>
          </a:prstGeom>
        </p:spPr>
        <p:txBody>
          <a:bodyPr wrap="square">
            <a:spAutoFit/>
          </a:bodyPr>
          <a:lstStyle/>
          <a:p>
            <a:pPr algn="ctr">
              <a:spcAft>
                <a:spcPts val="0"/>
              </a:spcAft>
            </a:pPr>
            <a:endParaRPr lang="en-GB" sz="3600" b="1" dirty="0" smtClean="0">
              <a:solidFill>
                <a:schemeClr val="bg1"/>
              </a:solidFill>
              <a:latin typeface="Georgia"/>
              <a:ea typeface="Calibri"/>
              <a:cs typeface="Georgia"/>
            </a:endParaRPr>
          </a:p>
          <a:p>
            <a:pPr algn="ctr">
              <a:spcAft>
                <a:spcPts val="0"/>
              </a:spcAft>
            </a:pPr>
            <a:r>
              <a:rPr lang="en-GB" sz="4400" b="1" dirty="0" smtClean="0">
                <a:solidFill>
                  <a:schemeClr val="bg1"/>
                </a:solidFill>
                <a:latin typeface="Georgia"/>
                <a:ea typeface="Calibri"/>
                <a:cs typeface="Georgia"/>
              </a:rPr>
              <a:t>“How ready are you?"</a:t>
            </a:r>
            <a:endParaRPr lang="en-GB" sz="4400" b="1" dirty="0">
              <a:solidFill>
                <a:schemeClr val="bg1"/>
              </a:solidFill>
              <a:latin typeface="Georgia"/>
              <a:ea typeface="Calibri"/>
              <a:cs typeface="Georgi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bwMode="auto">
          <a:xfrm>
            <a:off x="0" y="1752600"/>
            <a:ext cx="9144000" cy="762000"/>
          </a:xfrm>
          <a:noFill/>
          <a:ln>
            <a:miter lim="800000"/>
            <a:headEnd/>
            <a:tailEnd/>
          </a:ln>
        </p:spPr>
        <p:txBody>
          <a:bodyPr vert="horz" wrap="square" numCol="1" compatLnSpc="1">
            <a:prstTxWarp prst="textNoShape">
              <a:avLst/>
            </a:prstTxWarp>
          </a:bodyPr>
          <a:lstStyle/>
          <a:p>
            <a:r>
              <a:rPr lang="en-GB" sz="4800" b="1" dirty="0" smtClean="0">
                <a:effectLst>
                  <a:outerShdw blurRad="38100" dist="38100" dir="2700000" algn="tl">
                    <a:srgbClr val="04617B"/>
                  </a:outerShdw>
                </a:effectLst>
                <a:latin typeface="Calibri" charset="0"/>
                <a:cs typeface="Times New Roman" charset="0"/>
              </a:rPr>
              <a:t>HOPES AND FEARS</a:t>
            </a:r>
            <a:endParaRPr lang="en-US" sz="4800" dirty="0" smtClean="0">
              <a:latin typeface="Arial Narrow" pitchFamily="34" charset="0"/>
            </a:endParaRPr>
          </a:p>
        </p:txBody>
      </p:sp>
      <p:sp>
        <p:nvSpPr>
          <p:cNvPr id="4" name="Content Placeholder 2"/>
          <p:cNvSpPr txBox="1">
            <a:spLocks/>
          </p:cNvSpPr>
          <p:nvPr/>
        </p:nvSpPr>
        <p:spPr>
          <a:xfrm>
            <a:off x="0" y="3505200"/>
            <a:ext cx="9144000" cy="838200"/>
          </a:xfrm>
          <a:prstGeom prst="rect">
            <a:avLst/>
          </a:prstGeom>
        </p:spPr>
        <p:txBody>
          <a:bodyPr lIns="0" tIns="0" rIns="0" bIns="0"/>
          <a:lstStyle/>
          <a:p>
            <a:pPr marL="285750" marR="0" lvl="0" indent="-285750" algn="ctr" defTabSz="4572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ＭＳ Ｐゴシック" charset="0"/>
              </a:rPr>
              <a:t>What are your expectations from PEPS?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Downloads\RotaryMBS_RGB.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685800"/>
            <a:ext cx="8009689"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38774" y="3752671"/>
            <a:ext cx="7632848" cy="1200329"/>
          </a:xfrm>
          <a:prstGeom prst="rect">
            <a:avLst/>
          </a:prstGeom>
          <a:noFill/>
        </p:spPr>
        <p:txBody>
          <a:bodyPr wrap="square" rtlCol="0">
            <a:spAutoFit/>
          </a:bodyPr>
          <a:lstStyle/>
          <a:p>
            <a:r>
              <a:rPr lang="en-GB" sz="7200" b="1" dirty="0" smtClean="0">
                <a:solidFill>
                  <a:schemeClr val="tx2"/>
                </a:solidFill>
              </a:rPr>
              <a:t>Rotary Club Central</a:t>
            </a:r>
            <a:endParaRPr lang="en-GB" sz="7200" b="1" dirty="0">
              <a:solidFill>
                <a:schemeClr val="tx2"/>
              </a:solidFill>
            </a:endParaRPr>
          </a:p>
        </p:txBody>
      </p:sp>
    </p:spTree>
    <p:extLst>
      <p:ext uri="{BB962C8B-B14F-4D97-AF65-F5344CB8AC3E}">
        <p14:creationId xmlns:p14="http://schemas.microsoft.com/office/powerpoint/2010/main" xmlns="" val="19613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ateLogo">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lateLogo">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lateLogo">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19880</TotalTime>
  <Words>971</Words>
  <Application>Microsoft Office PowerPoint</Application>
  <PresentationFormat>On-screen Show (4:3)</PresentationFormat>
  <Paragraphs>157</Paragraphs>
  <Slides>39</Slides>
  <Notes>36</Notes>
  <HiddenSlides>0</HiddenSlides>
  <MMClips>1</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1_SlateLogo</vt:lpstr>
      <vt:lpstr>Slate_NoMoE</vt:lpstr>
      <vt:lpstr>2_SlateLogo</vt:lpstr>
      <vt:lpstr>1_Slate_NoMoE</vt:lpstr>
      <vt:lpstr>3_SlateLogo</vt:lpstr>
      <vt:lpstr>2_Slate_NoMoE</vt:lpstr>
      <vt:lpstr>3_Slate_NoMoE</vt:lpstr>
      <vt:lpstr>Slide 1</vt:lpstr>
      <vt:lpstr>Slide 2</vt:lpstr>
      <vt:lpstr>  PRESIDENTS ELECT PREPARATION SEMINAR</vt:lpstr>
      <vt:lpstr>HOUSE KEEPING</vt:lpstr>
      <vt:lpstr>Slide 5</vt:lpstr>
      <vt:lpstr>DISTRICT TEAM</vt:lpstr>
      <vt:lpstr>"In just 4 months you will be club president”</vt:lpstr>
      <vt:lpstr>HOPES AND FEARS</vt:lpstr>
      <vt:lpstr>Slide 9</vt:lpstr>
      <vt:lpstr>What is it?</vt:lpstr>
      <vt:lpstr>Who can edit?</vt:lpstr>
      <vt:lpstr>Who can View</vt:lpstr>
      <vt:lpstr>How to Access Rotary Club Central   Go to rotary.org/myrotary  and click on Sign in/Register.   Or go to www.rotary.org/clubcentral </vt:lpstr>
      <vt:lpstr>Slide 14</vt:lpstr>
      <vt:lpstr>Three areas </vt:lpstr>
      <vt:lpstr>Slide 16</vt:lpstr>
      <vt:lpstr>Slide 17</vt:lpstr>
      <vt:lpstr>Slide 18</vt:lpstr>
      <vt:lpstr>Goals and Progress</vt:lpstr>
      <vt:lpstr>Rotarian Engagement</vt:lpstr>
      <vt:lpstr>Club Communication</vt:lpstr>
      <vt:lpstr>Public Relations</vt:lpstr>
      <vt:lpstr>Service Projects and Activities</vt:lpstr>
      <vt:lpstr>Slide 24</vt:lpstr>
      <vt:lpstr>Easy to add details click on Edit</vt:lpstr>
      <vt:lpstr>Duck race project</vt:lpstr>
      <vt:lpstr>Foundation Giving</vt:lpstr>
      <vt:lpstr>District View Annual Fund</vt:lpstr>
      <vt:lpstr>Global View</vt:lpstr>
      <vt:lpstr>Reports</vt:lpstr>
      <vt:lpstr>Rotary Club Central is a tool, not only for RI &amp; RIBI but for us</vt:lpstr>
      <vt:lpstr>BUT RI/RIBI Big Brother</vt:lpstr>
      <vt:lpstr>WHAT IS ROTARY CLUB CENTRAL?</vt:lpstr>
      <vt:lpstr>Slide 34</vt:lpstr>
      <vt:lpstr>Slide 35</vt:lpstr>
      <vt:lpstr>Slide 36</vt:lpstr>
      <vt:lpstr>HOUSE KEEPING</vt:lpstr>
      <vt:lpstr>  PRESIDENTS ELECT PREPARATION SEMINAR</vt:lpstr>
      <vt:lpstr>Slide 39</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Phillip</cp:lastModifiedBy>
  <cp:revision>658</cp:revision>
  <cp:lastPrinted>2013-04-11T19:55:04Z</cp:lastPrinted>
  <dcterms:created xsi:type="dcterms:W3CDTF">2010-04-16T20:11:30Z</dcterms:created>
  <dcterms:modified xsi:type="dcterms:W3CDTF">2017-03-01T23:15:05Z</dcterms:modified>
</cp:coreProperties>
</file>