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71" r:id="rId2"/>
    <p:sldId id="363" r:id="rId3"/>
    <p:sldId id="273" r:id="rId4"/>
    <p:sldId id="272" r:id="rId5"/>
    <p:sldId id="274" r:id="rId6"/>
    <p:sldId id="275" r:id="rId7"/>
    <p:sldId id="376" r:id="rId8"/>
    <p:sldId id="276" r:id="rId9"/>
    <p:sldId id="257" r:id="rId10"/>
    <p:sldId id="373" r:id="rId11"/>
    <p:sldId id="258" r:id="rId12"/>
    <p:sldId id="366" r:id="rId13"/>
    <p:sldId id="371" r:id="rId14"/>
    <p:sldId id="36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nnis Hobson" initials="DH" lastIdx="1" clrIdx="0">
    <p:extLst>
      <p:ext uri="{19B8F6BF-5375-455C-9EA6-DF929625EA0E}">
        <p15:presenceInfo xmlns:p15="http://schemas.microsoft.com/office/powerpoint/2012/main" userId="8fff92dee424ee7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0" d="100"/>
          <a:sy n="60" d="100"/>
        </p:scale>
        <p:origin x="3187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7-25T10:05:22.560" idx="1">
    <p:pos x="1412" y="52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4CBB669-9E21-A403-8582-D30CBDA8DC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A486CB-87E3-19B6-1078-7DB3855F994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7D6C3E-A456-4CA8-8DF4-FC691426F183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F97AA9-06CE-CAB2-A15E-D6888ADD23B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A8B73E-06DA-93D6-4A94-7098C618F0A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60760-8D0A-48F8-ACF9-2F76A77E2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403392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A00CE-8C68-4119-A56E-C7B38BC595C8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48B3EF-905C-49A1-A7C2-4B3E75EF2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10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  <a:ea typeface="ヒラギノ角ゴ Pro W3" pitchFamily="-84" charset="-128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</a:pPr>
            <a:fld id="{A0EB54C9-527D-46B5-8935-918139DE3EB1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D9FD63C-EDEB-4F0A-B507-72D5199C5E51}" type="slidenum">
              <a:rPr lang="en-GB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GB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650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D9FD63C-EDEB-4F0A-B507-72D5199C5E51}" type="slidenum">
              <a:rPr lang="en-GB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650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5359C-A619-46FE-85F5-0F743822E3BB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8791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9B4F87-EE4C-452F-B36E-0E45A646A91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711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60230-6B36-342E-D84F-CA5D521839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2D95F0-18CD-329E-5B73-A9009C11B3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9C280-A7E4-589B-854D-F2DB887F1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C2D72-C678-4B36-B53D-C8919C1B0622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F5C5C6-A70E-AC38-798F-293A39F7E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1573CC-D094-68C4-E44B-269F3F6B8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7E3B4-225A-4C98-ACD7-16AD46932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1197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C1464-8FEC-1725-8921-DEDB07A3F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9CB9F-D281-41F1-E966-93F4B815F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9B0D0-48FB-F250-13BD-19BA63FDA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C2D72-C678-4B36-B53D-C8919C1B0622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82FA13-8484-D8D9-A976-8EB7AA37D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70B238-1794-0B8E-C858-1DCBD30F1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7E3B4-225A-4C98-ACD7-16AD46932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494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AB1558-4B16-329C-01C7-BCCCE8CB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C2D72-C678-4B36-B53D-C8919C1B0622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336E54-D1E3-9C65-1FB0-47ECBAF7D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64898B-2DF8-6028-2371-2E987D37D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7E3B4-225A-4C98-ACD7-16AD46932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639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334096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4" name="Picture 3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A2641262-B8DA-0CCC-AE12-C86F88075D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969" y="4427217"/>
            <a:ext cx="5715012" cy="3108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407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334096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4" name="Picture 3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0C2D67E1-6DC6-0E5C-BBA8-1B2E3EC77E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13" y="4438140"/>
            <a:ext cx="5715012" cy="3108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970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334096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4" name="Picture 3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7985E57D-0E55-7198-5386-1C233567AAF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969" y="4427217"/>
            <a:ext cx="5715012" cy="3108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265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7EBC77-E10F-9C3A-E195-4708D8C91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7A166D-4297-19DA-FE06-612980D183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75DD33-F4E3-11F2-A723-D0225989CB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C2D72-C678-4B36-B53D-C8919C1B0622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39BFB-3A15-6047-A0CC-85858CEF34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BC1AF-82A8-47FC-6BF7-B8C96F7EA7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7E3B4-225A-4C98-ACD7-16AD46932AF5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C57BA482-1AE7-A0D8-396A-9F20E5D37156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6988" y="4512942"/>
            <a:ext cx="5715012" cy="3108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93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60" r:id="rId4"/>
    <p:sldLayoutId id="2147483661" r:id="rId5"/>
    <p:sldLayoutId id="214748366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Duties%20of%20a%20Club%20Treasurer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RFUKClubContributionForm14-15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JPG"/><Relationship Id="rId4" Type="http://schemas.openxmlformats.org/officeDocument/2006/relationships/hyperlink" Target="Insurance%202014.ppt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GA%20and%20GASDS.pptx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3"/>
          <p:cNvSpPr>
            <a:spLocks noGrp="1"/>
          </p:cNvSpPr>
          <p:nvPr>
            <p:ph type="title"/>
          </p:nvPr>
        </p:nvSpPr>
        <p:spPr bwMode="auto">
          <a:xfrm>
            <a:off x="2053208" y="234888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en-GB" sz="5400" b="0" dirty="0">
                <a:latin typeface="Arial" panose="020B0604020202020204" pitchFamily="34" charset="0"/>
                <a:cs typeface="Arial" panose="020B0604020202020204" pitchFamily="34" charset="0"/>
              </a:rPr>
              <a:t>Duties of a Club Treasurer</a:t>
            </a:r>
            <a:endParaRPr lang="en-US" altLang="en-US" sz="5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5-Point Star 2">
            <a:hlinkClick r:id="rId3" action="ppaction://hlinkpres?slideindex=1&amp;slidetitle="/>
          </p:cNvPr>
          <p:cNvSpPr/>
          <p:nvPr/>
        </p:nvSpPr>
        <p:spPr>
          <a:xfrm>
            <a:off x="5735960" y="5013176"/>
            <a:ext cx="432048" cy="504056"/>
          </a:xfrm>
          <a:prstGeom prst="star5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7568" y="1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>
                <a:solidFill>
                  <a:schemeClr val="bg1"/>
                </a:solidFill>
                <a:latin typeface="+mn-lt"/>
              </a:rPr>
              <a:t>WHAT IS COVERED?</a:t>
            </a:r>
          </a:p>
        </p:txBody>
      </p:sp>
      <p:sp>
        <p:nvSpPr>
          <p:cNvPr id="86019" name="Content Placeholder 2"/>
          <p:cNvSpPr>
            <a:spLocks noGrp="1"/>
          </p:cNvSpPr>
          <p:nvPr>
            <p:ph type="subTitle" idx="1"/>
          </p:nvPr>
        </p:nvSpPr>
        <p:spPr>
          <a:xfrm>
            <a:off x="2821360" y="1340768"/>
            <a:ext cx="6544816" cy="3960440"/>
          </a:xfrm>
        </p:spPr>
        <p:txBody>
          <a:bodyPr/>
          <a:lstStyle/>
          <a:p>
            <a:pPr eaLnBrk="1" hangingPunct="1"/>
            <a:r>
              <a:rPr lang="en-GB" sz="2800" dirty="0">
                <a:solidFill>
                  <a:schemeClr val="bg1"/>
                </a:solidFill>
                <a:latin typeface="Calibri" pitchFamily="34" charset="0"/>
              </a:rPr>
              <a:t>PUBLIC/PRODUCTS/EMPLOYERS LIABILITY</a:t>
            </a:r>
          </a:p>
          <a:p>
            <a:pPr eaLnBrk="1" hangingPunct="1"/>
            <a:r>
              <a:rPr lang="en-GB" sz="2800" dirty="0">
                <a:solidFill>
                  <a:schemeClr val="bg1"/>
                </a:solidFill>
                <a:latin typeface="Calibri" pitchFamily="34" charset="0"/>
              </a:rPr>
              <a:t>OFFICERS &amp; CLUB INDEMNITY</a:t>
            </a:r>
          </a:p>
          <a:p>
            <a:pPr eaLnBrk="1" hangingPunct="1"/>
            <a:r>
              <a:rPr lang="en-GB" sz="2800" dirty="0">
                <a:solidFill>
                  <a:schemeClr val="bg1"/>
                </a:solidFill>
                <a:latin typeface="Calibri" pitchFamily="34" charset="0"/>
              </a:rPr>
              <a:t>LEGAL EXPENSES</a:t>
            </a:r>
          </a:p>
          <a:p>
            <a:pPr eaLnBrk="1" hangingPunct="1"/>
            <a:r>
              <a:rPr lang="en-GB" sz="2800" dirty="0">
                <a:solidFill>
                  <a:schemeClr val="bg1"/>
                </a:solidFill>
                <a:latin typeface="Calibri" pitchFamily="34" charset="0"/>
              </a:rPr>
              <a:t>LIBEL &amp; SLANDER</a:t>
            </a:r>
          </a:p>
          <a:p>
            <a:pPr eaLnBrk="1" hangingPunct="1"/>
            <a:r>
              <a:rPr lang="en-GB" sz="2800" dirty="0">
                <a:solidFill>
                  <a:schemeClr val="bg1"/>
                </a:solidFill>
                <a:latin typeface="Calibri" pitchFamily="34" charset="0"/>
              </a:rPr>
              <a:t>PERSONAL ACCIDENT</a:t>
            </a:r>
          </a:p>
          <a:p>
            <a:pPr eaLnBrk="1" hangingPunct="1"/>
            <a:r>
              <a:rPr lang="en-GB" sz="2800" dirty="0">
                <a:solidFill>
                  <a:schemeClr val="bg1"/>
                </a:solidFill>
                <a:latin typeface="Calibri" pitchFamily="34" charset="0"/>
              </a:rPr>
              <a:t>REGALIA</a:t>
            </a:r>
          </a:p>
          <a:p>
            <a:pPr eaLnBrk="1" hangingPunct="1"/>
            <a:r>
              <a:rPr lang="en-GB" sz="2800" dirty="0">
                <a:solidFill>
                  <a:schemeClr val="bg1"/>
                </a:solidFill>
                <a:latin typeface="Calibri" pitchFamily="34" charset="0"/>
              </a:rPr>
              <a:t>MONEY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524000" y="5877273"/>
            <a:ext cx="9144000" cy="947405"/>
            <a:chOff x="0" y="5877272"/>
            <a:chExt cx="9144000" cy="947405"/>
          </a:xfrm>
        </p:grpSpPr>
        <p:sp>
          <p:nvSpPr>
            <p:cNvPr id="5" name="TextBox 4"/>
            <p:cNvSpPr txBox="1"/>
            <p:nvPr/>
          </p:nvSpPr>
          <p:spPr>
            <a:xfrm>
              <a:off x="0" y="5877272"/>
              <a:ext cx="914400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GB" dirty="0"/>
            </a:p>
          </p:txBody>
        </p:sp>
        <p:pic>
          <p:nvPicPr>
            <p:cNvPr id="6" name="Content Placeholder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77101" y="5910594"/>
              <a:ext cx="1866899" cy="914083"/>
            </a:xfrm>
            <a:prstGeom prst="rect">
              <a:avLst/>
            </a:prstGeom>
          </p:spPr>
        </p:pic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F2CF2EAE-3DBE-4E64-90F7-9D1F0621C341}"/>
              </a:ext>
            </a:extLst>
          </p:cNvPr>
          <p:cNvSpPr txBox="1"/>
          <p:nvPr/>
        </p:nvSpPr>
        <p:spPr>
          <a:xfrm>
            <a:off x="1081548" y="1340767"/>
            <a:ext cx="944880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5400" dirty="0">
                <a:latin typeface="Arial" panose="020B0604020202020204" pitchFamily="34" charset="0"/>
                <a:cs typeface="Arial" panose="020B0604020202020204" pitchFamily="34" charset="0"/>
              </a:rPr>
              <a:t>Two Gift Aid schemes</a:t>
            </a:r>
          </a:p>
          <a:p>
            <a:pPr>
              <a:buFont typeface="Wingdings" pitchFamily="2" charset="2"/>
              <a:buChar char="v"/>
            </a:pP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   Gift Aid</a:t>
            </a:r>
          </a:p>
          <a:p>
            <a:pPr>
              <a:buFont typeface="Wingdings" pitchFamily="2" charset="2"/>
              <a:buChar char="v"/>
            </a:pP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Gift Aid Small Donations Scheme (GASDS)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73CA213-597E-1209-ED97-7D9B05A4CD42}"/>
              </a:ext>
            </a:extLst>
          </p:cNvPr>
          <p:cNvSpPr txBox="1"/>
          <p:nvPr/>
        </p:nvSpPr>
        <p:spPr>
          <a:xfrm>
            <a:off x="1465005" y="3108293"/>
            <a:ext cx="8849033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Applies to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DONATIONS,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made by an individual who is a tax payer, to your Charitable Trust account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35F6D6-5E90-0E24-777A-052E19922B24}"/>
              </a:ext>
            </a:extLst>
          </p:cNvPr>
          <p:cNvSpPr txBox="1"/>
          <p:nvPr/>
        </p:nvSpPr>
        <p:spPr>
          <a:xfrm>
            <a:off x="1612490" y="1073863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5400" dirty="0">
                <a:latin typeface="Arial" panose="020B0604020202020204" pitchFamily="34" charset="0"/>
                <a:cs typeface="Arial" panose="020B0604020202020204" pitchFamily="34" charset="0"/>
              </a:rPr>
              <a:t>Gift Aid  </a:t>
            </a: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-detail</a:t>
            </a:r>
          </a:p>
        </p:txBody>
      </p:sp>
    </p:spTree>
    <p:extLst>
      <p:ext uri="{BB962C8B-B14F-4D97-AF65-F5344CB8AC3E}">
        <p14:creationId xmlns:p14="http://schemas.microsoft.com/office/powerpoint/2010/main" val="13948286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6813" y="1061817"/>
            <a:ext cx="8229600" cy="45140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5400" dirty="0">
                <a:latin typeface="Arial" panose="020B0604020202020204" pitchFamily="34" charset="0"/>
                <a:cs typeface="Arial" panose="020B0604020202020204" pitchFamily="34" charset="0"/>
              </a:rPr>
              <a:t>GASDS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GASDS enables claims to be made on small 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cash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donations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of £30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or less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GASDS is particularly interesting to Rotary Clubs for bucket collections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Details of individual donors are not required</a:t>
            </a:r>
          </a:p>
          <a:p>
            <a:endParaRPr lang="en-GB" sz="2400" dirty="0">
              <a:latin typeface="Arial" pitchFamily="34" charset="0"/>
              <a:cs typeface="Arial" pitchFamily="34" charset="0"/>
            </a:endParaRPr>
          </a:p>
          <a:p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7160" y="2809310"/>
            <a:ext cx="9305511" cy="4277072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Most charities can claim top-up payments on a maximum of £5,000 of small cash donations in a tax year, resulting in a top-up payment of up to £1,250. 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Top-up payments that a charity can claim depends on the amount they also claim under Gift Aid. 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For every £1 of Gift Aid that a charity claims they can claim on £10 of GASDS donations up to the maximum limit. This is called 'matching'.</a:t>
            </a:r>
          </a:p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2A7DE0-7AE4-D575-FBE3-00B8743E448D}"/>
              </a:ext>
            </a:extLst>
          </p:cNvPr>
          <p:cNvSpPr txBox="1"/>
          <p:nvPr/>
        </p:nvSpPr>
        <p:spPr>
          <a:xfrm>
            <a:off x="1177160" y="1145627"/>
            <a:ext cx="77040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latin typeface="Arial" panose="020B0604020202020204" pitchFamily="34" charset="0"/>
                <a:cs typeface="Arial" panose="020B0604020202020204" pitchFamily="34" charset="0"/>
              </a:rPr>
              <a:t>Gift Aid </a:t>
            </a: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– How much can you claim?</a:t>
            </a:r>
          </a:p>
        </p:txBody>
      </p:sp>
    </p:spTree>
    <p:extLst>
      <p:ext uri="{BB962C8B-B14F-4D97-AF65-F5344CB8AC3E}">
        <p14:creationId xmlns:p14="http://schemas.microsoft.com/office/powerpoint/2010/main" val="1860836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988840"/>
            <a:ext cx="8229600" cy="4032448"/>
          </a:xfrm>
        </p:spPr>
        <p:txBody>
          <a:bodyPr/>
          <a:lstStyle/>
          <a:p>
            <a:pPr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 use the scheme your charity must be:</a:t>
            </a:r>
          </a:p>
          <a:p>
            <a:pPr marL="53975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Recognised by H.M. Revenue and Customs</a:t>
            </a:r>
          </a:p>
          <a:p>
            <a:pPr marL="53975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Have existed for two complete tax years</a:t>
            </a:r>
          </a:p>
          <a:p>
            <a:pPr marL="53975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Have made successful Gift Aid claims in two of the last four years</a:t>
            </a:r>
          </a:p>
          <a:p>
            <a:pPr marL="53975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Not incurred a penalty on Gift Aid or GASDS in the current or previous tax year</a:t>
            </a:r>
          </a:p>
          <a:p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00C346-6D49-DBDC-B945-CA5469624D89}"/>
              </a:ext>
            </a:extLst>
          </p:cNvPr>
          <p:cNvSpPr txBox="1"/>
          <p:nvPr/>
        </p:nvSpPr>
        <p:spPr>
          <a:xfrm>
            <a:off x="2433145" y="749633"/>
            <a:ext cx="77776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latin typeface="Arial" panose="020B0604020202020204" pitchFamily="34" charset="0"/>
                <a:cs typeface="Arial" panose="020B0604020202020204" pitchFamily="34" charset="0"/>
              </a:rPr>
              <a:t>Gift Aid </a:t>
            </a: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– small print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3848" y="1960878"/>
            <a:ext cx="8229600" cy="4752528"/>
          </a:xfrm>
        </p:spPr>
        <p:txBody>
          <a:bodyPr/>
          <a:lstStyle/>
          <a:p>
            <a:r>
              <a:rPr lang="en-GB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adhere to the RIBI Standard Club By-laws</a:t>
            </a:r>
          </a:p>
          <a:p>
            <a:r>
              <a:rPr lang="en-GB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have custody of and maintain accounts of all club funds</a:t>
            </a:r>
          </a:p>
          <a:p>
            <a:r>
              <a:rPr lang="en-GB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prepare a budget for approval at the AGM. Once approved the budget limits the expenditure on a particular item unless otherwise agreed by Council</a:t>
            </a:r>
          </a:p>
          <a:p>
            <a:r>
              <a:rPr lang="en-GB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maintain bank accounts into which all monies collected is banked</a:t>
            </a:r>
          </a:p>
          <a:p>
            <a:r>
              <a:rPr lang="en-GB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keep records of all financial transactions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F78D78-1B18-D869-1BC1-663C7E1324F3}"/>
              </a:ext>
            </a:extLst>
          </p:cNvPr>
          <p:cNvSpPr txBox="1"/>
          <p:nvPr/>
        </p:nvSpPr>
        <p:spPr>
          <a:xfrm>
            <a:off x="2338552" y="426368"/>
            <a:ext cx="61222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latin typeface="Arial" panose="020B0604020202020204" pitchFamily="34" charset="0"/>
                <a:cs typeface="Arial" panose="020B0604020202020204" pitchFamily="34" charset="0"/>
              </a:rPr>
              <a:t>Main Duties</a:t>
            </a:r>
          </a:p>
        </p:txBody>
      </p:sp>
    </p:spTree>
    <p:extLst>
      <p:ext uri="{BB962C8B-B14F-4D97-AF65-F5344CB8AC3E}">
        <p14:creationId xmlns:p14="http://schemas.microsoft.com/office/powerpoint/2010/main" val="485282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>
                <a:latin typeface="Arial" panose="020B0604020202020204" pitchFamily="34" charset="0"/>
                <a:cs typeface="Arial" panose="020B0604020202020204" pitchFamily="34" charset="0"/>
              </a:rPr>
              <a:t>Collecting Subscriptions</a:t>
            </a:r>
            <a:endParaRPr lang="en-GB" alt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981199" y="1700808"/>
            <a:ext cx="9011265" cy="1996121"/>
          </a:xfrm>
        </p:spPr>
        <p:txBody>
          <a:bodyPr rtlCol="0">
            <a:normAutofit lnSpcReduction="10000"/>
          </a:bodyPr>
          <a:lstStyle/>
          <a:p>
            <a:pPr>
              <a:buNone/>
              <a:defRPr/>
            </a:pP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District Subscription for 2024 – 2025</a:t>
            </a:r>
          </a:p>
          <a:p>
            <a:pPr>
              <a:defRPr/>
            </a:pP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£20.00 per member, per year</a:t>
            </a:r>
          </a:p>
          <a:p>
            <a:pPr>
              <a:defRPr/>
            </a:pP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Invoiced by me during July 2024</a:t>
            </a:r>
          </a:p>
          <a:p>
            <a:pPr>
              <a:defRPr/>
            </a:pP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Payable by 31st August 2024</a:t>
            </a:r>
          </a:p>
          <a:p>
            <a:pPr>
              <a:buNone/>
              <a:defRPr/>
            </a:pPr>
            <a:endParaRPr lang="en-GB" dirty="0"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D07A2A8-2ECC-AC6C-8673-3C03B6340FD4}"/>
              </a:ext>
            </a:extLst>
          </p:cNvPr>
          <p:cNvSpPr txBox="1"/>
          <p:nvPr/>
        </p:nvSpPr>
        <p:spPr>
          <a:xfrm>
            <a:off x="2231924" y="3991897"/>
            <a:ext cx="876054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Rotary GB&amp;I Subscription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£41 in July 2024 and £41 in January 2025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Invoiced directly and paid to Rotary GBI</a:t>
            </a:r>
          </a:p>
        </p:txBody>
      </p:sp>
    </p:spTree>
    <p:extLst>
      <p:ext uri="{BB962C8B-B14F-4D97-AF65-F5344CB8AC3E}">
        <p14:creationId xmlns:p14="http://schemas.microsoft.com/office/powerpoint/2010/main" val="1887369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5400" b="0" dirty="0">
                <a:latin typeface="Arial" panose="020B0604020202020204" pitchFamily="34" charset="0"/>
                <a:cs typeface="Arial" panose="020B0604020202020204" pitchFamily="34" charset="0"/>
              </a:rPr>
              <a:t>Keeping Club Accounts</a:t>
            </a:r>
            <a:endParaRPr lang="en-GB" altLang="en-US" sz="5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23849" y="1792713"/>
            <a:ext cx="8229600" cy="4392488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Rotary Clubs are ‘Members Clubs’</a:t>
            </a:r>
          </a:p>
          <a:p>
            <a:pPr>
              <a:buNone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			NOT Charities</a:t>
            </a:r>
          </a:p>
          <a:p>
            <a:pPr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Rotary require two signatures on cheques</a:t>
            </a:r>
          </a:p>
          <a:p>
            <a:pPr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Some banks eg CAF have an on-line payment  facility using two account operators</a:t>
            </a:r>
          </a:p>
          <a:p>
            <a:pPr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Accounts must be ‘audited’ by an appropriate  person. NOT a member of Club Council</a:t>
            </a:r>
          </a:p>
          <a:p>
            <a:pPr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Confirm audit by December 31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on form supplied by District Treasurer</a:t>
            </a:r>
          </a:p>
        </p:txBody>
      </p:sp>
    </p:spTree>
    <p:extLst>
      <p:ext uri="{BB962C8B-B14F-4D97-AF65-F5344CB8AC3E}">
        <p14:creationId xmlns:p14="http://schemas.microsoft.com/office/powerpoint/2010/main" val="357842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498" y="2508082"/>
            <a:ext cx="2857500" cy="2847975"/>
          </a:xfrm>
        </p:spPr>
      </p:pic>
      <p:sp>
        <p:nvSpPr>
          <p:cNvPr id="6" name="TextBox 5"/>
          <p:cNvSpPr txBox="1"/>
          <p:nvPr/>
        </p:nvSpPr>
        <p:spPr>
          <a:xfrm>
            <a:off x="4615363" y="2508082"/>
            <a:ext cx="54006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cheques payable to: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Rotary District 1285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95509" y="548681"/>
            <a:ext cx="74110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Paying money to District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AB61819-3693-DF20-D755-DD15C63240C0}"/>
              </a:ext>
            </a:extLst>
          </p:cNvPr>
          <p:cNvSpPr txBox="1"/>
          <p:nvPr/>
        </p:nvSpPr>
        <p:spPr>
          <a:xfrm>
            <a:off x="5108590" y="4289816"/>
            <a:ext cx="363793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Account number 52445895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Sort Code 09 01 29</a:t>
            </a:r>
          </a:p>
        </p:txBody>
      </p:sp>
    </p:spTree>
    <p:extLst>
      <p:ext uri="{BB962C8B-B14F-4D97-AF65-F5344CB8AC3E}">
        <p14:creationId xmlns:p14="http://schemas.microsoft.com/office/powerpoint/2010/main" val="502007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553" y="1196752"/>
            <a:ext cx="2575047" cy="1637730"/>
          </a:xfrm>
        </p:spPr>
      </p:pic>
      <p:sp>
        <p:nvSpPr>
          <p:cNvPr id="6" name="TextBox 5"/>
          <p:cNvSpPr txBox="1"/>
          <p:nvPr/>
        </p:nvSpPr>
        <p:spPr>
          <a:xfrm>
            <a:off x="915099" y="3297003"/>
            <a:ext cx="81369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Use the Rotary GB&amp;I Contribution form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Don’t forget to specify the fund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Annual fund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Polio Fund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Endowment Fund</a:t>
            </a:r>
          </a:p>
        </p:txBody>
      </p:sp>
      <p:sp>
        <p:nvSpPr>
          <p:cNvPr id="4" name="5-Point Star 3">
            <a:hlinkClick r:id="rId4" action="ppaction://hlinkfile"/>
          </p:cNvPr>
          <p:cNvSpPr/>
          <p:nvPr/>
        </p:nvSpPr>
        <p:spPr>
          <a:xfrm>
            <a:off x="8835979" y="2924944"/>
            <a:ext cx="432048" cy="504056"/>
          </a:xfrm>
          <a:prstGeom prst="star5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905000" y="457200"/>
            <a:ext cx="8295456" cy="533400"/>
          </a:xfrm>
        </p:spPr>
        <p:txBody>
          <a:bodyPr>
            <a:noAutofit/>
          </a:bodyPr>
          <a:lstStyle/>
          <a:p>
            <a:pPr algn="ctr"/>
            <a:r>
              <a:rPr lang="en-GB" sz="5400" dirty="0">
                <a:latin typeface="Arial" panose="020B0604020202020204" pitchFamily="34" charset="0"/>
                <a:cs typeface="Arial" panose="020B0604020202020204" pitchFamily="34" charset="0"/>
              </a:rPr>
              <a:t>Rotary Foundation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0290" y="1268760"/>
            <a:ext cx="51845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Send cheques directly to Rotary GB&amp;I, payable to RFUK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4036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956003B-00FA-71B0-5009-6226EC9200A6}"/>
              </a:ext>
            </a:extLst>
          </p:cNvPr>
          <p:cNvSpPr txBox="1"/>
          <p:nvPr/>
        </p:nvSpPr>
        <p:spPr>
          <a:xfrm>
            <a:off x="660118" y="256316"/>
            <a:ext cx="709448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latin typeface="Arial" panose="020B0604020202020204" pitchFamily="34" charset="0"/>
                <a:cs typeface="Arial" panose="020B0604020202020204" pitchFamily="34" charset="0"/>
              </a:rPr>
              <a:t>Club Treasurer Duties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- not just monetary!</a:t>
            </a:r>
          </a:p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74B670-EF42-260B-FCF7-A9CF19CDB6F1}"/>
              </a:ext>
            </a:extLst>
          </p:cNvPr>
          <p:cNvSpPr txBox="1"/>
          <p:nvPr/>
        </p:nvSpPr>
        <p:spPr>
          <a:xfrm>
            <a:off x="6168890" y="1732661"/>
            <a:ext cx="508904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Insurance</a:t>
            </a: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Cost included in Rotary GB&amp;I subscription for all normal activities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Bartletts are our brokers </a:t>
            </a: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463879F-01F9-DF0B-3891-122EBB5D59D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46" b="3207"/>
          <a:stretch/>
        </p:blipFill>
        <p:spPr>
          <a:xfrm>
            <a:off x="660118" y="2444777"/>
            <a:ext cx="5177184" cy="2270069"/>
          </a:xfrm>
          <a:prstGeom prst="rect">
            <a:avLst/>
          </a:prstGeom>
        </p:spPr>
      </p:pic>
      <p:pic>
        <p:nvPicPr>
          <p:cNvPr id="5" name="Picture 4">
            <a:hlinkClick r:id="rId4" action="ppaction://hlinkpres?slideindex=1&amp;slidetitle="/>
            <a:extLst>
              <a:ext uri="{FF2B5EF4-FFF2-40B4-BE49-F238E27FC236}">
                <a16:creationId xmlns:a16="http://schemas.microsoft.com/office/drawing/2014/main" id="{F5608427-EAFC-7782-56DE-7DE76BA01CF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6490" y="4621487"/>
            <a:ext cx="3704609" cy="2060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462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794"/>
          <a:stretch/>
        </p:blipFill>
        <p:spPr>
          <a:xfrm>
            <a:off x="1723505" y="3429000"/>
            <a:ext cx="7588258" cy="2727401"/>
          </a:xfrm>
        </p:spPr>
      </p:pic>
      <p:sp>
        <p:nvSpPr>
          <p:cNvPr id="2" name="5-Point Star 1">
            <a:hlinkClick r:id="rId3" action="ppaction://hlinkpres?slideindex=1&amp;slidetitle="/>
          </p:cNvPr>
          <p:cNvSpPr/>
          <p:nvPr/>
        </p:nvSpPr>
        <p:spPr>
          <a:xfrm>
            <a:off x="8256240" y="2276872"/>
            <a:ext cx="648072" cy="648072"/>
          </a:xfrm>
          <a:prstGeom prst="star5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6BB88F-D712-8A3F-6973-29C41E4C1C4E}"/>
              </a:ext>
            </a:extLst>
          </p:cNvPr>
          <p:cNvSpPr txBox="1"/>
          <p:nvPr/>
        </p:nvSpPr>
        <p:spPr>
          <a:xfrm>
            <a:off x="2231923" y="876488"/>
            <a:ext cx="30037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latin typeface="Arial" panose="020B0604020202020204" pitchFamily="34" charset="0"/>
                <a:cs typeface="Arial" panose="020B0604020202020204" pitchFamily="34" charset="0"/>
              </a:rPr>
              <a:t>Gift Aid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8DAEBF2-A329-19D3-7C1B-07D28B50C519}"/>
              </a:ext>
            </a:extLst>
          </p:cNvPr>
          <p:cNvSpPr txBox="1"/>
          <p:nvPr/>
        </p:nvSpPr>
        <p:spPr>
          <a:xfrm>
            <a:off x="2399072" y="2084439"/>
            <a:ext cx="65974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25% extra on donations and  collections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For Charities from HMRC</a:t>
            </a:r>
          </a:p>
        </p:txBody>
      </p:sp>
    </p:spTree>
    <p:extLst>
      <p:ext uri="{BB962C8B-B14F-4D97-AF65-F5344CB8AC3E}">
        <p14:creationId xmlns:p14="http://schemas.microsoft.com/office/powerpoint/2010/main" val="3276506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145708A-212D-C09B-4507-304CEC7AC93A}"/>
              </a:ext>
            </a:extLst>
          </p:cNvPr>
          <p:cNvSpPr txBox="1"/>
          <p:nvPr/>
        </p:nvSpPr>
        <p:spPr>
          <a:xfrm>
            <a:off x="3036390" y="934248"/>
            <a:ext cx="51865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latin typeface="Arial" panose="020B0604020202020204" pitchFamily="34" charset="0"/>
                <a:cs typeface="Arial" panose="020B0604020202020204" pitchFamily="34" charset="0"/>
              </a:rPr>
              <a:t>Charity Status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CC4F06-9165-68E7-362D-23250C9C6A0F}"/>
              </a:ext>
            </a:extLst>
          </p:cNvPr>
          <p:cNvSpPr txBox="1"/>
          <p:nvPr/>
        </p:nvSpPr>
        <p:spPr>
          <a:xfrm>
            <a:off x="2113936" y="2384322"/>
            <a:ext cx="79641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To receive Gift Aid club MUST have  a ‘Club Trust’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Registered Charity or Charity Incorporated Organisation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Usually 3 club members act as Trustees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Separate bank account to handle all monies (except subs and routine club costs in Club Account)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Same audit and verification rules apply</a:t>
            </a:r>
          </a:p>
        </p:txBody>
      </p:sp>
    </p:spTree>
    <p:extLst>
      <p:ext uri="{BB962C8B-B14F-4D97-AF65-F5344CB8AC3E}">
        <p14:creationId xmlns:p14="http://schemas.microsoft.com/office/powerpoint/2010/main" val="1910698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573</Words>
  <Application>Microsoft Macintosh PowerPoint</Application>
  <PresentationFormat>Widescreen</PresentationFormat>
  <Paragraphs>88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Arial Narrow</vt:lpstr>
      <vt:lpstr>Calibri</vt:lpstr>
      <vt:lpstr>Calibri Light</vt:lpstr>
      <vt:lpstr>Georgia</vt:lpstr>
      <vt:lpstr>Wingdings</vt:lpstr>
      <vt:lpstr>Office Theme</vt:lpstr>
      <vt:lpstr>Duties of a Club Treasurer</vt:lpstr>
      <vt:lpstr>PowerPoint Presentation</vt:lpstr>
      <vt:lpstr>Collecting Subscriptions</vt:lpstr>
      <vt:lpstr>Keeping Club Accounts</vt:lpstr>
      <vt:lpstr>PowerPoint Presentation</vt:lpstr>
      <vt:lpstr>Rotary Foundation</vt:lpstr>
      <vt:lpstr>PowerPoint Presentation</vt:lpstr>
      <vt:lpstr>PowerPoint Presentation</vt:lpstr>
      <vt:lpstr>PowerPoint Presentation</vt:lpstr>
      <vt:lpstr>WHAT IS COVERED?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Duties of a Club Treasurer</dc:title>
  <dc:creator>Dennis Hobson</dc:creator>
  <cp:lastModifiedBy>Helen Doherty</cp:lastModifiedBy>
  <cp:revision>14</cp:revision>
  <dcterms:created xsi:type="dcterms:W3CDTF">2023-07-07T20:03:13Z</dcterms:created>
  <dcterms:modified xsi:type="dcterms:W3CDTF">2024-06-05T19:26:20Z</dcterms:modified>
</cp:coreProperties>
</file>